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2" r:id="rId2"/>
    <p:sldMasterId id="2147483725" r:id="rId3"/>
    <p:sldMasterId id="2147483742" r:id="rId4"/>
    <p:sldMasterId id="2147483776" r:id="rId5"/>
  </p:sldMasterIdLst>
  <p:notesMasterIdLst>
    <p:notesMasterId r:id="rId59"/>
  </p:notesMasterIdLst>
  <p:handoutMasterIdLst>
    <p:handoutMasterId r:id="rId60"/>
  </p:handoutMasterIdLst>
  <p:sldIdLst>
    <p:sldId id="256" r:id="rId6"/>
    <p:sldId id="374" r:id="rId7"/>
    <p:sldId id="315" r:id="rId8"/>
    <p:sldId id="316" r:id="rId9"/>
    <p:sldId id="345" r:id="rId10"/>
    <p:sldId id="383" r:id="rId11"/>
    <p:sldId id="375" r:id="rId12"/>
    <p:sldId id="377" r:id="rId13"/>
    <p:sldId id="378" r:id="rId14"/>
    <p:sldId id="379" r:id="rId15"/>
    <p:sldId id="380" r:id="rId16"/>
    <p:sldId id="381" r:id="rId17"/>
    <p:sldId id="382" r:id="rId18"/>
    <p:sldId id="333" r:id="rId19"/>
    <p:sldId id="357" r:id="rId20"/>
    <p:sldId id="360" r:id="rId21"/>
    <p:sldId id="318" r:id="rId22"/>
    <p:sldId id="320" r:id="rId23"/>
    <p:sldId id="367" r:id="rId24"/>
    <p:sldId id="368" r:id="rId25"/>
    <p:sldId id="370" r:id="rId26"/>
    <p:sldId id="371" r:id="rId27"/>
    <p:sldId id="369" r:id="rId28"/>
    <p:sldId id="372" r:id="rId29"/>
    <p:sldId id="346" r:id="rId30"/>
    <p:sldId id="347" r:id="rId31"/>
    <p:sldId id="348" r:id="rId32"/>
    <p:sldId id="349" r:id="rId33"/>
    <p:sldId id="350" r:id="rId34"/>
    <p:sldId id="351" r:id="rId35"/>
    <p:sldId id="352" r:id="rId36"/>
    <p:sldId id="353" r:id="rId37"/>
    <p:sldId id="354" r:id="rId38"/>
    <p:sldId id="355" r:id="rId39"/>
    <p:sldId id="384" r:id="rId40"/>
    <p:sldId id="326" r:id="rId41"/>
    <p:sldId id="327" r:id="rId42"/>
    <p:sldId id="364" r:id="rId43"/>
    <p:sldId id="365" r:id="rId44"/>
    <p:sldId id="366" r:id="rId45"/>
    <p:sldId id="325" r:id="rId46"/>
    <p:sldId id="297" r:id="rId47"/>
    <p:sldId id="300" r:id="rId48"/>
    <p:sldId id="302" r:id="rId49"/>
    <p:sldId id="313" r:id="rId50"/>
    <p:sldId id="304" r:id="rId51"/>
    <p:sldId id="305" r:id="rId52"/>
    <p:sldId id="307" r:id="rId53"/>
    <p:sldId id="296" r:id="rId54"/>
    <p:sldId id="373" r:id="rId55"/>
    <p:sldId id="358" r:id="rId56"/>
    <p:sldId id="359" r:id="rId57"/>
    <p:sldId id="361" r:id="rId58"/>
  </p:sldIdLst>
  <p:sldSz cx="12192000"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065" autoAdjust="0"/>
  </p:normalViewPr>
  <p:slideViewPr>
    <p:cSldViewPr>
      <p:cViewPr varScale="1">
        <p:scale>
          <a:sx n="81" d="100"/>
          <a:sy n="81" d="100"/>
        </p:scale>
        <p:origin x="804" y="90"/>
      </p:cViewPr>
      <p:guideLst>
        <p:guide orient="horz" pos="2160"/>
        <p:guide orient="horz" pos="3840"/>
        <p:guide pos="3840"/>
        <p:guide pos="384"/>
        <p:guide pos="7296"/>
        <p:guide orient="horz" pos="960"/>
      </p:guideLst>
    </p:cSldViewPr>
  </p:slideViewPr>
  <p:outlineViewPr>
    <p:cViewPr>
      <p:scale>
        <a:sx n="33" d="100"/>
        <a:sy n="33" d="100"/>
      </p:scale>
      <p:origin x="0" y="-9264"/>
    </p:cViewPr>
  </p:outlineViewPr>
  <p:notesTextViewPr>
    <p:cViewPr>
      <p:scale>
        <a:sx n="1" d="1"/>
        <a:sy n="1" d="1"/>
      </p:scale>
      <p:origin x="0" y="0"/>
    </p:cViewPr>
  </p:notesTextViewPr>
  <p:sorterViewPr>
    <p:cViewPr>
      <p:scale>
        <a:sx n="70" d="100"/>
        <a:sy n="70" d="100"/>
      </p:scale>
      <p:origin x="0" y="0"/>
    </p:cViewPr>
  </p:sorterViewPr>
  <p:notesViewPr>
    <p:cSldViewPr>
      <p:cViewPr varScale="1">
        <p:scale>
          <a:sx n="83" d="100"/>
          <a:sy n="83" d="100"/>
        </p:scale>
        <p:origin x="38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659288-233E-43A6-8C26-24B08A7EE126}" type="doc">
      <dgm:prSet loTypeId="urn:microsoft.com/office/officeart/2005/8/layout/cycle8" loCatId="cycle" qsTypeId="urn:microsoft.com/office/officeart/2005/8/quickstyle/simple1" qsCatId="simple" csTypeId="urn:microsoft.com/office/officeart/2005/8/colors/accent1_2" csCatId="accent1" phldr="1"/>
      <dgm:spPr/>
    </dgm:pt>
    <dgm:pt modelId="{5C8DAFE7-4CAA-4B15-83C7-A1AC2AB35306}">
      <dgm:prSet phldrT="[Text]"/>
      <dgm:spPr>
        <a:solidFill>
          <a:schemeClr val="accent1">
            <a:lumMod val="75000"/>
          </a:schemeClr>
        </a:solidFill>
      </dgm:spPr>
      <dgm:t>
        <a:bodyPr/>
        <a:lstStyle/>
        <a:p>
          <a:r>
            <a:rPr lang="en-US" dirty="0"/>
            <a:t>Natural Language Processing (NLP) API</a:t>
          </a:r>
        </a:p>
      </dgm:t>
    </dgm:pt>
    <dgm:pt modelId="{CC8B1EFC-F792-4EDB-A646-904F2FAAFCC9}" type="parTrans" cxnId="{30918267-0591-4626-901C-EACF7F6FAF2C}">
      <dgm:prSet/>
      <dgm:spPr/>
      <dgm:t>
        <a:bodyPr/>
        <a:lstStyle/>
        <a:p>
          <a:endParaRPr lang="en-US"/>
        </a:p>
      </dgm:t>
    </dgm:pt>
    <dgm:pt modelId="{75A66F3A-31C9-4AA3-938D-ABFDE8B3F497}" type="sibTrans" cxnId="{30918267-0591-4626-901C-EACF7F6FAF2C}">
      <dgm:prSet/>
      <dgm:spPr/>
      <dgm:t>
        <a:bodyPr/>
        <a:lstStyle/>
        <a:p>
          <a:endParaRPr lang="en-US"/>
        </a:p>
      </dgm:t>
    </dgm:pt>
    <dgm:pt modelId="{D7E80314-234D-48AE-BCC1-FC0F09D6D12C}">
      <dgm:prSet phldrT="[Text]"/>
      <dgm:spPr>
        <a:solidFill>
          <a:schemeClr val="accent1">
            <a:lumMod val="75000"/>
          </a:schemeClr>
        </a:solidFill>
      </dgm:spPr>
      <dgm:t>
        <a:bodyPr/>
        <a:lstStyle/>
        <a:p>
          <a:r>
            <a:rPr lang="en-US" dirty="0"/>
            <a:t>Channels Integration API</a:t>
          </a:r>
        </a:p>
      </dgm:t>
    </dgm:pt>
    <dgm:pt modelId="{841639AD-D06A-4615-B8CD-BE3618CC1984}" type="parTrans" cxnId="{C2F2A1B5-C780-4BE2-9B56-BEAD1B9114BD}">
      <dgm:prSet/>
      <dgm:spPr/>
      <dgm:t>
        <a:bodyPr/>
        <a:lstStyle/>
        <a:p>
          <a:endParaRPr lang="en-US"/>
        </a:p>
      </dgm:t>
    </dgm:pt>
    <dgm:pt modelId="{A3647BED-222D-4ED5-9505-C391850DC1B9}" type="sibTrans" cxnId="{C2F2A1B5-C780-4BE2-9B56-BEAD1B9114BD}">
      <dgm:prSet/>
      <dgm:spPr/>
      <dgm:t>
        <a:bodyPr/>
        <a:lstStyle/>
        <a:p>
          <a:endParaRPr lang="en-US"/>
        </a:p>
      </dgm:t>
    </dgm:pt>
    <dgm:pt modelId="{CB5932B3-05C8-431D-87F1-78CB4346018C}">
      <dgm:prSet phldrT="[Text]"/>
      <dgm:spPr>
        <a:solidFill>
          <a:schemeClr val="accent1">
            <a:lumMod val="75000"/>
          </a:schemeClr>
        </a:solidFill>
      </dgm:spPr>
      <dgm:t>
        <a:bodyPr/>
        <a:lstStyle/>
        <a:p>
          <a:r>
            <a:rPr lang="en-US" dirty="0"/>
            <a:t>Bot Application</a:t>
          </a:r>
        </a:p>
      </dgm:t>
    </dgm:pt>
    <dgm:pt modelId="{2E69D30A-3593-4255-AE73-DEB4FC0D5867}" type="parTrans" cxnId="{FEA11F3B-715E-4ACE-B0A6-AF7BE84D4E6B}">
      <dgm:prSet/>
      <dgm:spPr/>
      <dgm:t>
        <a:bodyPr/>
        <a:lstStyle/>
        <a:p>
          <a:endParaRPr lang="en-US"/>
        </a:p>
      </dgm:t>
    </dgm:pt>
    <dgm:pt modelId="{F49C64A0-D22A-4F9A-AEA1-2F7E3343B465}" type="sibTrans" cxnId="{FEA11F3B-715E-4ACE-B0A6-AF7BE84D4E6B}">
      <dgm:prSet/>
      <dgm:spPr/>
      <dgm:t>
        <a:bodyPr/>
        <a:lstStyle/>
        <a:p>
          <a:endParaRPr lang="en-US"/>
        </a:p>
      </dgm:t>
    </dgm:pt>
    <dgm:pt modelId="{3EE7C088-979B-45C8-9E78-B33DFB260B7A}" type="pres">
      <dgm:prSet presAssocID="{EE659288-233E-43A6-8C26-24B08A7EE126}" presName="compositeShape" presStyleCnt="0">
        <dgm:presLayoutVars>
          <dgm:chMax val="7"/>
          <dgm:dir/>
          <dgm:resizeHandles val="exact"/>
        </dgm:presLayoutVars>
      </dgm:prSet>
      <dgm:spPr/>
    </dgm:pt>
    <dgm:pt modelId="{73030DBC-DE65-4439-B383-A3C903535F49}" type="pres">
      <dgm:prSet presAssocID="{EE659288-233E-43A6-8C26-24B08A7EE126}" presName="wedge1" presStyleLbl="node1" presStyleIdx="0" presStyleCnt="3"/>
      <dgm:spPr/>
    </dgm:pt>
    <dgm:pt modelId="{496CC103-2C56-455F-A243-2B2EA1F23DFB}" type="pres">
      <dgm:prSet presAssocID="{EE659288-233E-43A6-8C26-24B08A7EE126}" presName="dummy1a" presStyleCnt="0"/>
      <dgm:spPr/>
    </dgm:pt>
    <dgm:pt modelId="{7C0A2F1C-4940-4815-A954-41494D9F2F99}" type="pres">
      <dgm:prSet presAssocID="{EE659288-233E-43A6-8C26-24B08A7EE126}" presName="dummy1b" presStyleCnt="0"/>
      <dgm:spPr/>
    </dgm:pt>
    <dgm:pt modelId="{D2E92490-A87B-48CF-8707-014A0DC3F368}" type="pres">
      <dgm:prSet presAssocID="{EE659288-233E-43A6-8C26-24B08A7EE126}" presName="wedge1Tx" presStyleLbl="node1" presStyleIdx="0" presStyleCnt="3">
        <dgm:presLayoutVars>
          <dgm:chMax val="0"/>
          <dgm:chPref val="0"/>
          <dgm:bulletEnabled val="1"/>
        </dgm:presLayoutVars>
      </dgm:prSet>
      <dgm:spPr/>
    </dgm:pt>
    <dgm:pt modelId="{6AED3013-79A8-4CFC-94AD-91E0C6A85D1F}" type="pres">
      <dgm:prSet presAssocID="{EE659288-233E-43A6-8C26-24B08A7EE126}" presName="wedge2" presStyleLbl="node1" presStyleIdx="1" presStyleCnt="3"/>
      <dgm:spPr/>
    </dgm:pt>
    <dgm:pt modelId="{614DBEA9-53F0-4208-AC06-E1D00CD52DEE}" type="pres">
      <dgm:prSet presAssocID="{EE659288-233E-43A6-8C26-24B08A7EE126}" presName="dummy2a" presStyleCnt="0"/>
      <dgm:spPr/>
    </dgm:pt>
    <dgm:pt modelId="{B9B4EFAD-D068-42C0-AB77-9249A4C40A22}" type="pres">
      <dgm:prSet presAssocID="{EE659288-233E-43A6-8C26-24B08A7EE126}" presName="dummy2b" presStyleCnt="0"/>
      <dgm:spPr/>
    </dgm:pt>
    <dgm:pt modelId="{B7503533-3B27-432B-BEB2-BA77648F5065}" type="pres">
      <dgm:prSet presAssocID="{EE659288-233E-43A6-8C26-24B08A7EE126}" presName="wedge2Tx" presStyleLbl="node1" presStyleIdx="1" presStyleCnt="3">
        <dgm:presLayoutVars>
          <dgm:chMax val="0"/>
          <dgm:chPref val="0"/>
          <dgm:bulletEnabled val="1"/>
        </dgm:presLayoutVars>
      </dgm:prSet>
      <dgm:spPr/>
    </dgm:pt>
    <dgm:pt modelId="{FC8CA27C-A524-47BC-A84A-C68DAA8DD532}" type="pres">
      <dgm:prSet presAssocID="{EE659288-233E-43A6-8C26-24B08A7EE126}" presName="wedge3" presStyleLbl="node1" presStyleIdx="2" presStyleCnt="3"/>
      <dgm:spPr/>
    </dgm:pt>
    <dgm:pt modelId="{080445CE-2D09-411C-9AF4-230474ED8DAC}" type="pres">
      <dgm:prSet presAssocID="{EE659288-233E-43A6-8C26-24B08A7EE126}" presName="dummy3a" presStyleCnt="0"/>
      <dgm:spPr/>
    </dgm:pt>
    <dgm:pt modelId="{27077992-DF13-4878-A278-53AFC8F680B0}" type="pres">
      <dgm:prSet presAssocID="{EE659288-233E-43A6-8C26-24B08A7EE126}" presName="dummy3b" presStyleCnt="0"/>
      <dgm:spPr/>
    </dgm:pt>
    <dgm:pt modelId="{AB9955AB-C518-4637-A2FD-F8F1AD2CD6AC}" type="pres">
      <dgm:prSet presAssocID="{EE659288-233E-43A6-8C26-24B08A7EE126}" presName="wedge3Tx" presStyleLbl="node1" presStyleIdx="2" presStyleCnt="3">
        <dgm:presLayoutVars>
          <dgm:chMax val="0"/>
          <dgm:chPref val="0"/>
          <dgm:bulletEnabled val="1"/>
        </dgm:presLayoutVars>
      </dgm:prSet>
      <dgm:spPr/>
    </dgm:pt>
    <dgm:pt modelId="{C81F3EE9-90DB-4683-88B2-31E09E67C1F8}" type="pres">
      <dgm:prSet presAssocID="{75A66F3A-31C9-4AA3-938D-ABFDE8B3F497}" presName="arrowWedge1" presStyleLbl="fgSibTrans2D1" presStyleIdx="0" presStyleCnt="3"/>
      <dgm:spPr/>
    </dgm:pt>
    <dgm:pt modelId="{97318979-39CB-4E52-B45B-4EA80173CB21}" type="pres">
      <dgm:prSet presAssocID="{A3647BED-222D-4ED5-9505-C391850DC1B9}" presName="arrowWedge2" presStyleLbl="fgSibTrans2D1" presStyleIdx="1" presStyleCnt="3"/>
      <dgm:spPr/>
    </dgm:pt>
    <dgm:pt modelId="{830ECCE7-9AEB-42E3-B55E-EAA952A3ACD2}" type="pres">
      <dgm:prSet presAssocID="{F49C64A0-D22A-4F9A-AEA1-2F7E3343B465}" presName="arrowWedge3" presStyleLbl="fgSibTrans2D1" presStyleIdx="2" presStyleCnt="3"/>
      <dgm:spPr/>
    </dgm:pt>
  </dgm:ptLst>
  <dgm:cxnLst>
    <dgm:cxn modelId="{ABD8E519-53D4-434B-A639-F09075755053}" type="presOf" srcId="{D7E80314-234D-48AE-BCC1-FC0F09D6D12C}" destId="{6AED3013-79A8-4CFC-94AD-91E0C6A85D1F}" srcOrd="0" destOrd="0" presId="urn:microsoft.com/office/officeart/2005/8/layout/cycle8"/>
    <dgm:cxn modelId="{362EEB30-6F66-4364-B81C-2DA321403383}" type="presOf" srcId="{5C8DAFE7-4CAA-4B15-83C7-A1AC2AB35306}" destId="{D2E92490-A87B-48CF-8707-014A0DC3F368}" srcOrd="1" destOrd="0" presId="urn:microsoft.com/office/officeart/2005/8/layout/cycle8"/>
    <dgm:cxn modelId="{FEA11F3B-715E-4ACE-B0A6-AF7BE84D4E6B}" srcId="{EE659288-233E-43A6-8C26-24B08A7EE126}" destId="{CB5932B3-05C8-431D-87F1-78CB4346018C}" srcOrd="2" destOrd="0" parTransId="{2E69D30A-3593-4255-AE73-DEB4FC0D5867}" sibTransId="{F49C64A0-D22A-4F9A-AEA1-2F7E3343B465}"/>
    <dgm:cxn modelId="{30918267-0591-4626-901C-EACF7F6FAF2C}" srcId="{EE659288-233E-43A6-8C26-24B08A7EE126}" destId="{5C8DAFE7-4CAA-4B15-83C7-A1AC2AB35306}" srcOrd="0" destOrd="0" parTransId="{CC8B1EFC-F792-4EDB-A646-904F2FAAFCC9}" sibTransId="{75A66F3A-31C9-4AA3-938D-ABFDE8B3F497}"/>
    <dgm:cxn modelId="{F2998A98-7857-4D4A-8045-A6427FC8E9EC}" type="presOf" srcId="{CB5932B3-05C8-431D-87F1-78CB4346018C}" destId="{FC8CA27C-A524-47BC-A84A-C68DAA8DD532}" srcOrd="0" destOrd="0" presId="urn:microsoft.com/office/officeart/2005/8/layout/cycle8"/>
    <dgm:cxn modelId="{C2F2A1B5-C780-4BE2-9B56-BEAD1B9114BD}" srcId="{EE659288-233E-43A6-8C26-24B08A7EE126}" destId="{D7E80314-234D-48AE-BCC1-FC0F09D6D12C}" srcOrd="1" destOrd="0" parTransId="{841639AD-D06A-4615-B8CD-BE3618CC1984}" sibTransId="{A3647BED-222D-4ED5-9505-C391850DC1B9}"/>
    <dgm:cxn modelId="{0C980EC6-8EA0-401B-8EFB-3561E515C700}" type="presOf" srcId="{D7E80314-234D-48AE-BCC1-FC0F09D6D12C}" destId="{B7503533-3B27-432B-BEB2-BA77648F5065}" srcOrd="1" destOrd="0" presId="urn:microsoft.com/office/officeart/2005/8/layout/cycle8"/>
    <dgm:cxn modelId="{52A2E2D5-63D3-425A-90D0-EE4560A8EB4C}" type="presOf" srcId="{EE659288-233E-43A6-8C26-24B08A7EE126}" destId="{3EE7C088-979B-45C8-9E78-B33DFB260B7A}" srcOrd="0" destOrd="0" presId="urn:microsoft.com/office/officeart/2005/8/layout/cycle8"/>
    <dgm:cxn modelId="{70F656D6-97CB-46AF-A932-A92F6E0D93F9}" type="presOf" srcId="{CB5932B3-05C8-431D-87F1-78CB4346018C}" destId="{AB9955AB-C518-4637-A2FD-F8F1AD2CD6AC}" srcOrd="1" destOrd="0" presId="urn:microsoft.com/office/officeart/2005/8/layout/cycle8"/>
    <dgm:cxn modelId="{9E9502E0-EA83-448E-ACD8-3CBFF21EAF28}" type="presOf" srcId="{5C8DAFE7-4CAA-4B15-83C7-A1AC2AB35306}" destId="{73030DBC-DE65-4439-B383-A3C903535F49}" srcOrd="0" destOrd="0" presId="urn:microsoft.com/office/officeart/2005/8/layout/cycle8"/>
    <dgm:cxn modelId="{A5876DB0-3C41-4CDF-BF90-28F0169574F0}" type="presParOf" srcId="{3EE7C088-979B-45C8-9E78-B33DFB260B7A}" destId="{73030DBC-DE65-4439-B383-A3C903535F49}" srcOrd="0" destOrd="0" presId="urn:microsoft.com/office/officeart/2005/8/layout/cycle8"/>
    <dgm:cxn modelId="{F5DCA21C-CF17-4D0E-A82E-8785075F5BBD}" type="presParOf" srcId="{3EE7C088-979B-45C8-9E78-B33DFB260B7A}" destId="{496CC103-2C56-455F-A243-2B2EA1F23DFB}" srcOrd="1" destOrd="0" presId="urn:microsoft.com/office/officeart/2005/8/layout/cycle8"/>
    <dgm:cxn modelId="{32AD7830-C169-4C0D-A341-0846CE161BF4}" type="presParOf" srcId="{3EE7C088-979B-45C8-9E78-B33DFB260B7A}" destId="{7C0A2F1C-4940-4815-A954-41494D9F2F99}" srcOrd="2" destOrd="0" presId="urn:microsoft.com/office/officeart/2005/8/layout/cycle8"/>
    <dgm:cxn modelId="{9CC143EE-217A-4A31-B158-5646972C8DE3}" type="presParOf" srcId="{3EE7C088-979B-45C8-9E78-B33DFB260B7A}" destId="{D2E92490-A87B-48CF-8707-014A0DC3F368}" srcOrd="3" destOrd="0" presId="urn:microsoft.com/office/officeart/2005/8/layout/cycle8"/>
    <dgm:cxn modelId="{FFCC68F2-A55A-4C29-A527-A72A79D6698B}" type="presParOf" srcId="{3EE7C088-979B-45C8-9E78-B33DFB260B7A}" destId="{6AED3013-79A8-4CFC-94AD-91E0C6A85D1F}" srcOrd="4" destOrd="0" presId="urn:microsoft.com/office/officeart/2005/8/layout/cycle8"/>
    <dgm:cxn modelId="{47CDD40E-A11D-40D8-9D19-33537A7E3293}" type="presParOf" srcId="{3EE7C088-979B-45C8-9E78-B33DFB260B7A}" destId="{614DBEA9-53F0-4208-AC06-E1D00CD52DEE}" srcOrd="5" destOrd="0" presId="urn:microsoft.com/office/officeart/2005/8/layout/cycle8"/>
    <dgm:cxn modelId="{CE67C952-6B54-4583-84F6-35255D35C0EA}" type="presParOf" srcId="{3EE7C088-979B-45C8-9E78-B33DFB260B7A}" destId="{B9B4EFAD-D068-42C0-AB77-9249A4C40A22}" srcOrd="6" destOrd="0" presId="urn:microsoft.com/office/officeart/2005/8/layout/cycle8"/>
    <dgm:cxn modelId="{9F1BB0E4-711B-4B1F-8A0A-366B0D1DE433}" type="presParOf" srcId="{3EE7C088-979B-45C8-9E78-B33DFB260B7A}" destId="{B7503533-3B27-432B-BEB2-BA77648F5065}" srcOrd="7" destOrd="0" presId="urn:microsoft.com/office/officeart/2005/8/layout/cycle8"/>
    <dgm:cxn modelId="{C5C000C7-467C-4A29-9063-3D1593373113}" type="presParOf" srcId="{3EE7C088-979B-45C8-9E78-B33DFB260B7A}" destId="{FC8CA27C-A524-47BC-A84A-C68DAA8DD532}" srcOrd="8" destOrd="0" presId="urn:microsoft.com/office/officeart/2005/8/layout/cycle8"/>
    <dgm:cxn modelId="{19518D12-A7DE-4E96-9DF9-8E0CF1ABD4AE}" type="presParOf" srcId="{3EE7C088-979B-45C8-9E78-B33DFB260B7A}" destId="{080445CE-2D09-411C-9AF4-230474ED8DAC}" srcOrd="9" destOrd="0" presId="urn:microsoft.com/office/officeart/2005/8/layout/cycle8"/>
    <dgm:cxn modelId="{6FC4CD8A-3597-447D-97F6-85239F375602}" type="presParOf" srcId="{3EE7C088-979B-45C8-9E78-B33DFB260B7A}" destId="{27077992-DF13-4878-A278-53AFC8F680B0}" srcOrd="10" destOrd="0" presId="urn:microsoft.com/office/officeart/2005/8/layout/cycle8"/>
    <dgm:cxn modelId="{B1CAF2CA-3B0A-4DB0-9B0D-2EBC6A488F27}" type="presParOf" srcId="{3EE7C088-979B-45C8-9E78-B33DFB260B7A}" destId="{AB9955AB-C518-4637-A2FD-F8F1AD2CD6AC}" srcOrd="11" destOrd="0" presId="urn:microsoft.com/office/officeart/2005/8/layout/cycle8"/>
    <dgm:cxn modelId="{BBAA4F22-85DA-4A02-9991-B5F912980493}" type="presParOf" srcId="{3EE7C088-979B-45C8-9E78-B33DFB260B7A}" destId="{C81F3EE9-90DB-4683-88B2-31E09E67C1F8}" srcOrd="12" destOrd="0" presId="urn:microsoft.com/office/officeart/2005/8/layout/cycle8"/>
    <dgm:cxn modelId="{81A5B44D-56ED-4974-8BE6-F0F7EA359E4A}" type="presParOf" srcId="{3EE7C088-979B-45C8-9E78-B33DFB260B7A}" destId="{97318979-39CB-4E52-B45B-4EA80173CB21}" srcOrd="13" destOrd="0" presId="urn:microsoft.com/office/officeart/2005/8/layout/cycle8"/>
    <dgm:cxn modelId="{00FA7F7B-3F4D-4D11-AB4B-D248299CA278}" type="presParOf" srcId="{3EE7C088-979B-45C8-9E78-B33DFB260B7A}" destId="{830ECCE7-9AEB-42E3-B55E-EAA952A3ACD2}"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84C170-0504-4666-ABA7-2221C0C59F2F}" type="doc">
      <dgm:prSet loTypeId="urn:microsoft.com/office/officeart/2005/8/layout/hProcess9" loCatId="process" qsTypeId="urn:microsoft.com/office/officeart/2005/8/quickstyle/simple1" qsCatId="simple" csTypeId="urn:microsoft.com/office/officeart/2005/8/colors/accent1_2" csCatId="accent1" phldr="1"/>
      <dgm:spPr/>
    </dgm:pt>
    <dgm:pt modelId="{1423D0B6-0919-43CB-B732-8D4026436CBA}">
      <dgm:prSet phldrT="[Text]"/>
      <dgm:spPr>
        <a:solidFill>
          <a:schemeClr val="accent1">
            <a:lumMod val="75000"/>
          </a:schemeClr>
        </a:solidFill>
      </dgm:spPr>
      <dgm:t>
        <a:bodyPr/>
        <a:lstStyle/>
        <a:p>
          <a:r>
            <a:rPr lang="en-US" b="0" dirty="0"/>
            <a:t>Extend</a:t>
          </a:r>
          <a:r>
            <a:rPr lang="en-US" dirty="0"/>
            <a:t> KB Perimeter and user base</a:t>
          </a:r>
          <a:endParaRPr lang="en-GB" dirty="0"/>
        </a:p>
      </dgm:t>
    </dgm:pt>
    <dgm:pt modelId="{B5509917-48AF-4880-9D43-8DCA8D3FEB2A}" type="parTrans" cxnId="{4BA2A3E9-8016-4286-9DBD-4E47D5ED49CC}">
      <dgm:prSet/>
      <dgm:spPr/>
      <dgm:t>
        <a:bodyPr/>
        <a:lstStyle/>
        <a:p>
          <a:endParaRPr lang="en-GB"/>
        </a:p>
      </dgm:t>
    </dgm:pt>
    <dgm:pt modelId="{2800C9F8-E66A-4DED-B9B7-BEAAEA079244}" type="sibTrans" cxnId="{4BA2A3E9-8016-4286-9DBD-4E47D5ED49CC}">
      <dgm:prSet/>
      <dgm:spPr/>
      <dgm:t>
        <a:bodyPr/>
        <a:lstStyle/>
        <a:p>
          <a:endParaRPr lang="en-GB"/>
        </a:p>
      </dgm:t>
    </dgm:pt>
    <dgm:pt modelId="{28D9F287-38F4-4CD8-AC9E-ECF599814442}">
      <dgm:prSet phldrT="[Text]"/>
      <dgm:spPr>
        <a:solidFill>
          <a:schemeClr val="accent1">
            <a:lumMod val="75000"/>
          </a:schemeClr>
        </a:solidFill>
      </dgm:spPr>
      <dgm:t>
        <a:bodyPr/>
        <a:lstStyle/>
        <a:p>
          <a:r>
            <a:rPr lang="en-US" dirty="0"/>
            <a:t>Articulate Bot conversations trough multiple levels</a:t>
          </a:r>
          <a:endParaRPr lang="en-GB" dirty="0"/>
        </a:p>
      </dgm:t>
    </dgm:pt>
    <dgm:pt modelId="{D2EC2727-522C-4E6C-B7BF-F74EB46C2855}" type="parTrans" cxnId="{E415C26F-B0D8-4179-997C-C0F9C465C12A}">
      <dgm:prSet/>
      <dgm:spPr/>
      <dgm:t>
        <a:bodyPr/>
        <a:lstStyle/>
        <a:p>
          <a:endParaRPr lang="en-GB"/>
        </a:p>
      </dgm:t>
    </dgm:pt>
    <dgm:pt modelId="{5DB2DB86-4D71-48F1-B436-42ED0772FF5C}" type="sibTrans" cxnId="{E415C26F-B0D8-4179-997C-C0F9C465C12A}">
      <dgm:prSet/>
      <dgm:spPr/>
      <dgm:t>
        <a:bodyPr/>
        <a:lstStyle/>
        <a:p>
          <a:endParaRPr lang="en-GB"/>
        </a:p>
      </dgm:t>
    </dgm:pt>
    <dgm:pt modelId="{C631E059-E08E-4B02-AF84-0DC957D16407}">
      <dgm:prSet phldrT="[Text]"/>
      <dgm:spPr>
        <a:solidFill>
          <a:schemeClr val="accent1">
            <a:lumMod val="75000"/>
          </a:schemeClr>
        </a:solidFill>
      </dgm:spPr>
      <dgm:t>
        <a:bodyPr/>
        <a:lstStyle/>
        <a:p>
          <a:r>
            <a:rPr lang="en-US" dirty="0"/>
            <a:t>Integrate human operator routing of conversations</a:t>
          </a:r>
          <a:endParaRPr lang="en-GB" dirty="0"/>
        </a:p>
      </dgm:t>
    </dgm:pt>
    <dgm:pt modelId="{90C6DD47-2BBA-4A8E-B4D3-794F6FB02D39}" type="parTrans" cxnId="{29F29A93-1DA0-42E6-9525-256AA7F61237}">
      <dgm:prSet/>
      <dgm:spPr/>
      <dgm:t>
        <a:bodyPr/>
        <a:lstStyle/>
        <a:p>
          <a:endParaRPr lang="en-GB"/>
        </a:p>
      </dgm:t>
    </dgm:pt>
    <dgm:pt modelId="{56A463D9-E283-489F-A21F-DEF7F5C4F40B}" type="sibTrans" cxnId="{29F29A93-1DA0-42E6-9525-256AA7F61237}">
      <dgm:prSet/>
      <dgm:spPr/>
      <dgm:t>
        <a:bodyPr/>
        <a:lstStyle/>
        <a:p>
          <a:endParaRPr lang="en-GB"/>
        </a:p>
      </dgm:t>
    </dgm:pt>
    <dgm:pt modelId="{9A09337C-6348-4763-9FDB-32B85E440B60}">
      <dgm:prSet phldrT="[Text]"/>
      <dgm:spPr>
        <a:solidFill>
          <a:schemeClr val="accent1">
            <a:lumMod val="75000"/>
          </a:schemeClr>
        </a:solidFill>
      </dgm:spPr>
      <dgm:t>
        <a:bodyPr/>
        <a:lstStyle/>
        <a:p>
          <a:r>
            <a:rPr lang="en-US" dirty="0"/>
            <a:t>Provide form filling conversations</a:t>
          </a:r>
          <a:endParaRPr lang="en-GB" dirty="0"/>
        </a:p>
      </dgm:t>
    </dgm:pt>
    <dgm:pt modelId="{D0B58267-A0A4-4211-96C0-E9F7EEE96816}" type="parTrans" cxnId="{E356EB35-0B96-48A8-B996-F94518E4AB4B}">
      <dgm:prSet/>
      <dgm:spPr/>
      <dgm:t>
        <a:bodyPr/>
        <a:lstStyle/>
        <a:p>
          <a:endParaRPr lang="en-GB"/>
        </a:p>
      </dgm:t>
    </dgm:pt>
    <dgm:pt modelId="{BFEBA982-BB15-4587-BF27-7745E0308E60}" type="sibTrans" cxnId="{E356EB35-0B96-48A8-B996-F94518E4AB4B}">
      <dgm:prSet/>
      <dgm:spPr/>
      <dgm:t>
        <a:bodyPr/>
        <a:lstStyle/>
        <a:p>
          <a:endParaRPr lang="en-GB"/>
        </a:p>
      </dgm:t>
    </dgm:pt>
    <dgm:pt modelId="{2C379CFE-C0B6-441F-8C72-3CA4C34DC5FD}">
      <dgm:prSet phldrT="[Text]"/>
      <dgm:spPr>
        <a:solidFill>
          <a:schemeClr val="accent1">
            <a:lumMod val="75000"/>
          </a:schemeClr>
        </a:solidFill>
      </dgm:spPr>
      <dgm:t>
        <a:bodyPr/>
        <a:lstStyle/>
        <a:p>
          <a:r>
            <a:rPr lang="en-US" dirty="0"/>
            <a:t>Connect bank services and applications</a:t>
          </a:r>
          <a:endParaRPr lang="en-GB" dirty="0"/>
        </a:p>
      </dgm:t>
    </dgm:pt>
    <dgm:pt modelId="{03C84DEE-621E-4B68-90AA-65E08BD8E5C3}" type="parTrans" cxnId="{74FA498A-E8B1-47FC-9CED-BE241845F6C4}">
      <dgm:prSet/>
      <dgm:spPr/>
      <dgm:t>
        <a:bodyPr/>
        <a:lstStyle/>
        <a:p>
          <a:endParaRPr lang="en-GB"/>
        </a:p>
      </dgm:t>
    </dgm:pt>
    <dgm:pt modelId="{D7408C06-9C16-4C2E-B804-2473B7ABDA48}" type="sibTrans" cxnId="{74FA498A-E8B1-47FC-9CED-BE241845F6C4}">
      <dgm:prSet/>
      <dgm:spPr/>
      <dgm:t>
        <a:bodyPr/>
        <a:lstStyle/>
        <a:p>
          <a:endParaRPr lang="en-GB"/>
        </a:p>
      </dgm:t>
    </dgm:pt>
    <dgm:pt modelId="{12095883-ABD8-4F2A-B580-5056ADDA0FF3}">
      <dgm:prSet phldrT="[Text]"/>
      <dgm:spPr>
        <a:solidFill>
          <a:schemeClr val="accent1">
            <a:lumMod val="75000"/>
          </a:schemeClr>
        </a:solidFill>
      </dgm:spPr>
      <dgm:t>
        <a:bodyPr/>
        <a:lstStyle/>
        <a:p>
          <a:r>
            <a:rPr lang="en-US" dirty="0"/>
            <a:t>Extend number of channels (e.g. instant messaging, portals, mobile, voice etc.)</a:t>
          </a:r>
          <a:endParaRPr lang="en-GB" dirty="0"/>
        </a:p>
      </dgm:t>
    </dgm:pt>
    <dgm:pt modelId="{F7CC1EAB-C595-4EBF-8C6D-2F7090CD8665}" type="parTrans" cxnId="{CA66D85E-72BE-4763-874C-507A12F28BC3}">
      <dgm:prSet/>
      <dgm:spPr/>
      <dgm:t>
        <a:bodyPr/>
        <a:lstStyle/>
        <a:p>
          <a:endParaRPr lang="en-GB"/>
        </a:p>
      </dgm:t>
    </dgm:pt>
    <dgm:pt modelId="{B20E703C-3F32-4187-9698-3C9DEBE5D447}" type="sibTrans" cxnId="{CA66D85E-72BE-4763-874C-507A12F28BC3}">
      <dgm:prSet/>
      <dgm:spPr/>
      <dgm:t>
        <a:bodyPr/>
        <a:lstStyle/>
        <a:p>
          <a:endParaRPr lang="en-GB"/>
        </a:p>
      </dgm:t>
    </dgm:pt>
    <dgm:pt modelId="{D34410E3-639C-4137-BBD7-492AD427139B}">
      <dgm:prSet phldrT="[Text]"/>
      <dgm:spPr>
        <a:solidFill>
          <a:schemeClr val="accent1">
            <a:lumMod val="75000"/>
          </a:schemeClr>
        </a:solidFill>
      </dgm:spPr>
      <dgm:t>
        <a:bodyPr/>
        <a:lstStyle/>
        <a:p>
          <a:r>
            <a:rPr lang="en-US" dirty="0"/>
            <a:t>Provide auto summaries and analytics on conversation content to capture value and optimize process</a:t>
          </a:r>
          <a:endParaRPr lang="en-GB" dirty="0"/>
        </a:p>
      </dgm:t>
    </dgm:pt>
    <dgm:pt modelId="{50D04D75-84EA-49F4-ACFB-BB0025C20BEE}" type="parTrans" cxnId="{C7E8BE91-B07E-40C1-9475-E7BA564B199B}">
      <dgm:prSet/>
      <dgm:spPr/>
      <dgm:t>
        <a:bodyPr/>
        <a:lstStyle/>
        <a:p>
          <a:endParaRPr lang="en-GB"/>
        </a:p>
      </dgm:t>
    </dgm:pt>
    <dgm:pt modelId="{5EBE1D01-5A64-4FDF-8D3A-FCFAA3C79ACA}" type="sibTrans" cxnId="{C7E8BE91-B07E-40C1-9475-E7BA564B199B}">
      <dgm:prSet/>
      <dgm:spPr/>
      <dgm:t>
        <a:bodyPr/>
        <a:lstStyle/>
        <a:p>
          <a:endParaRPr lang="en-GB"/>
        </a:p>
      </dgm:t>
    </dgm:pt>
    <dgm:pt modelId="{F028FC36-793F-4FA3-B47E-C14275D24328}">
      <dgm:prSet phldrT="[Text]"/>
      <dgm:spPr>
        <a:solidFill>
          <a:schemeClr val="accent1">
            <a:lumMod val="75000"/>
          </a:schemeClr>
        </a:solidFill>
      </dgm:spPr>
      <dgm:t>
        <a:bodyPr/>
        <a:lstStyle/>
        <a:p>
          <a:r>
            <a:rPr lang="en-US" dirty="0"/>
            <a:t>Generate alerts and notifications for internal users</a:t>
          </a:r>
          <a:endParaRPr lang="en-GB" dirty="0"/>
        </a:p>
      </dgm:t>
    </dgm:pt>
    <dgm:pt modelId="{72A908AA-5676-4300-9956-BE291F0A3E0C}" type="parTrans" cxnId="{F1B6C0B3-4F17-4B76-844F-7DFFC45538ED}">
      <dgm:prSet/>
      <dgm:spPr/>
      <dgm:t>
        <a:bodyPr/>
        <a:lstStyle/>
        <a:p>
          <a:endParaRPr lang="en-GB"/>
        </a:p>
      </dgm:t>
    </dgm:pt>
    <dgm:pt modelId="{4B8B7C9F-FD20-423F-9C97-A7DC65219AE8}" type="sibTrans" cxnId="{F1B6C0B3-4F17-4B76-844F-7DFFC45538ED}">
      <dgm:prSet/>
      <dgm:spPr/>
      <dgm:t>
        <a:bodyPr/>
        <a:lstStyle/>
        <a:p>
          <a:endParaRPr lang="en-GB"/>
        </a:p>
      </dgm:t>
    </dgm:pt>
    <dgm:pt modelId="{2797EC5A-8DDE-44CE-9934-2D97669EC9B7}">
      <dgm:prSet phldrT="[Text]"/>
      <dgm:spPr>
        <a:solidFill>
          <a:schemeClr val="accent1">
            <a:lumMod val="75000"/>
          </a:schemeClr>
        </a:solidFill>
      </dgm:spPr>
      <dgm:t>
        <a:bodyPr/>
        <a:lstStyle/>
        <a:p>
          <a:r>
            <a:rPr lang="en-US" dirty="0"/>
            <a:t>Inline bots, embedding bot functions into corporate processes and applications</a:t>
          </a:r>
          <a:endParaRPr lang="en-GB" dirty="0"/>
        </a:p>
      </dgm:t>
    </dgm:pt>
    <dgm:pt modelId="{156F7ACC-1D81-445F-AB2F-042901F8365B}" type="parTrans" cxnId="{17BCC8E7-77E9-4CBC-BF2F-1C0A7BA34559}">
      <dgm:prSet/>
      <dgm:spPr/>
      <dgm:t>
        <a:bodyPr/>
        <a:lstStyle/>
        <a:p>
          <a:endParaRPr lang="en-GB"/>
        </a:p>
      </dgm:t>
    </dgm:pt>
    <dgm:pt modelId="{3FCA9DAE-823C-4798-9063-39BFB1255177}" type="sibTrans" cxnId="{17BCC8E7-77E9-4CBC-BF2F-1C0A7BA34559}">
      <dgm:prSet/>
      <dgm:spPr/>
      <dgm:t>
        <a:bodyPr/>
        <a:lstStyle/>
        <a:p>
          <a:endParaRPr lang="en-GB"/>
        </a:p>
      </dgm:t>
    </dgm:pt>
    <dgm:pt modelId="{48A08325-03C3-440C-BF25-6FD13AE76C4B}" type="pres">
      <dgm:prSet presAssocID="{D784C170-0504-4666-ABA7-2221C0C59F2F}" presName="CompostProcess" presStyleCnt="0">
        <dgm:presLayoutVars>
          <dgm:dir/>
          <dgm:resizeHandles val="exact"/>
        </dgm:presLayoutVars>
      </dgm:prSet>
      <dgm:spPr/>
    </dgm:pt>
    <dgm:pt modelId="{AD0EE85B-8385-4DB0-A16A-464C44571705}" type="pres">
      <dgm:prSet presAssocID="{D784C170-0504-4666-ABA7-2221C0C59F2F}" presName="arrow" presStyleLbl="bgShp" presStyleIdx="0" presStyleCnt="1"/>
      <dgm:spPr/>
    </dgm:pt>
    <dgm:pt modelId="{C986CB6D-DE24-4179-9413-A006A0592965}" type="pres">
      <dgm:prSet presAssocID="{D784C170-0504-4666-ABA7-2221C0C59F2F}" presName="linearProcess" presStyleCnt="0"/>
      <dgm:spPr/>
    </dgm:pt>
    <dgm:pt modelId="{7ACE3482-3648-46E7-ABE5-34B8CCF7ED10}" type="pres">
      <dgm:prSet presAssocID="{1423D0B6-0919-43CB-B732-8D4026436CBA}" presName="textNode" presStyleLbl="node1" presStyleIdx="0" presStyleCnt="9">
        <dgm:presLayoutVars>
          <dgm:bulletEnabled val="1"/>
        </dgm:presLayoutVars>
      </dgm:prSet>
      <dgm:spPr/>
    </dgm:pt>
    <dgm:pt modelId="{25A53674-7E14-4BF2-8279-17C92EDF111F}" type="pres">
      <dgm:prSet presAssocID="{2800C9F8-E66A-4DED-B9B7-BEAAEA079244}" presName="sibTrans" presStyleCnt="0"/>
      <dgm:spPr/>
    </dgm:pt>
    <dgm:pt modelId="{C5C96A83-4B88-4577-B91E-A209460D1C67}" type="pres">
      <dgm:prSet presAssocID="{28D9F287-38F4-4CD8-AC9E-ECF599814442}" presName="textNode" presStyleLbl="node1" presStyleIdx="1" presStyleCnt="9">
        <dgm:presLayoutVars>
          <dgm:bulletEnabled val="1"/>
        </dgm:presLayoutVars>
      </dgm:prSet>
      <dgm:spPr/>
    </dgm:pt>
    <dgm:pt modelId="{E771D95A-CB76-42FA-B6E3-39C13CD54B28}" type="pres">
      <dgm:prSet presAssocID="{5DB2DB86-4D71-48F1-B436-42ED0772FF5C}" presName="sibTrans" presStyleCnt="0"/>
      <dgm:spPr/>
    </dgm:pt>
    <dgm:pt modelId="{9DD22F36-83AD-4A57-BC2F-BE49A072B154}" type="pres">
      <dgm:prSet presAssocID="{C631E059-E08E-4B02-AF84-0DC957D16407}" presName="textNode" presStyleLbl="node1" presStyleIdx="2" presStyleCnt="9">
        <dgm:presLayoutVars>
          <dgm:bulletEnabled val="1"/>
        </dgm:presLayoutVars>
      </dgm:prSet>
      <dgm:spPr/>
    </dgm:pt>
    <dgm:pt modelId="{302E4FEF-F4B6-46E2-B6DC-F9B875B6E173}" type="pres">
      <dgm:prSet presAssocID="{56A463D9-E283-489F-A21F-DEF7F5C4F40B}" presName="sibTrans" presStyleCnt="0"/>
      <dgm:spPr/>
    </dgm:pt>
    <dgm:pt modelId="{1FCF3F67-261E-4147-84AE-36D31E5AB56E}" type="pres">
      <dgm:prSet presAssocID="{9A09337C-6348-4763-9FDB-32B85E440B60}" presName="textNode" presStyleLbl="node1" presStyleIdx="3" presStyleCnt="9">
        <dgm:presLayoutVars>
          <dgm:bulletEnabled val="1"/>
        </dgm:presLayoutVars>
      </dgm:prSet>
      <dgm:spPr/>
    </dgm:pt>
    <dgm:pt modelId="{7FFF4339-9C79-4594-94CB-D5B59D937EE2}" type="pres">
      <dgm:prSet presAssocID="{BFEBA982-BB15-4587-BF27-7745E0308E60}" presName="sibTrans" presStyleCnt="0"/>
      <dgm:spPr/>
    </dgm:pt>
    <dgm:pt modelId="{24C7F6E1-817D-491F-B88C-EA3E9CFAFE0B}" type="pres">
      <dgm:prSet presAssocID="{2C379CFE-C0B6-441F-8C72-3CA4C34DC5FD}" presName="textNode" presStyleLbl="node1" presStyleIdx="4" presStyleCnt="9">
        <dgm:presLayoutVars>
          <dgm:bulletEnabled val="1"/>
        </dgm:presLayoutVars>
      </dgm:prSet>
      <dgm:spPr/>
    </dgm:pt>
    <dgm:pt modelId="{5A901589-995C-496D-8E39-9C93EAC67A38}" type="pres">
      <dgm:prSet presAssocID="{D7408C06-9C16-4C2E-B804-2473B7ABDA48}" presName="sibTrans" presStyleCnt="0"/>
      <dgm:spPr/>
    </dgm:pt>
    <dgm:pt modelId="{9AD495B9-1DBF-4D96-990A-64440323FA80}" type="pres">
      <dgm:prSet presAssocID="{12095883-ABD8-4F2A-B580-5056ADDA0FF3}" presName="textNode" presStyleLbl="node1" presStyleIdx="5" presStyleCnt="9">
        <dgm:presLayoutVars>
          <dgm:bulletEnabled val="1"/>
        </dgm:presLayoutVars>
      </dgm:prSet>
      <dgm:spPr/>
    </dgm:pt>
    <dgm:pt modelId="{7BC9F467-F072-4EB8-A301-F3D40C77CF29}" type="pres">
      <dgm:prSet presAssocID="{B20E703C-3F32-4187-9698-3C9DEBE5D447}" presName="sibTrans" presStyleCnt="0"/>
      <dgm:spPr/>
    </dgm:pt>
    <dgm:pt modelId="{1464CE05-D110-4660-9E71-49627E5D1D95}" type="pres">
      <dgm:prSet presAssocID="{D34410E3-639C-4137-BBD7-492AD427139B}" presName="textNode" presStyleLbl="node1" presStyleIdx="6" presStyleCnt="9">
        <dgm:presLayoutVars>
          <dgm:bulletEnabled val="1"/>
        </dgm:presLayoutVars>
      </dgm:prSet>
      <dgm:spPr/>
    </dgm:pt>
    <dgm:pt modelId="{59258875-B4C8-46BD-9B62-B7F983129B64}" type="pres">
      <dgm:prSet presAssocID="{5EBE1D01-5A64-4FDF-8D3A-FCFAA3C79ACA}" presName="sibTrans" presStyleCnt="0"/>
      <dgm:spPr/>
    </dgm:pt>
    <dgm:pt modelId="{025097B0-3AA8-41DA-9F13-D77F7A518D4F}" type="pres">
      <dgm:prSet presAssocID="{F028FC36-793F-4FA3-B47E-C14275D24328}" presName="textNode" presStyleLbl="node1" presStyleIdx="7" presStyleCnt="9">
        <dgm:presLayoutVars>
          <dgm:bulletEnabled val="1"/>
        </dgm:presLayoutVars>
      </dgm:prSet>
      <dgm:spPr/>
    </dgm:pt>
    <dgm:pt modelId="{0CF0C093-CE7F-4C8E-89F5-B8651811EE39}" type="pres">
      <dgm:prSet presAssocID="{4B8B7C9F-FD20-423F-9C97-A7DC65219AE8}" presName="sibTrans" presStyleCnt="0"/>
      <dgm:spPr/>
    </dgm:pt>
    <dgm:pt modelId="{79874E71-24DC-498C-8123-609363FA4A77}" type="pres">
      <dgm:prSet presAssocID="{2797EC5A-8DDE-44CE-9934-2D97669EC9B7}" presName="textNode" presStyleLbl="node1" presStyleIdx="8" presStyleCnt="9">
        <dgm:presLayoutVars>
          <dgm:bulletEnabled val="1"/>
        </dgm:presLayoutVars>
      </dgm:prSet>
      <dgm:spPr/>
    </dgm:pt>
  </dgm:ptLst>
  <dgm:cxnLst>
    <dgm:cxn modelId="{39E8C701-4757-45CE-9E92-544091636EB5}" type="presOf" srcId="{2797EC5A-8DDE-44CE-9934-2D97669EC9B7}" destId="{79874E71-24DC-498C-8123-609363FA4A77}" srcOrd="0" destOrd="0" presId="urn:microsoft.com/office/officeart/2005/8/layout/hProcess9"/>
    <dgm:cxn modelId="{B55A1909-80B6-4CA1-8931-BA27927FE322}" type="presOf" srcId="{F028FC36-793F-4FA3-B47E-C14275D24328}" destId="{025097B0-3AA8-41DA-9F13-D77F7A518D4F}" srcOrd="0" destOrd="0" presId="urn:microsoft.com/office/officeart/2005/8/layout/hProcess9"/>
    <dgm:cxn modelId="{59DE0932-669B-4E57-9544-431A8FEA3D61}" type="presOf" srcId="{D34410E3-639C-4137-BBD7-492AD427139B}" destId="{1464CE05-D110-4660-9E71-49627E5D1D95}" srcOrd="0" destOrd="0" presId="urn:microsoft.com/office/officeart/2005/8/layout/hProcess9"/>
    <dgm:cxn modelId="{E356EB35-0B96-48A8-B996-F94518E4AB4B}" srcId="{D784C170-0504-4666-ABA7-2221C0C59F2F}" destId="{9A09337C-6348-4763-9FDB-32B85E440B60}" srcOrd="3" destOrd="0" parTransId="{D0B58267-A0A4-4211-96C0-E9F7EEE96816}" sibTransId="{BFEBA982-BB15-4587-BF27-7745E0308E60}"/>
    <dgm:cxn modelId="{CA66D85E-72BE-4763-874C-507A12F28BC3}" srcId="{D784C170-0504-4666-ABA7-2221C0C59F2F}" destId="{12095883-ABD8-4F2A-B580-5056ADDA0FF3}" srcOrd="5" destOrd="0" parTransId="{F7CC1EAB-C595-4EBF-8C6D-2F7090CD8665}" sibTransId="{B20E703C-3F32-4187-9698-3C9DEBE5D447}"/>
    <dgm:cxn modelId="{E415C26F-B0D8-4179-997C-C0F9C465C12A}" srcId="{D784C170-0504-4666-ABA7-2221C0C59F2F}" destId="{28D9F287-38F4-4CD8-AC9E-ECF599814442}" srcOrd="1" destOrd="0" parTransId="{D2EC2727-522C-4E6C-B7BF-F74EB46C2855}" sibTransId="{5DB2DB86-4D71-48F1-B436-42ED0772FF5C}"/>
    <dgm:cxn modelId="{4FB70C88-A35B-4483-930F-2EAB1528739D}" type="presOf" srcId="{9A09337C-6348-4763-9FDB-32B85E440B60}" destId="{1FCF3F67-261E-4147-84AE-36D31E5AB56E}" srcOrd="0" destOrd="0" presId="urn:microsoft.com/office/officeart/2005/8/layout/hProcess9"/>
    <dgm:cxn modelId="{74FA498A-E8B1-47FC-9CED-BE241845F6C4}" srcId="{D784C170-0504-4666-ABA7-2221C0C59F2F}" destId="{2C379CFE-C0B6-441F-8C72-3CA4C34DC5FD}" srcOrd="4" destOrd="0" parTransId="{03C84DEE-621E-4B68-90AA-65E08BD8E5C3}" sibTransId="{D7408C06-9C16-4C2E-B804-2473B7ABDA48}"/>
    <dgm:cxn modelId="{C7E8BE91-B07E-40C1-9475-E7BA564B199B}" srcId="{D784C170-0504-4666-ABA7-2221C0C59F2F}" destId="{D34410E3-639C-4137-BBD7-492AD427139B}" srcOrd="6" destOrd="0" parTransId="{50D04D75-84EA-49F4-ACFB-BB0025C20BEE}" sibTransId="{5EBE1D01-5A64-4FDF-8D3A-FCFAA3C79ACA}"/>
    <dgm:cxn modelId="{29F29A93-1DA0-42E6-9525-256AA7F61237}" srcId="{D784C170-0504-4666-ABA7-2221C0C59F2F}" destId="{C631E059-E08E-4B02-AF84-0DC957D16407}" srcOrd="2" destOrd="0" parTransId="{90C6DD47-2BBA-4A8E-B4D3-794F6FB02D39}" sibTransId="{56A463D9-E283-489F-A21F-DEF7F5C4F40B}"/>
    <dgm:cxn modelId="{D8FA8597-78AA-4081-A1D2-76D3D13A9F83}" type="presOf" srcId="{1423D0B6-0919-43CB-B732-8D4026436CBA}" destId="{7ACE3482-3648-46E7-ABE5-34B8CCF7ED10}" srcOrd="0" destOrd="0" presId="urn:microsoft.com/office/officeart/2005/8/layout/hProcess9"/>
    <dgm:cxn modelId="{40471A98-AF1E-4830-AF14-3968794B7B1A}" type="presOf" srcId="{C631E059-E08E-4B02-AF84-0DC957D16407}" destId="{9DD22F36-83AD-4A57-BC2F-BE49A072B154}" srcOrd="0" destOrd="0" presId="urn:microsoft.com/office/officeart/2005/8/layout/hProcess9"/>
    <dgm:cxn modelId="{84BE41A5-A0B2-45E8-84C7-B8C9F74C9B33}" type="presOf" srcId="{12095883-ABD8-4F2A-B580-5056ADDA0FF3}" destId="{9AD495B9-1DBF-4D96-990A-64440323FA80}" srcOrd="0" destOrd="0" presId="urn:microsoft.com/office/officeart/2005/8/layout/hProcess9"/>
    <dgm:cxn modelId="{F1B6C0B3-4F17-4B76-844F-7DFFC45538ED}" srcId="{D784C170-0504-4666-ABA7-2221C0C59F2F}" destId="{F028FC36-793F-4FA3-B47E-C14275D24328}" srcOrd="7" destOrd="0" parTransId="{72A908AA-5676-4300-9956-BE291F0A3E0C}" sibTransId="{4B8B7C9F-FD20-423F-9C97-A7DC65219AE8}"/>
    <dgm:cxn modelId="{DC1925C8-6B20-4A08-B0E7-F0F047825667}" type="presOf" srcId="{2C379CFE-C0B6-441F-8C72-3CA4C34DC5FD}" destId="{24C7F6E1-817D-491F-B88C-EA3E9CFAFE0B}" srcOrd="0" destOrd="0" presId="urn:microsoft.com/office/officeart/2005/8/layout/hProcess9"/>
    <dgm:cxn modelId="{4C3D9AD6-449B-45F8-9DD8-7D4D7EDD9E74}" type="presOf" srcId="{D784C170-0504-4666-ABA7-2221C0C59F2F}" destId="{48A08325-03C3-440C-BF25-6FD13AE76C4B}" srcOrd="0" destOrd="0" presId="urn:microsoft.com/office/officeart/2005/8/layout/hProcess9"/>
    <dgm:cxn modelId="{17BCC8E7-77E9-4CBC-BF2F-1C0A7BA34559}" srcId="{D784C170-0504-4666-ABA7-2221C0C59F2F}" destId="{2797EC5A-8DDE-44CE-9934-2D97669EC9B7}" srcOrd="8" destOrd="0" parTransId="{156F7ACC-1D81-445F-AB2F-042901F8365B}" sibTransId="{3FCA9DAE-823C-4798-9063-39BFB1255177}"/>
    <dgm:cxn modelId="{4BA2A3E9-8016-4286-9DBD-4E47D5ED49CC}" srcId="{D784C170-0504-4666-ABA7-2221C0C59F2F}" destId="{1423D0B6-0919-43CB-B732-8D4026436CBA}" srcOrd="0" destOrd="0" parTransId="{B5509917-48AF-4880-9D43-8DCA8D3FEB2A}" sibTransId="{2800C9F8-E66A-4DED-B9B7-BEAAEA079244}"/>
    <dgm:cxn modelId="{31D035F6-47A5-4E1B-958E-8CC2275B95C1}" type="presOf" srcId="{28D9F287-38F4-4CD8-AC9E-ECF599814442}" destId="{C5C96A83-4B88-4577-B91E-A209460D1C67}" srcOrd="0" destOrd="0" presId="urn:microsoft.com/office/officeart/2005/8/layout/hProcess9"/>
    <dgm:cxn modelId="{B8C82440-6EFB-48F7-9CEC-0FFAFE1971E1}" type="presParOf" srcId="{48A08325-03C3-440C-BF25-6FD13AE76C4B}" destId="{AD0EE85B-8385-4DB0-A16A-464C44571705}" srcOrd="0" destOrd="0" presId="urn:microsoft.com/office/officeart/2005/8/layout/hProcess9"/>
    <dgm:cxn modelId="{57097546-5E13-41CC-BE22-02703206487B}" type="presParOf" srcId="{48A08325-03C3-440C-BF25-6FD13AE76C4B}" destId="{C986CB6D-DE24-4179-9413-A006A0592965}" srcOrd="1" destOrd="0" presId="urn:microsoft.com/office/officeart/2005/8/layout/hProcess9"/>
    <dgm:cxn modelId="{95C35D95-4F55-455F-8D32-3E0B7B4C4858}" type="presParOf" srcId="{C986CB6D-DE24-4179-9413-A006A0592965}" destId="{7ACE3482-3648-46E7-ABE5-34B8CCF7ED10}" srcOrd="0" destOrd="0" presId="urn:microsoft.com/office/officeart/2005/8/layout/hProcess9"/>
    <dgm:cxn modelId="{B3E04431-E260-4679-A027-F2B0C0E22ACC}" type="presParOf" srcId="{C986CB6D-DE24-4179-9413-A006A0592965}" destId="{25A53674-7E14-4BF2-8279-17C92EDF111F}" srcOrd="1" destOrd="0" presId="urn:microsoft.com/office/officeart/2005/8/layout/hProcess9"/>
    <dgm:cxn modelId="{1B0EDD97-1BFA-47C9-9A91-5CBB930D0B86}" type="presParOf" srcId="{C986CB6D-DE24-4179-9413-A006A0592965}" destId="{C5C96A83-4B88-4577-B91E-A209460D1C67}" srcOrd="2" destOrd="0" presId="urn:microsoft.com/office/officeart/2005/8/layout/hProcess9"/>
    <dgm:cxn modelId="{0B7D5C22-AA17-4F47-84D5-61301040E2B0}" type="presParOf" srcId="{C986CB6D-DE24-4179-9413-A006A0592965}" destId="{E771D95A-CB76-42FA-B6E3-39C13CD54B28}" srcOrd="3" destOrd="0" presId="urn:microsoft.com/office/officeart/2005/8/layout/hProcess9"/>
    <dgm:cxn modelId="{9E7451F5-E436-4F84-9152-0C03DC390290}" type="presParOf" srcId="{C986CB6D-DE24-4179-9413-A006A0592965}" destId="{9DD22F36-83AD-4A57-BC2F-BE49A072B154}" srcOrd="4" destOrd="0" presId="urn:microsoft.com/office/officeart/2005/8/layout/hProcess9"/>
    <dgm:cxn modelId="{4CC97183-FAA0-4D59-BE8A-D1815FA3A8A0}" type="presParOf" srcId="{C986CB6D-DE24-4179-9413-A006A0592965}" destId="{302E4FEF-F4B6-46E2-B6DC-F9B875B6E173}" srcOrd="5" destOrd="0" presId="urn:microsoft.com/office/officeart/2005/8/layout/hProcess9"/>
    <dgm:cxn modelId="{F88348F6-E72D-4D61-9EE9-EAC4690FF0C3}" type="presParOf" srcId="{C986CB6D-DE24-4179-9413-A006A0592965}" destId="{1FCF3F67-261E-4147-84AE-36D31E5AB56E}" srcOrd="6" destOrd="0" presId="urn:microsoft.com/office/officeart/2005/8/layout/hProcess9"/>
    <dgm:cxn modelId="{AF466E28-3990-49A9-BA88-60B5B91115F3}" type="presParOf" srcId="{C986CB6D-DE24-4179-9413-A006A0592965}" destId="{7FFF4339-9C79-4594-94CB-D5B59D937EE2}" srcOrd="7" destOrd="0" presId="urn:microsoft.com/office/officeart/2005/8/layout/hProcess9"/>
    <dgm:cxn modelId="{B826285D-6893-4A5D-B333-C5BA710D96C0}" type="presParOf" srcId="{C986CB6D-DE24-4179-9413-A006A0592965}" destId="{24C7F6E1-817D-491F-B88C-EA3E9CFAFE0B}" srcOrd="8" destOrd="0" presId="urn:microsoft.com/office/officeart/2005/8/layout/hProcess9"/>
    <dgm:cxn modelId="{EA30BA88-3769-4A95-A75F-C84927DBA347}" type="presParOf" srcId="{C986CB6D-DE24-4179-9413-A006A0592965}" destId="{5A901589-995C-496D-8E39-9C93EAC67A38}" srcOrd="9" destOrd="0" presId="urn:microsoft.com/office/officeart/2005/8/layout/hProcess9"/>
    <dgm:cxn modelId="{E87C62B3-226F-4C48-BE98-B17E1BAF8EFA}" type="presParOf" srcId="{C986CB6D-DE24-4179-9413-A006A0592965}" destId="{9AD495B9-1DBF-4D96-990A-64440323FA80}" srcOrd="10" destOrd="0" presId="urn:microsoft.com/office/officeart/2005/8/layout/hProcess9"/>
    <dgm:cxn modelId="{6C030C21-B3AF-4AC7-AA03-5FE9BE35D4EF}" type="presParOf" srcId="{C986CB6D-DE24-4179-9413-A006A0592965}" destId="{7BC9F467-F072-4EB8-A301-F3D40C77CF29}" srcOrd="11" destOrd="0" presId="urn:microsoft.com/office/officeart/2005/8/layout/hProcess9"/>
    <dgm:cxn modelId="{0F46ED64-6160-4878-9EDE-947F53D625B4}" type="presParOf" srcId="{C986CB6D-DE24-4179-9413-A006A0592965}" destId="{1464CE05-D110-4660-9E71-49627E5D1D95}" srcOrd="12" destOrd="0" presId="urn:microsoft.com/office/officeart/2005/8/layout/hProcess9"/>
    <dgm:cxn modelId="{A1EB0068-7417-467C-AEFA-BF4098B34623}" type="presParOf" srcId="{C986CB6D-DE24-4179-9413-A006A0592965}" destId="{59258875-B4C8-46BD-9B62-B7F983129B64}" srcOrd="13" destOrd="0" presId="urn:microsoft.com/office/officeart/2005/8/layout/hProcess9"/>
    <dgm:cxn modelId="{5852F577-CA5B-4281-9BC3-92795858D2BD}" type="presParOf" srcId="{C986CB6D-DE24-4179-9413-A006A0592965}" destId="{025097B0-3AA8-41DA-9F13-D77F7A518D4F}" srcOrd="14" destOrd="0" presId="urn:microsoft.com/office/officeart/2005/8/layout/hProcess9"/>
    <dgm:cxn modelId="{AD966072-EB7F-44B6-9EE5-981DFEF2CA5E}" type="presParOf" srcId="{C986CB6D-DE24-4179-9413-A006A0592965}" destId="{0CF0C093-CE7F-4C8E-89F5-B8651811EE39}" srcOrd="15" destOrd="0" presId="urn:microsoft.com/office/officeart/2005/8/layout/hProcess9"/>
    <dgm:cxn modelId="{CC1FB689-DC35-46DF-9C14-7DDE57DC2F95}" type="presParOf" srcId="{C986CB6D-DE24-4179-9413-A006A0592965}" destId="{79874E71-24DC-498C-8123-609363FA4A77}" srcOrd="1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30DBC-DE65-4439-B383-A3C903535F49}">
      <dsp:nvSpPr>
        <dsp:cNvPr id="0" name=""/>
        <dsp:cNvSpPr/>
      </dsp:nvSpPr>
      <dsp:spPr>
        <a:xfrm>
          <a:off x="1701483" y="328857"/>
          <a:ext cx="4249846" cy="4249846"/>
        </a:xfrm>
        <a:prstGeom prst="pie">
          <a:avLst>
            <a:gd name="adj1" fmla="val 16200000"/>
            <a:gd name="adj2" fmla="val 180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Natural Language Processing (NLP) API</a:t>
          </a:r>
        </a:p>
      </dsp:txBody>
      <dsp:txXfrm>
        <a:off x="3941253" y="1229419"/>
        <a:ext cx="1517802" cy="1264835"/>
      </dsp:txXfrm>
    </dsp:sp>
    <dsp:sp modelId="{6AED3013-79A8-4CFC-94AD-91E0C6A85D1F}">
      <dsp:nvSpPr>
        <dsp:cNvPr id="0" name=""/>
        <dsp:cNvSpPr/>
      </dsp:nvSpPr>
      <dsp:spPr>
        <a:xfrm>
          <a:off x="1613956" y="480637"/>
          <a:ext cx="4249846" cy="4249846"/>
        </a:xfrm>
        <a:prstGeom prst="pie">
          <a:avLst>
            <a:gd name="adj1" fmla="val 1800000"/>
            <a:gd name="adj2" fmla="val 900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Channels Integration API</a:t>
          </a:r>
        </a:p>
      </dsp:txBody>
      <dsp:txXfrm>
        <a:off x="2625824" y="3237978"/>
        <a:ext cx="2276703" cy="1113055"/>
      </dsp:txXfrm>
    </dsp:sp>
    <dsp:sp modelId="{FC8CA27C-A524-47BC-A84A-C68DAA8DD532}">
      <dsp:nvSpPr>
        <dsp:cNvPr id="0" name=""/>
        <dsp:cNvSpPr/>
      </dsp:nvSpPr>
      <dsp:spPr>
        <a:xfrm>
          <a:off x="1526430" y="328857"/>
          <a:ext cx="4249846" cy="4249846"/>
        </a:xfrm>
        <a:prstGeom prst="pie">
          <a:avLst>
            <a:gd name="adj1" fmla="val 9000000"/>
            <a:gd name="adj2" fmla="val 1620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Bot Application</a:t>
          </a:r>
        </a:p>
      </dsp:txBody>
      <dsp:txXfrm>
        <a:off x="2018704" y="1229419"/>
        <a:ext cx="1517802" cy="1264835"/>
      </dsp:txXfrm>
    </dsp:sp>
    <dsp:sp modelId="{C81F3EE9-90DB-4683-88B2-31E09E67C1F8}">
      <dsp:nvSpPr>
        <dsp:cNvPr id="0" name=""/>
        <dsp:cNvSpPr/>
      </dsp:nvSpPr>
      <dsp:spPr>
        <a:xfrm>
          <a:off x="1438748" y="65771"/>
          <a:ext cx="4776017" cy="4776017"/>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318979-39CB-4E52-B45B-4EA80173CB21}">
      <dsp:nvSpPr>
        <dsp:cNvPr id="0" name=""/>
        <dsp:cNvSpPr/>
      </dsp:nvSpPr>
      <dsp:spPr>
        <a:xfrm>
          <a:off x="1350871" y="217282"/>
          <a:ext cx="4776017" cy="4776017"/>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0ECCE7-9AEB-42E3-B55E-EAA952A3ACD2}">
      <dsp:nvSpPr>
        <dsp:cNvPr id="0" name=""/>
        <dsp:cNvSpPr/>
      </dsp:nvSpPr>
      <dsp:spPr>
        <a:xfrm>
          <a:off x="1262993" y="65771"/>
          <a:ext cx="4776017" cy="4776017"/>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EE85B-8385-4DB0-A16A-464C44571705}">
      <dsp:nvSpPr>
        <dsp:cNvPr id="0" name=""/>
        <dsp:cNvSpPr/>
      </dsp:nvSpPr>
      <dsp:spPr>
        <a:xfrm>
          <a:off x="822745" y="0"/>
          <a:ext cx="9324451" cy="381642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E3482-3648-46E7-ABE5-34B8CCF7ED10}">
      <dsp:nvSpPr>
        <dsp:cNvPr id="0" name=""/>
        <dsp:cNvSpPr/>
      </dsp:nvSpPr>
      <dsp:spPr>
        <a:xfrm>
          <a:off x="3079" y="1144927"/>
          <a:ext cx="1166359" cy="152656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dirty="0"/>
            <a:t>Extend</a:t>
          </a:r>
          <a:r>
            <a:rPr lang="en-US" sz="1100" kern="1200" dirty="0"/>
            <a:t> KB Perimeter and user base</a:t>
          </a:r>
          <a:endParaRPr lang="en-GB" sz="1100" kern="1200" dirty="0"/>
        </a:p>
      </dsp:txBody>
      <dsp:txXfrm>
        <a:off x="60016" y="1201864"/>
        <a:ext cx="1052485" cy="1412695"/>
      </dsp:txXfrm>
    </dsp:sp>
    <dsp:sp modelId="{C5C96A83-4B88-4577-B91E-A209460D1C67}">
      <dsp:nvSpPr>
        <dsp:cNvPr id="0" name=""/>
        <dsp:cNvSpPr/>
      </dsp:nvSpPr>
      <dsp:spPr>
        <a:xfrm>
          <a:off x="1227757" y="1144927"/>
          <a:ext cx="1166359" cy="152656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Articulate Bot conversations trough multiple levels</a:t>
          </a:r>
          <a:endParaRPr lang="en-GB" sz="1100" kern="1200" dirty="0"/>
        </a:p>
      </dsp:txBody>
      <dsp:txXfrm>
        <a:off x="1284694" y="1201864"/>
        <a:ext cx="1052485" cy="1412695"/>
      </dsp:txXfrm>
    </dsp:sp>
    <dsp:sp modelId="{9DD22F36-83AD-4A57-BC2F-BE49A072B154}">
      <dsp:nvSpPr>
        <dsp:cNvPr id="0" name=""/>
        <dsp:cNvSpPr/>
      </dsp:nvSpPr>
      <dsp:spPr>
        <a:xfrm>
          <a:off x="2452435" y="1144927"/>
          <a:ext cx="1166359" cy="152656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Integrate human operator routing of conversations</a:t>
          </a:r>
          <a:endParaRPr lang="en-GB" sz="1100" kern="1200" dirty="0"/>
        </a:p>
      </dsp:txBody>
      <dsp:txXfrm>
        <a:off x="2509372" y="1201864"/>
        <a:ext cx="1052485" cy="1412695"/>
      </dsp:txXfrm>
    </dsp:sp>
    <dsp:sp modelId="{1FCF3F67-261E-4147-84AE-36D31E5AB56E}">
      <dsp:nvSpPr>
        <dsp:cNvPr id="0" name=""/>
        <dsp:cNvSpPr/>
      </dsp:nvSpPr>
      <dsp:spPr>
        <a:xfrm>
          <a:off x="3677113" y="1144927"/>
          <a:ext cx="1166359" cy="152656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Provide form filling conversations</a:t>
          </a:r>
          <a:endParaRPr lang="en-GB" sz="1100" kern="1200" dirty="0"/>
        </a:p>
      </dsp:txBody>
      <dsp:txXfrm>
        <a:off x="3734050" y="1201864"/>
        <a:ext cx="1052485" cy="1412695"/>
      </dsp:txXfrm>
    </dsp:sp>
    <dsp:sp modelId="{24C7F6E1-817D-491F-B88C-EA3E9CFAFE0B}">
      <dsp:nvSpPr>
        <dsp:cNvPr id="0" name=""/>
        <dsp:cNvSpPr/>
      </dsp:nvSpPr>
      <dsp:spPr>
        <a:xfrm>
          <a:off x="4901791" y="1144927"/>
          <a:ext cx="1166359" cy="152656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Connect bank services and applications</a:t>
          </a:r>
          <a:endParaRPr lang="en-GB" sz="1100" kern="1200" dirty="0"/>
        </a:p>
      </dsp:txBody>
      <dsp:txXfrm>
        <a:off x="4958728" y="1201864"/>
        <a:ext cx="1052485" cy="1412695"/>
      </dsp:txXfrm>
    </dsp:sp>
    <dsp:sp modelId="{9AD495B9-1DBF-4D96-990A-64440323FA80}">
      <dsp:nvSpPr>
        <dsp:cNvPr id="0" name=""/>
        <dsp:cNvSpPr/>
      </dsp:nvSpPr>
      <dsp:spPr>
        <a:xfrm>
          <a:off x="6126469" y="1144927"/>
          <a:ext cx="1166359" cy="152656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Extend number of channels (e.g. instant messaging, portals, mobile, voice etc.)</a:t>
          </a:r>
          <a:endParaRPr lang="en-GB" sz="1100" kern="1200" dirty="0"/>
        </a:p>
      </dsp:txBody>
      <dsp:txXfrm>
        <a:off x="6183406" y="1201864"/>
        <a:ext cx="1052485" cy="1412695"/>
      </dsp:txXfrm>
    </dsp:sp>
    <dsp:sp modelId="{1464CE05-D110-4660-9E71-49627E5D1D95}">
      <dsp:nvSpPr>
        <dsp:cNvPr id="0" name=""/>
        <dsp:cNvSpPr/>
      </dsp:nvSpPr>
      <dsp:spPr>
        <a:xfrm>
          <a:off x="7351147" y="1144927"/>
          <a:ext cx="1166359" cy="152656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Provide auto summaries and analytics on conversation content to capture value and optimize process</a:t>
          </a:r>
          <a:endParaRPr lang="en-GB" sz="1100" kern="1200" dirty="0"/>
        </a:p>
      </dsp:txBody>
      <dsp:txXfrm>
        <a:off x="7408084" y="1201864"/>
        <a:ext cx="1052485" cy="1412695"/>
      </dsp:txXfrm>
    </dsp:sp>
    <dsp:sp modelId="{025097B0-3AA8-41DA-9F13-D77F7A518D4F}">
      <dsp:nvSpPr>
        <dsp:cNvPr id="0" name=""/>
        <dsp:cNvSpPr/>
      </dsp:nvSpPr>
      <dsp:spPr>
        <a:xfrm>
          <a:off x="8575825" y="1144927"/>
          <a:ext cx="1166359" cy="152656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Generate alerts and notifications for internal users</a:t>
          </a:r>
          <a:endParaRPr lang="en-GB" sz="1100" kern="1200" dirty="0"/>
        </a:p>
      </dsp:txBody>
      <dsp:txXfrm>
        <a:off x="8632762" y="1201864"/>
        <a:ext cx="1052485" cy="1412695"/>
      </dsp:txXfrm>
    </dsp:sp>
    <dsp:sp modelId="{79874E71-24DC-498C-8123-609363FA4A77}">
      <dsp:nvSpPr>
        <dsp:cNvPr id="0" name=""/>
        <dsp:cNvSpPr/>
      </dsp:nvSpPr>
      <dsp:spPr>
        <a:xfrm>
          <a:off x="9800503" y="1144927"/>
          <a:ext cx="1166359" cy="1526569"/>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Inline bots, embedding bot functions into corporate processes and applications</a:t>
          </a:r>
          <a:endParaRPr lang="en-GB" sz="1100" kern="1200" dirty="0"/>
        </a:p>
      </dsp:txBody>
      <dsp:txXfrm>
        <a:off x="9857440" y="1201864"/>
        <a:ext cx="1052485" cy="1412695"/>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3/15/2017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dirty="0"/>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dirty="0"/>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dirty="0"/>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t>1</a:t>
            </a:fld>
            <a:endParaRPr lang="en-US" dirty="0"/>
          </a:p>
        </p:txBody>
      </p:sp>
    </p:spTree>
    <p:extLst>
      <p:ext uri="{BB962C8B-B14F-4D97-AF65-F5344CB8AC3E}">
        <p14:creationId xmlns:p14="http://schemas.microsoft.com/office/powerpoint/2010/main" val="1405672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30622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041180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dirty="0"/>
              <a:t>The idea of this slide is to showcase that our RA 2.1 can be used as a starting point for building the AI Bot solutions and that the key functions are used by the use cases discussed later in the presentation. You can add small adjustments if necessary</a:t>
            </a:r>
            <a:endParaRPr lang="en-GB" sz="11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rPr>
              <a:pPr/>
              <a:t>12</a:t>
            </a:fld>
            <a:endParaRPr lang="en-GB" dirty="0">
              <a:solidFill>
                <a:prstClr val="black"/>
              </a:solidFill>
            </a:endParaRPr>
          </a:p>
        </p:txBody>
      </p:sp>
      <p:sp>
        <p:nvSpPr>
          <p:cNvPr id="7" name="Slide Image Placeholder 6"/>
          <p:cNvSpPr>
            <a:spLocks noGrp="1" noRot="1" noChangeAspect="1"/>
          </p:cNvSpPr>
          <p:nvPr>
            <p:ph type="sldImg"/>
          </p:nvPr>
        </p:nvSpPr>
        <p:spPr>
          <a:xfrm>
            <a:off x="423863" y="512763"/>
            <a:ext cx="6451600" cy="3629025"/>
          </a:xfrm>
        </p:spPr>
      </p:sp>
    </p:spTree>
    <p:extLst>
      <p:ext uri="{BB962C8B-B14F-4D97-AF65-F5344CB8AC3E}">
        <p14:creationId xmlns:p14="http://schemas.microsoft.com/office/powerpoint/2010/main" val="1944882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13</a:t>
            </a:fld>
            <a:endParaRPr lang="en-US" dirty="0"/>
          </a:p>
        </p:txBody>
      </p:sp>
    </p:spTree>
    <p:extLst>
      <p:ext uri="{BB962C8B-B14F-4D97-AF65-F5344CB8AC3E}">
        <p14:creationId xmlns:p14="http://schemas.microsoft.com/office/powerpoint/2010/main" val="173478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14</a:t>
            </a:fld>
            <a:endParaRPr lang="en-US" dirty="0"/>
          </a:p>
        </p:txBody>
      </p:sp>
    </p:spTree>
    <p:extLst>
      <p:ext uri="{BB962C8B-B14F-4D97-AF65-F5344CB8AC3E}">
        <p14:creationId xmlns:p14="http://schemas.microsoft.com/office/powerpoint/2010/main" val="128992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endParaRPr lang="en-US" i="1" dirty="0"/>
          </a:p>
          <a:p>
            <a:pPr marL="228600" indent="-228600">
              <a:buFont typeface="+mj-lt"/>
              <a:buAutoNum type="arabicPeriod"/>
            </a:pPr>
            <a:r>
              <a:rPr lang="en-US" i="1" dirty="0"/>
              <a:t>That Microsoft Cognitive Services collection is new, not a rebrand of Project Oxford, as we are bringing together Bing, Oxford and Translator APIs. </a:t>
            </a:r>
          </a:p>
          <a:p>
            <a:pPr marL="228600" indent="-228600">
              <a:buFont typeface="+mj-lt"/>
              <a:buAutoNum type="arabicPeriod"/>
            </a:pPr>
            <a:r>
              <a:rPr lang="en-US" i="1" dirty="0"/>
              <a:t>That we are bringing together Intelligence (Oxford) and Knowledge from the corpus of the web (Bing) </a:t>
            </a:r>
          </a:p>
          <a:p>
            <a:pPr marL="228600" indent="-228600">
              <a:buFont typeface="+mj-lt"/>
              <a:buAutoNum type="arabicPeriod"/>
            </a:pPr>
            <a:r>
              <a:rPr lang="en-US" i="1" dirty="0"/>
              <a:t>That cognitive = human perception and understanding, enabling your apps to see the world around them, to hear and talk back with the users—to have a human side. </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10:00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252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16</a:t>
            </a:fld>
            <a:endParaRPr lang="en-US" dirty="0"/>
          </a:p>
        </p:txBody>
      </p:sp>
    </p:spTree>
    <p:extLst>
      <p:ext uri="{BB962C8B-B14F-4D97-AF65-F5344CB8AC3E}">
        <p14:creationId xmlns:p14="http://schemas.microsoft.com/office/powerpoint/2010/main" val="754737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latin typeface="Arial" panose="020B0604020202020204"/>
              </a:rPr>
              <a:pPr/>
              <a:t>17</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2120319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18</a:t>
            </a:fld>
            <a:endParaRPr lang="en-US" dirty="0"/>
          </a:p>
        </p:txBody>
      </p:sp>
    </p:spTree>
    <p:extLst>
      <p:ext uri="{BB962C8B-B14F-4D97-AF65-F5344CB8AC3E}">
        <p14:creationId xmlns:p14="http://schemas.microsoft.com/office/powerpoint/2010/main" val="1354478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19</a:t>
            </a:fld>
            <a:endParaRPr lang="en-US" dirty="0"/>
          </a:p>
        </p:txBody>
      </p:sp>
    </p:spTree>
    <p:extLst>
      <p:ext uri="{BB962C8B-B14F-4D97-AF65-F5344CB8AC3E}">
        <p14:creationId xmlns:p14="http://schemas.microsoft.com/office/powerpoint/2010/main" val="27985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a:t>
            </a:fld>
            <a:endParaRPr lang="en-US" dirty="0"/>
          </a:p>
        </p:txBody>
      </p:sp>
    </p:spTree>
    <p:extLst>
      <p:ext uri="{BB962C8B-B14F-4D97-AF65-F5344CB8AC3E}">
        <p14:creationId xmlns:p14="http://schemas.microsoft.com/office/powerpoint/2010/main" val="462932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20</a:t>
            </a:fld>
            <a:endParaRPr lang="en-US" dirty="0"/>
          </a:p>
        </p:txBody>
      </p:sp>
    </p:spTree>
    <p:extLst>
      <p:ext uri="{BB962C8B-B14F-4D97-AF65-F5344CB8AC3E}">
        <p14:creationId xmlns:p14="http://schemas.microsoft.com/office/powerpoint/2010/main" val="64213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3512B5-F7C6-49CE-919E-0268DB3C21A3}" type="slidenum">
              <a:rPr lang="en-US" smtClean="0"/>
              <a:t>21</a:t>
            </a:fld>
            <a:endParaRPr lang="en-US" dirty="0"/>
          </a:p>
        </p:txBody>
      </p:sp>
    </p:spTree>
    <p:extLst>
      <p:ext uri="{BB962C8B-B14F-4D97-AF65-F5344CB8AC3E}">
        <p14:creationId xmlns:p14="http://schemas.microsoft.com/office/powerpoint/2010/main" val="1074200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3512B5-F7C6-49CE-919E-0268DB3C21A3}" type="slidenum">
              <a:rPr lang="en-US" smtClean="0"/>
              <a:t>22</a:t>
            </a:fld>
            <a:endParaRPr lang="en-US" dirty="0"/>
          </a:p>
        </p:txBody>
      </p:sp>
    </p:spTree>
    <p:extLst>
      <p:ext uri="{BB962C8B-B14F-4D97-AF65-F5344CB8AC3E}">
        <p14:creationId xmlns:p14="http://schemas.microsoft.com/office/powerpoint/2010/main" val="1324351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23</a:t>
            </a:fld>
            <a:endParaRPr lang="en-US" dirty="0"/>
          </a:p>
        </p:txBody>
      </p:sp>
    </p:spTree>
    <p:extLst>
      <p:ext uri="{BB962C8B-B14F-4D97-AF65-F5344CB8AC3E}">
        <p14:creationId xmlns:p14="http://schemas.microsoft.com/office/powerpoint/2010/main" val="2041364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3512B5-F7C6-49CE-919E-0268DB3C21A3}" type="slidenum">
              <a:rPr lang="en-US" smtClean="0"/>
              <a:t>24</a:t>
            </a:fld>
            <a:endParaRPr lang="en-US" dirty="0"/>
          </a:p>
        </p:txBody>
      </p:sp>
    </p:spTree>
    <p:extLst>
      <p:ext uri="{BB962C8B-B14F-4D97-AF65-F5344CB8AC3E}">
        <p14:creationId xmlns:p14="http://schemas.microsoft.com/office/powerpoint/2010/main" val="2831722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25</a:t>
            </a:fld>
            <a:endParaRPr lang="en-US" dirty="0"/>
          </a:p>
        </p:txBody>
      </p:sp>
    </p:spTree>
    <p:extLst>
      <p:ext uri="{BB962C8B-B14F-4D97-AF65-F5344CB8AC3E}">
        <p14:creationId xmlns:p14="http://schemas.microsoft.com/office/powerpoint/2010/main" val="1781776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26</a:t>
            </a:fld>
            <a:endParaRPr lang="en-US" dirty="0"/>
          </a:p>
        </p:txBody>
      </p:sp>
    </p:spTree>
    <p:extLst>
      <p:ext uri="{BB962C8B-B14F-4D97-AF65-F5344CB8AC3E}">
        <p14:creationId xmlns:p14="http://schemas.microsoft.com/office/powerpoint/2010/main" val="3023692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27</a:t>
            </a:fld>
            <a:endParaRPr lang="en-US" dirty="0"/>
          </a:p>
        </p:txBody>
      </p:sp>
    </p:spTree>
    <p:extLst>
      <p:ext uri="{BB962C8B-B14F-4D97-AF65-F5344CB8AC3E}">
        <p14:creationId xmlns:p14="http://schemas.microsoft.com/office/powerpoint/2010/main" val="1591635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28</a:t>
            </a:fld>
            <a:endParaRPr lang="en-US" dirty="0"/>
          </a:p>
        </p:txBody>
      </p:sp>
    </p:spTree>
    <p:extLst>
      <p:ext uri="{BB962C8B-B14F-4D97-AF65-F5344CB8AC3E}">
        <p14:creationId xmlns:p14="http://schemas.microsoft.com/office/powerpoint/2010/main" val="1850686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29</a:t>
            </a:fld>
            <a:endParaRPr lang="en-US" dirty="0"/>
          </a:p>
        </p:txBody>
      </p:sp>
    </p:spTree>
    <p:extLst>
      <p:ext uri="{BB962C8B-B14F-4D97-AF65-F5344CB8AC3E}">
        <p14:creationId xmlns:p14="http://schemas.microsoft.com/office/powerpoint/2010/main" val="899289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latin typeface="Arial" panose="020B0604020202020204"/>
              </a:rPr>
              <a:pPr/>
              <a:t>3</a:t>
            </a:fld>
            <a:endParaRPr lang="en-US" dirty="0">
              <a:solidFill>
                <a:prstClr val="black"/>
              </a:solidFill>
              <a:latin typeface="Arial" panose="020B0604020202020204"/>
            </a:endParaRPr>
          </a:p>
        </p:txBody>
      </p:sp>
    </p:spTree>
    <p:extLst>
      <p:ext uri="{BB962C8B-B14F-4D97-AF65-F5344CB8AC3E}">
        <p14:creationId xmlns:p14="http://schemas.microsoft.com/office/powerpoint/2010/main" val="395111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30</a:t>
            </a:fld>
            <a:endParaRPr lang="en-US" dirty="0"/>
          </a:p>
        </p:txBody>
      </p:sp>
    </p:spTree>
    <p:extLst>
      <p:ext uri="{BB962C8B-B14F-4D97-AF65-F5344CB8AC3E}">
        <p14:creationId xmlns:p14="http://schemas.microsoft.com/office/powerpoint/2010/main" val="3333463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31</a:t>
            </a:fld>
            <a:endParaRPr lang="en-US" dirty="0"/>
          </a:p>
        </p:txBody>
      </p:sp>
    </p:spTree>
    <p:extLst>
      <p:ext uri="{BB962C8B-B14F-4D97-AF65-F5344CB8AC3E}">
        <p14:creationId xmlns:p14="http://schemas.microsoft.com/office/powerpoint/2010/main" val="3638721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32</a:t>
            </a:fld>
            <a:endParaRPr lang="en-US" dirty="0"/>
          </a:p>
        </p:txBody>
      </p:sp>
    </p:spTree>
    <p:extLst>
      <p:ext uri="{BB962C8B-B14F-4D97-AF65-F5344CB8AC3E}">
        <p14:creationId xmlns:p14="http://schemas.microsoft.com/office/powerpoint/2010/main" val="3153643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33</a:t>
            </a:fld>
            <a:endParaRPr lang="en-US" dirty="0"/>
          </a:p>
        </p:txBody>
      </p:sp>
    </p:spTree>
    <p:extLst>
      <p:ext uri="{BB962C8B-B14F-4D97-AF65-F5344CB8AC3E}">
        <p14:creationId xmlns:p14="http://schemas.microsoft.com/office/powerpoint/2010/main" val="146599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34</a:t>
            </a:fld>
            <a:endParaRPr lang="en-US" dirty="0"/>
          </a:p>
        </p:txBody>
      </p:sp>
    </p:spTree>
    <p:extLst>
      <p:ext uri="{BB962C8B-B14F-4D97-AF65-F5344CB8AC3E}">
        <p14:creationId xmlns:p14="http://schemas.microsoft.com/office/powerpoint/2010/main" val="4257831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36</a:t>
            </a:fld>
            <a:endParaRPr lang="en-US" dirty="0"/>
          </a:p>
        </p:txBody>
      </p:sp>
    </p:spTree>
    <p:extLst>
      <p:ext uri="{BB962C8B-B14F-4D97-AF65-F5344CB8AC3E}">
        <p14:creationId xmlns:p14="http://schemas.microsoft.com/office/powerpoint/2010/main" val="3982556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37</a:t>
            </a:fld>
            <a:endParaRPr lang="en-US" dirty="0"/>
          </a:p>
        </p:txBody>
      </p:sp>
    </p:spTree>
    <p:extLst>
      <p:ext uri="{BB962C8B-B14F-4D97-AF65-F5344CB8AC3E}">
        <p14:creationId xmlns:p14="http://schemas.microsoft.com/office/powerpoint/2010/main" val="1366600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38</a:t>
            </a:fld>
            <a:endParaRPr lang="en-US" dirty="0"/>
          </a:p>
        </p:txBody>
      </p:sp>
    </p:spTree>
    <p:extLst>
      <p:ext uri="{BB962C8B-B14F-4D97-AF65-F5344CB8AC3E}">
        <p14:creationId xmlns:p14="http://schemas.microsoft.com/office/powerpoint/2010/main" val="810664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39</a:t>
            </a:fld>
            <a:endParaRPr lang="en-US" dirty="0"/>
          </a:p>
        </p:txBody>
      </p:sp>
    </p:spTree>
    <p:extLst>
      <p:ext uri="{BB962C8B-B14F-4D97-AF65-F5344CB8AC3E}">
        <p14:creationId xmlns:p14="http://schemas.microsoft.com/office/powerpoint/2010/main" val="1748451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40</a:t>
            </a:fld>
            <a:endParaRPr lang="en-US" dirty="0"/>
          </a:p>
        </p:txBody>
      </p:sp>
    </p:spTree>
    <p:extLst>
      <p:ext uri="{BB962C8B-B14F-4D97-AF65-F5344CB8AC3E}">
        <p14:creationId xmlns:p14="http://schemas.microsoft.com/office/powerpoint/2010/main" val="1731624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dirty="0"/>
          </a:p>
        </p:txBody>
      </p:sp>
    </p:spTree>
    <p:extLst>
      <p:ext uri="{BB962C8B-B14F-4D97-AF65-F5344CB8AC3E}">
        <p14:creationId xmlns:p14="http://schemas.microsoft.com/office/powerpoint/2010/main" val="138041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41</a:t>
            </a:fld>
            <a:endParaRPr lang="en-US" dirty="0"/>
          </a:p>
        </p:txBody>
      </p:sp>
    </p:spTree>
    <p:extLst>
      <p:ext uri="{BB962C8B-B14F-4D97-AF65-F5344CB8AC3E}">
        <p14:creationId xmlns:p14="http://schemas.microsoft.com/office/powerpoint/2010/main" val="1642927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42</a:t>
            </a:fld>
            <a:endParaRPr lang="en-US" dirty="0"/>
          </a:p>
        </p:txBody>
      </p:sp>
    </p:spTree>
    <p:extLst>
      <p:ext uri="{BB962C8B-B14F-4D97-AF65-F5344CB8AC3E}">
        <p14:creationId xmlns:p14="http://schemas.microsoft.com/office/powerpoint/2010/main" val="801133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43</a:t>
            </a:fld>
            <a:endParaRPr lang="en-US" dirty="0"/>
          </a:p>
        </p:txBody>
      </p:sp>
    </p:spTree>
    <p:extLst>
      <p:ext uri="{BB962C8B-B14F-4D97-AF65-F5344CB8AC3E}">
        <p14:creationId xmlns:p14="http://schemas.microsoft.com/office/powerpoint/2010/main" val="888037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44</a:t>
            </a:fld>
            <a:endParaRPr lang="en-US" dirty="0"/>
          </a:p>
        </p:txBody>
      </p:sp>
    </p:spTree>
    <p:extLst>
      <p:ext uri="{BB962C8B-B14F-4D97-AF65-F5344CB8AC3E}">
        <p14:creationId xmlns:p14="http://schemas.microsoft.com/office/powerpoint/2010/main" val="1571303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45</a:t>
            </a:fld>
            <a:endParaRPr lang="en-US" dirty="0"/>
          </a:p>
        </p:txBody>
      </p:sp>
    </p:spTree>
    <p:extLst>
      <p:ext uri="{BB962C8B-B14F-4D97-AF65-F5344CB8AC3E}">
        <p14:creationId xmlns:p14="http://schemas.microsoft.com/office/powerpoint/2010/main" val="24062084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46</a:t>
            </a:fld>
            <a:endParaRPr lang="en-US" dirty="0"/>
          </a:p>
        </p:txBody>
      </p:sp>
    </p:spTree>
    <p:extLst>
      <p:ext uri="{BB962C8B-B14F-4D97-AF65-F5344CB8AC3E}">
        <p14:creationId xmlns:p14="http://schemas.microsoft.com/office/powerpoint/2010/main" val="396214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47</a:t>
            </a:fld>
            <a:endParaRPr lang="en-US" dirty="0"/>
          </a:p>
        </p:txBody>
      </p:sp>
    </p:spTree>
    <p:extLst>
      <p:ext uri="{BB962C8B-B14F-4D97-AF65-F5344CB8AC3E}">
        <p14:creationId xmlns:p14="http://schemas.microsoft.com/office/powerpoint/2010/main" val="25264047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48</a:t>
            </a:fld>
            <a:endParaRPr lang="en-US" dirty="0"/>
          </a:p>
        </p:txBody>
      </p:sp>
    </p:spTree>
    <p:extLst>
      <p:ext uri="{BB962C8B-B14F-4D97-AF65-F5344CB8AC3E}">
        <p14:creationId xmlns:p14="http://schemas.microsoft.com/office/powerpoint/2010/main" val="436566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49</a:t>
            </a:fld>
            <a:endParaRPr lang="en-US" dirty="0"/>
          </a:p>
        </p:txBody>
      </p:sp>
    </p:spTree>
    <p:extLst>
      <p:ext uri="{BB962C8B-B14F-4D97-AF65-F5344CB8AC3E}">
        <p14:creationId xmlns:p14="http://schemas.microsoft.com/office/powerpoint/2010/main" val="3653268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50</a:t>
            </a:fld>
            <a:endParaRPr lang="en-US" dirty="0"/>
          </a:p>
        </p:txBody>
      </p:sp>
    </p:spTree>
    <p:extLst>
      <p:ext uri="{BB962C8B-B14F-4D97-AF65-F5344CB8AC3E}">
        <p14:creationId xmlns:p14="http://schemas.microsoft.com/office/powerpoint/2010/main" val="2246290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dirty="0"/>
          </a:p>
        </p:txBody>
      </p:sp>
    </p:spTree>
    <p:extLst>
      <p:ext uri="{BB962C8B-B14F-4D97-AF65-F5344CB8AC3E}">
        <p14:creationId xmlns:p14="http://schemas.microsoft.com/office/powerpoint/2010/main" val="36996297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51</a:t>
            </a:fld>
            <a:endParaRPr lang="en-US" dirty="0"/>
          </a:p>
        </p:txBody>
      </p:sp>
    </p:spTree>
    <p:extLst>
      <p:ext uri="{BB962C8B-B14F-4D97-AF65-F5344CB8AC3E}">
        <p14:creationId xmlns:p14="http://schemas.microsoft.com/office/powerpoint/2010/main" val="4193189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52</a:t>
            </a:fld>
            <a:endParaRPr lang="en-US" dirty="0"/>
          </a:p>
        </p:txBody>
      </p:sp>
    </p:spTree>
    <p:extLst>
      <p:ext uri="{BB962C8B-B14F-4D97-AF65-F5344CB8AC3E}">
        <p14:creationId xmlns:p14="http://schemas.microsoft.com/office/powerpoint/2010/main" val="3319510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53</a:t>
            </a:fld>
            <a:endParaRPr lang="en-US" dirty="0"/>
          </a:p>
        </p:txBody>
      </p:sp>
    </p:spTree>
    <p:extLst>
      <p:ext uri="{BB962C8B-B14F-4D97-AF65-F5344CB8AC3E}">
        <p14:creationId xmlns:p14="http://schemas.microsoft.com/office/powerpoint/2010/main" val="264812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6</a:t>
            </a:fld>
            <a:endParaRPr lang="en-US" dirty="0"/>
          </a:p>
        </p:txBody>
      </p:sp>
    </p:spTree>
    <p:extLst>
      <p:ext uri="{BB962C8B-B14F-4D97-AF65-F5344CB8AC3E}">
        <p14:creationId xmlns:p14="http://schemas.microsoft.com/office/powerpoint/2010/main" val="1842860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31709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GARTNER:</a:t>
            </a:r>
          </a:p>
          <a:p>
            <a:endParaRPr lang="en-US" dirty="0"/>
          </a:p>
          <a:p>
            <a:r>
              <a:rPr lang="en-US" dirty="0"/>
              <a:t>http://www.gartner.com/it-glossary/artificial-intelligence/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i="0" kern="1200" dirty="0">
                <a:solidFill>
                  <a:schemeClr val="tx1"/>
                </a:solidFill>
                <a:effectLst/>
                <a:latin typeface="Arial" panose="020B0604020202020204" pitchFamily="34" charset="0"/>
                <a:ea typeface="+mn-ea"/>
                <a:cs typeface="+mn-cs"/>
              </a:rPr>
              <a:t>Artificial intelligence</a:t>
            </a:r>
            <a:r>
              <a:rPr lang="en-US" sz="1100" b="0" i="0" kern="1200" dirty="0">
                <a:solidFill>
                  <a:schemeClr val="tx1"/>
                </a:solidFill>
                <a:effectLst/>
                <a:latin typeface="Arial" panose="020B0604020202020204" pitchFamily="34" charset="0"/>
                <a:ea typeface="+mn-ea"/>
                <a:cs typeface="+mn-cs"/>
              </a:rPr>
              <a:t> is technology that appears to emulate human performance typically by learning, coming to its own conclusions, appearing to understand complex content, engaging in natural dialogs with people, enhancing human cognitive performance (also known as cognitive computing) or replacing people on execution of nonroutine tasks. Applications include autonomous vehicles, automatic speech recognition and generation and detecting novel concepts and abstractions (useful for detecting potential new risks and aiding humans quickly understand very large bodies of ever changing information)</a:t>
            </a:r>
            <a:endParaRPr lang="en-US" sz="1100" dirty="0">
              <a:solidFill>
                <a:schemeClr val="tx1"/>
              </a:solidFill>
              <a:latin typeface="Arial" panose="020B0604020202020204" pitchFamily="34" charset="0"/>
            </a:endParaRPr>
          </a:p>
          <a:p>
            <a:endParaRPr lang="en-US" dirty="0"/>
          </a:p>
          <a:p>
            <a:pPr rtl="0"/>
            <a:r>
              <a:rPr lang="en-US" sz="1100" b="0" i="0" u="none" strike="noStrike" kern="1200" dirty="0">
                <a:solidFill>
                  <a:schemeClr val="tx1"/>
                </a:solidFill>
                <a:effectLst/>
                <a:latin typeface="+mn-lt"/>
                <a:ea typeface="+mn-ea"/>
                <a:cs typeface="+mn-cs"/>
              </a:rPr>
              <a:t>http://www.gartner.com/it-glossary/machine-learning/</a:t>
            </a:r>
          </a:p>
          <a:p>
            <a:r>
              <a:rPr lang="en-US" sz="1100" b="0" i="0" kern="1200" dirty="0">
                <a:solidFill>
                  <a:schemeClr val="tx1"/>
                </a:solidFill>
                <a:effectLst/>
                <a:latin typeface="+mn-lt"/>
                <a:ea typeface="+mn-ea"/>
                <a:cs typeface="+mn-cs"/>
              </a:rPr>
              <a:t>Advanced </a:t>
            </a:r>
            <a:r>
              <a:rPr lang="en-US" sz="1100" b="1" i="0" kern="1200" dirty="0">
                <a:solidFill>
                  <a:schemeClr val="tx1"/>
                </a:solidFill>
                <a:effectLst/>
                <a:latin typeface="+mn-lt"/>
                <a:ea typeface="+mn-ea"/>
                <a:cs typeface="+mn-cs"/>
              </a:rPr>
              <a:t>machine learning</a:t>
            </a:r>
            <a:r>
              <a:rPr lang="en-US" sz="1100" b="0" i="0" kern="1200" dirty="0">
                <a:solidFill>
                  <a:schemeClr val="tx1"/>
                </a:solidFill>
                <a:effectLst/>
                <a:latin typeface="+mn-lt"/>
                <a:ea typeface="+mn-ea"/>
                <a:cs typeface="+mn-cs"/>
              </a:rPr>
              <a:t> algorithms are composed of many technologies (such as deep learning, neural networks and natural-language processing), used in unsupervised and supervised learning, that operate guided by lessons from existing information. </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418230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355815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6098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grpSp>
      <p:sp>
        <p:nvSpPr>
          <p:cNvPr id="3" name="Date Placeholder 2"/>
          <p:cNvSpPr>
            <a:spLocks noGrp="1"/>
          </p:cNvSpPr>
          <p:nvPr>
            <p:ph type="dt" sz="half" idx="10"/>
          </p:nvPr>
        </p:nvSpPr>
        <p:spPr/>
        <p:txBody>
          <a:bodyPr/>
          <a:lstStyle/>
          <a:p>
            <a:fld id="{EFA54ACD-BEB7-4258-A5F3-653792456C00}" type="datetime4">
              <a:rPr lang="en-US" smtClean="0"/>
              <a:t>March 15, 2017</a:t>
            </a:fld>
            <a:endParaRPr dirty="0"/>
          </a:p>
        </p:txBody>
      </p:sp>
      <p:sp>
        <p:nvSpPr>
          <p:cNvPr id="4" name="Footer Placeholder 3"/>
          <p:cNvSpPr>
            <a:spLocks noGrp="1"/>
          </p:cNvSpPr>
          <p:nvPr>
            <p:ph type="ftr" sz="quarter" idx="11"/>
          </p:nvPr>
        </p:nvSpPr>
        <p:spPr/>
        <p:txBody>
          <a:bodyPr/>
          <a:lstStyle/>
          <a:p>
            <a:r>
              <a:rPr lang="en-US" dirty="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2399C1EB-F401-4F7B-BD9C-AAA165C9F3D7}"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Tree>
    <p:extLst>
      <p:ext uri="{BB962C8B-B14F-4D97-AF65-F5344CB8AC3E}">
        <p14:creationId xmlns:p14="http://schemas.microsoft.com/office/powerpoint/2010/main" val="2865450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43841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390267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132971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135686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77429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solidFill>
                  <a:prstClr val="black"/>
                </a:solidFill>
              </a:rPr>
              <a:pPr/>
              <a:t>March 15, 2017</a:t>
            </a:fld>
            <a:endParaRPr dirty="0">
              <a:solidFill>
                <a:prstClr val="black"/>
              </a:solidFill>
            </a:endParaRPr>
          </a:p>
        </p:txBody>
      </p:sp>
      <p:sp>
        <p:nvSpPr>
          <p:cNvPr id="3" name="Footer Placeholder 2"/>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93899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154738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423371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422580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grpSp>
      <p:sp>
        <p:nvSpPr>
          <p:cNvPr id="3" name="Date Placeholder 2"/>
          <p:cNvSpPr>
            <a:spLocks noGrp="1"/>
          </p:cNvSpPr>
          <p:nvPr>
            <p:ph type="dt" sz="half" idx="10"/>
          </p:nvPr>
        </p:nvSpPr>
        <p:spPr/>
        <p:txBody>
          <a:bodyPr/>
          <a:lstStyle/>
          <a:p>
            <a:fld id="{2399C1EB-F401-4F7B-BD9C-AAA165C9F3D7}" type="datetime4">
              <a:rPr lang="en-US" smtClean="0"/>
              <a:t>March 15, 2017</a:t>
            </a:fld>
            <a:endParaRPr dirty="0"/>
          </a:p>
        </p:txBody>
      </p:sp>
      <p:sp>
        <p:nvSpPr>
          <p:cNvPr id="4" name="Footer Placeholder 3"/>
          <p:cNvSpPr>
            <a:spLocks noGrp="1"/>
          </p:cNvSpPr>
          <p:nvPr>
            <p:ph type="ftr" sz="quarter" idx="11"/>
          </p:nvPr>
        </p:nvSpPr>
        <p:spPr/>
        <p:txBody>
          <a:bodyPr/>
          <a:lstStyle/>
          <a:p>
            <a:r>
              <a:rPr lang="en-US" dirty="0"/>
              <a:t>Private | Confidential | Internal Use Only </a:t>
            </a:r>
            <a:endParaRPr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dirty="0"/>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28490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74719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319204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6"/>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405989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377299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7467601" y="1524000"/>
            <a:ext cx="4111784" cy="45720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60641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9C259EE5-F25B-4563-AE58-6B042DD986DA}"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16499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60944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Text Placeholder 3"/>
          <p:cNvSpPr>
            <a:spLocks noGrp="1"/>
          </p:cNvSpPr>
          <p:nvPr>
            <p:ph type="body" sz="half" idx="14"/>
          </p:nvPr>
        </p:nvSpPr>
        <p:spPr bwMode="ltGray">
          <a:xfrm>
            <a:off x="626672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95319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60944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Text Placeholder 3"/>
          <p:cNvSpPr>
            <a:spLocks noGrp="1"/>
          </p:cNvSpPr>
          <p:nvPr>
            <p:ph type="body" sz="half" idx="14"/>
          </p:nvPr>
        </p:nvSpPr>
        <p:spPr bwMode="ltGray">
          <a:xfrm>
            <a:off x="438150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11" name="Text Placeholder 3"/>
          <p:cNvSpPr>
            <a:spLocks noGrp="1"/>
          </p:cNvSpPr>
          <p:nvPr>
            <p:ph type="body" sz="half" idx="16"/>
          </p:nvPr>
        </p:nvSpPr>
        <p:spPr bwMode="ltGray">
          <a:xfrm>
            <a:off x="8150384"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61017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
        <p:nvSpPr>
          <p:cNvPr id="9" name="Date Placeholder 8"/>
          <p:cNvSpPr>
            <a:spLocks noGrp="1"/>
          </p:cNvSpPr>
          <p:nvPr>
            <p:ph type="dt" sz="half" idx="15"/>
          </p:nvPr>
        </p:nvSpPr>
        <p:spPr/>
        <p:txBody>
          <a:bodyPr/>
          <a:lstStyle/>
          <a:p>
            <a:fld id="{FB395617-A7D9-4AE8-82B6-3D0A191CDCBE}" type="datetime4">
              <a:rPr lang="en-US" smtClean="0">
                <a:solidFill>
                  <a:prstClr val="black"/>
                </a:solidFill>
              </a:rPr>
              <a:pPr/>
              <a:t>March 15, 2017</a:t>
            </a:fld>
            <a:endParaRPr dirty="0">
              <a:solidFill>
                <a:prstClr val="black"/>
              </a:solidFill>
            </a:endParaRPr>
          </a:p>
        </p:txBody>
      </p:sp>
      <p:sp>
        <p:nvSpPr>
          <p:cNvPr id="12" name="Footer Placeholder 11"/>
          <p:cNvSpPr>
            <a:spLocks noGrp="1"/>
          </p:cNvSpPr>
          <p:nvPr>
            <p:ph type="ftr" sz="quarter" idx="16"/>
          </p:nvPr>
        </p:nvSpPr>
        <p:spPr/>
        <p:txBody>
          <a:bodyPr/>
          <a:lstStyle/>
          <a:p>
            <a:r>
              <a:rPr lang="en-US" dirty="0">
                <a:solidFill>
                  <a:prstClr val="black"/>
                </a:solidFill>
              </a:rPr>
              <a:t>Private | Confidential | Internal Use Only </a:t>
            </a:r>
            <a:endParaRPr dirty="0">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71020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t>March 15, 2017</a:t>
            </a:fld>
            <a:endParaRPr dirty="0"/>
          </a:p>
        </p:txBody>
      </p:sp>
      <p:sp>
        <p:nvSpPr>
          <p:cNvPr id="8" name="Footer Placeholder 7"/>
          <p:cNvSpPr>
            <a:spLocks noGrp="1"/>
          </p:cNvSpPr>
          <p:nvPr>
            <p:ph type="ftr" sz="quarter" idx="11"/>
          </p:nvPr>
        </p:nvSpPr>
        <p:spPr/>
        <p:txBody>
          <a:bodyPr/>
          <a:lstStyle/>
          <a:p>
            <a:r>
              <a:rPr lang="en-US" dirty="0"/>
              <a:t>Private | Confidential | Internal Use Only </a:t>
            </a:r>
            <a:endParaRPr dirty="0"/>
          </a:p>
        </p:txBody>
      </p:sp>
      <p:sp>
        <p:nvSpPr>
          <p:cNvPr id="9" name="Slide Number Placeholder 8"/>
          <p:cNvSpPr>
            <a:spLocks noGrp="1"/>
          </p:cNvSpPr>
          <p:nvPr>
            <p:ph type="sldNum" sz="quarter" idx="12"/>
          </p:nvPr>
        </p:nvSpPr>
        <p:spPr/>
        <p:txBody>
          <a:bodyPr/>
          <a:lstStyle/>
          <a:p>
            <a:fld id="{B016F8AB-BCEA-4347-8BA6-BE776009BC89}" type="slidenum">
              <a:rPr/>
              <a:pPr/>
              <a:t>‹#›</a:t>
            </a:fld>
            <a:endParaRPr dirty="0"/>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408417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587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05937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149903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white"/>
                </a:solidFill>
              </a:endParaRPr>
            </a:p>
          </p:txBody>
        </p:sp>
      </p:grpSp>
    </p:spTree>
    <p:extLst>
      <p:ext uri="{BB962C8B-B14F-4D97-AF65-F5344CB8AC3E}">
        <p14:creationId xmlns:p14="http://schemas.microsoft.com/office/powerpoint/2010/main" val="821599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301234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6792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186678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245509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60873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March 15, 2017</a:t>
            </a:fld>
            <a:endParaRPr dirty="0"/>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C07C5E14-300D-4720-B5FE-54C7D96D4160}"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spTree>
    <p:extLst>
      <p:ext uri="{BB962C8B-B14F-4D97-AF65-F5344CB8AC3E}">
        <p14:creationId xmlns:p14="http://schemas.microsoft.com/office/powerpoint/2010/main" val="618406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BC7BE07D-E945-4DDF-8452-20009392BF2F}"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spTree>
    <p:extLst>
      <p:ext uri="{BB962C8B-B14F-4D97-AF65-F5344CB8AC3E}">
        <p14:creationId xmlns:p14="http://schemas.microsoft.com/office/powerpoint/2010/main" val="1581868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
        <p:nvSpPr>
          <p:cNvPr id="3" name="Date Placeholder 2"/>
          <p:cNvSpPr>
            <a:spLocks noGrp="1"/>
          </p:cNvSpPr>
          <p:nvPr>
            <p:ph type="dt" sz="half" idx="10"/>
          </p:nvPr>
        </p:nvSpPr>
        <p:spPr/>
        <p:txBody>
          <a:bodyPr/>
          <a:lstStyle/>
          <a:p>
            <a:fld id="{EFA54ACD-BEB7-4258-A5F3-653792456C00}"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221487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2399C1EB-F401-4F7B-BD9C-AAA165C9F3D7}"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Tree>
    <p:extLst>
      <p:ext uri="{BB962C8B-B14F-4D97-AF65-F5344CB8AC3E}">
        <p14:creationId xmlns:p14="http://schemas.microsoft.com/office/powerpoint/2010/main" val="232256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220214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69706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264756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187660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46487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solidFill>
                  <a:prstClr val="black"/>
                </a:solidFill>
              </a:rPr>
              <a:pPr/>
              <a:t>March 15, 2017</a:t>
            </a:fld>
            <a:endParaRPr dirty="0">
              <a:solidFill>
                <a:prstClr val="black"/>
              </a:solidFill>
            </a:endParaRPr>
          </a:p>
        </p:txBody>
      </p:sp>
      <p:sp>
        <p:nvSpPr>
          <p:cNvPr id="3" name="Footer Placeholder 2"/>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28214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March 15, 2017</a:t>
            </a:fld>
            <a:endParaRPr dirty="0"/>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93737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159619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103105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427906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392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2231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187578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23126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216014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9C259EE5-F25B-4563-AE58-6B042DD986DA}"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246422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March 15, 2017</a:t>
            </a:fld>
            <a:endParaRPr dirty="0"/>
          </a:p>
        </p:txBody>
      </p:sp>
      <p:sp>
        <p:nvSpPr>
          <p:cNvPr id="4" name="Footer Placeholder 3"/>
          <p:cNvSpPr>
            <a:spLocks noGrp="1"/>
          </p:cNvSpPr>
          <p:nvPr>
            <p:ph type="ftr" sz="quarter" idx="11"/>
          </p:nvPr>
        </p:nvSpPr>
        <p:spPr/>
        <p:txBody>
          <a:bodyPr/>
          <a:lstStyle/>
          <a:p>
            <a:r>
              <a:rPr lang="en-US" dirty="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80970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19418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
        <p:nvSpPr>
          <p:cNvPr id="9" name="Date Placeholder 8"/>
          <p:cNvSpPr>
            <a:spLocks noGrp="1"/>
          </p:cNvSpPr>
          <p:nvPr>
            <p:ph type="dt" sz="half" idx="15"/>
          </p:nvPr>
        </p:nvSpPr>
        <p:spPr/>
        <p:txBody>
          <a:bodyPr/>
          <a:lstStyle/>
          <a:p>
            <a:fld id="{FB395617-A7D9-4AE8-82B6-3D0A191CDCBE}" type="datetime4">
              <a:rPr lang="en-US" smtClean="0">
                <a:solidFill>
                  <a:prstClr val="black"/>
                </a:solidFill>
              </a:rPr>
              <a:pPr/>
              <a:t>March 15, 2017</a:t>
            </a:fld>
            <a:endParaRPr dirty="0">
              <a:solidFill>
                <a:prstClr val="black"/>
              </a:solidFill>
            </a:endParaRPr>
          </a:p>
        </p:txBody>
      </p:sp>
      <p:sp>
        <p:nvSpPr>
          <p:cNvPr id="12" name="Footer Placeholder 11"/>
          <p:cNvSpPr>
            <a:spLocks noGrp="1"/>
          </p:cNvSpPr>
          <p:nvPr>
            <p:ph type="ftr" sz="quarter" idx="16"/>
          </p:nvPr>
        </p:nvSpPr>
        <p:spPr/>
        <p:txBody>
          <a:bodyPr/>
          <a:lstStyle/>
          <a:p>
            <a:r>
              <a:rPr lang="en-US" dirty="0">
                <a:solidFill>
                  <a:prstClr val="black"/>
                </a:solidFill>
              </a:rPr>
              <a:t>Private | Confidential | Internal Use Only </a:t>
            </a:r>
            <a:endParaRPr dirty="0">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66051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343759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3029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21900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March 15, 2017</a:t>
            </a:fld>
            <a:endParaRPr dirty="0"/>
          </a:p>
        </p:txBody>
      </p:sp>
      <p:sp>
        <p:nvSpPr>
          <p:cNvPr id="4" name="Footer Placeholder 3"/>
          <p:cNvSpPr>
            <a:spLocks noGrp="1"/>
          </p:cNvSpPr>
          <p:nvPr>
            <p:ph type="ftr" sz="quarter" idx="11"/>
          </p:nvPr>
        </p:nvSpPr>
        <p:spPr/>
        <p:txBody>
          <a:bodyPr/>
          <a:lstStyle/>
          <a:p>
            <a:r>
              <a:rPr lang="en-US" dirty="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t>March 15, 2017</a:t>
            </a:fld>
            <a:endParaRPr dirty="0"/>
          </a:p>
        </p:txBody>
      </p:sp>
      <p:sp>
        <p:nvSpPr>
          <p:cNvPr id="3" name="Footer Placeholder 2"/>
          <p:cNvSpPr>
            <a:spLocks noGrp="1"/>
          </p:cNvSpPr>
          <p:nvPr>
            <p:ph type="ftr" sz="quarter" idx="11"/>
          </p:nvPr>
        </p:nvSpPr>
        <p:spPr/>
        <p:txBody>
          <a:bodyPr/>
          <a:lstStyle/>
          <a:p>
            <a:r>
              <a:rPr lang="en-US" dirty="0"/>
              <a:t>Private | Confidential | Internal Use Only </a:t>
            </a:r>
            <a:endParaRPr dirty="0"/>
          </a:p>
        </p:txBody>
      </p:sp>
      <p:sp>
        <p:nvSpPr>
          <p:cNvPr id="4" name="Slide Number Placeholder 3"/>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t>March 15, 2017</a:t>
            </a:fld>
            <a:endParaRPr dirty="0"/>
          </a:p>
        </p:txBody>
      </p:sp>
      <p:sp>
        <p:nvSpPr>
          <p:cNvPr id="8" name="Footer Placeholder 7"/>
          <p:cNvSpPr>
            <a:spLocks noGrp="1"/>
          </p:cNvSpPr>
          <p:nvPr>
            <p:ph type="ftr" sz="quarter" idx="11"/>
          </p:nvPr>
        </p:nvSpPr>
        <p:spPr/>
        <p:txBody>
          <a:bodyPr/>
          <a:lstStyle/>
          <a:p>
            <a:r>
              <a:rPr lang="en-US" dirty="0"/>
              <a:t>Private | Confidential | Internal Use Only </a:t>
            </a:r>
            <a:endParaRPr dirty="0"/>
          </a:p>
        </p:txBody>
      </p:sp>
      <p:sp>
        <p:nvSpPr>
          <p:cNvPr id="9" name="Slide Number Placeholder 8"/>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417686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t>March 15, 2017</a:t>
            </a:fld>
            <a:endParaRPr dirty="0"/>
          </a:p>
        </p:txBody>
      </p:sp>
      <p:sp>
        <p:nvSpPr>
          <p:cNvPr id="8" name="Footer Placeholder 7"/>
          <p:cNvSpPr>
            <a:spLocks noGrp="1"/>
          </p:cNvSpPr>
          <p:nvPr>
            <p:ph type="ftr" sz="quarter" idx="11"/>
          </p:nvPr>
        </p:nvSpPr>
        <p:spPr/>
        <p:txBody>
          <a:bodyPr/>
          <a:lstStyle/>
          <a:p>
            <a:r>
              <a:rPr lang="en-US" dirty="0"/>
              <a:t>Private | Confidential | Internal Use Only </a:t>
            </a:r>
            <a:endParaRPr dirty="0"/>
          </a:p>
        </p:txBody>
      </p:sp>
      <p:sp>
        <p:nvSpPr>
          <p:cNvPr id="9" name="Slide Number Placeholder 8"/>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9C259EE5-F25B-4563-AE58-6B042DD986DA}"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March 15, 2017</a:t>
            </a:fld>
            <a:endParaRPr dirty="0"/>
          </a:p>
        </p:txBody>
      </p:sp>
      <p:sp>
        <p:nvSpPr>
          <p:cNvPr id="6" name="Footer Placeholder 5"/>
          <p:cNvSpPr>
            <a:spLocks noGrp="1"/>
          </p:cNvSpPr>
          <p:nvPr>
            <p:ph type="ftr" sz="quarter" idx="11"/>
          </p:nvPr>
        </p:nvSpPr>
        <p:spPr/>
        <p:txBody>
          <a:bodyPr/>
          <a:lstStyle/>
          <a:p>
            <a:r>
              <a:rPr lang="en-US" dirty="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
        <p:nvSpPr>
          <p:cNvPr id="9" name="Date Placeholder 8"/>
          <p:cNvSpPr>
            <a:spLocks noGrp="1"/>
          </p:cNvSpPr>
          <p:nvPr>
            <p:ph type="dt" sz="half" idx="15"/>
          </p:nvPr>
        </p:nvSpPr>
        <p:spPr/>
        <p:txBody>
          <a:bodyPr/>
          <a:lstStyle/>
          <a:p>
            <a:fld id="{FB395617-A7D9-4AE8-82B6-3D0A191CDCBE}" type="datetime4">
              <a:rPr lang="en-US" smtClean="0"/>
              <a:t>March 15, 2017</a:t>
            </a:fld>
            <a:endParaRPr dirty="0"/>
          </a:p>
        </p:txBody>
      </p:sp>
      <p:sp>
        <p:nvSpPr>
          <p:cNvPr id="12" name="Footer Placeholder 11"/>
          <p:cNvSpPr>
            <a:spLocks noGrp="1"/>
          </p:cNvSpPr>
          <p:nvPr>
            <p:ph type="ftr" sz="quarter" idx="16"/>
          </p:nvPr>
        </p:nvSpPr>
        <p:spPr/>
        <p:txBody>
          <a:bodyPr/>
          <a:lstStyle/>
          <a:p>
            <a:r>
              <a:rPr lang="en-US" dirty="0"/>
              <a:t>Private | Confidential | Internal Use Only </a:t>
            </a:r>
            <a:endParaRPr dirty="0"/>
          </a:p>
        </p:txBody>
      </p:sp>
      <p:sp>
        <p:nvSpPr>
          <p:cNvPr id="13" name="Slide Number Placeholder 12"/>
          <p:cNvSpPr>
            <a:spLocks noGrp="1"/>
          </p:cNvSpPr>
          <p:nvPr>
            <p:ph type="sldNum" sz="quarter" idx="17"/>
          </p:nvPr>
        </p:nvSpPr>
        <p:spPr/>
        <p:txBody>
          <a:bodyPr/>
          <a:lstStyle/>
          <a:p>
            <a:fld id="{B016F8AB-BCEA-4347-8BA6-BE776009BC89}" type="slidenum">
              <a:rPr/>
              <a:pPr/>
              <a:t>‹#›</a:t>
            </a:fld>
            <a:endParaRPr dirty="0"/>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March 15, 2017</a:t>
            </a:fld>
            <a:endParaRPr dirty="0"/>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53926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March 15, 2017</a:t>
            </a:fld>
            <a:endParaRPr dirty="0"/>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6501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3737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99053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13560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white"/>
                </a:solidFill>
              </a:endParaRPr>
            </a:p>
          </p:txBody>
        </p:sp>
      </p:grpSp>
    </p:spTree>
    <p:extLst>
      <p:ext uri="{BB962C8B-B14F-4D97-AF65-F5344CB8AC3E}">
        <p14:creationId xmlns:p14="http://schemas.microsoft.com/office/powerpoint/2010/main" val="154256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19258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396027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March 15, 2017</a:t>
            </a:fld>
            <a:endParaRPr dirty="0"/>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07758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13948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9613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C07C5E14-300D-4720-B5FE-54C7D96D4160}"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spTree>
    <p:extLst>
      <p:ext uri="{BB962C8B-B14F-4D97-AF65-F5344CB8AC3E}">
        <p14:creationId xmlns:p14="http://schemas.microsoft.com/office/powerpoint/2010/main" val="330253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BC7BE07D-E945-4DDF-8452-20009392BF2F}"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spTree>
    <p:extLst>
      <p:ext uri="{BB962C8B-B14F-4D97-AF65-F5344CB8AC3E}">
        <p14:creationId xmlns:p14="http://schemas.microsoft.com/office/powerpoint/2010/main" val="297153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
        <p:nvSpPr>
          <p:cNvPr id="3" name="Date Placeholder 2"/>
          <p:cNvSpPr>
            <a:spLocks noGrp="1"/>
          </p:cNvSpPr>
          <p:nvPr>
            <p:ph type="dt" sz="half" idx="10"/>
          </p:nvPr>
        </p:nvSpPr>
        <p:spPr/>
        <p:txBody>
          <a:bodyPr/>
          <a:lstStyle/>
          <a:p>
            <a:fld id="{EFA54ACD-BEB7-4258-A5F3-653792456C00}"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74721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2399C1EB-F401-4F7B-BD9C-AAA165C9F3D7}"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Tree>
    <p:extLst>
      <p:ext uri="{BB962C8B-B14F-4D97-AF65-F5344CB8AC3E}">
        <p14:creationId xmlns:p14="http://schemas.microsoft.com/office/powerpoint/2010/main" val="28526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119500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35923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3728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March 15, 2017</a:t>
            </a:fld>
            <a:endParaRPr dirty="0"/>
          </a:p>
        </p:txBody>
      </p:sp>
      <p:sp>
        <p:nvSpPr>
          <p:cNvPr id="5" name="Footer Placeholder 4"/>
          <p:cNvSpPr>
            <a:spLocks noGrp="1"/>
          </p:cNvSpPr>
          <p:nvPr>
            <p:ph type="ftr" sz="quarter" idx="11"/>
          </p:nvPr>
        </p:nvSpPr>
        <p:spPr/>
        <p:txBody>
          <a:bodyPr/>
          <a:lstStyle/>
          <a:p>
            <a:r>
              <a:rPr lang="en-US" dirty="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30382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73935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solidFill>
                  <a:prstClr val="black"/>
                </a:solidFill>
              </a:rPr>
              <a:pPr/>
              <a:t>March 15, 2017</a:t>
            </a:fld>
            <a:endParaRPr dirty="0">
              <a:solidFill>
                <a:prstClr val="black"/>
              </a:solidFill>
            </a:endParaRPr>
          </a:p>
        </p:txBody>
      </p:sp>
      <p:sp>
        <p:nvSpPr>
          <p:cNvPr id="3" name="Footer Placeholder 2"/>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65404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401071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56394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407076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35149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337092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355523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ltGray">
          <a:xfrm>
            <a:off x="8610600" y="1524000"/>
            <a:ext cx="2968784" cy="4572000"/>
          </a:xfrm>
          <a:solidFill>
            <a:schemeClr val="accent6"/>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80470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March 15, 2017</a:t>
            </a:fld>
            <a:endParaRPr dirty="0"/>
          </a:p>
        </p:txBody>
      </p:sp>
      <p:sp>
        <p:nvSpPr>
          <p:cNvPr id="4" name="Footer Placeholder 3"/>
          <p:cNvSpPr>
            <a:spLocks noGrp="1"/>
          </p:cNvSpPr>
          <p:nvPr>
            <p:ph type="ftr" sz="quarter" idx="11"/>
          </p:nvPr>
        </p:nvSpPr>
        <p:spPr/>
        <p:txBody>
          <a:bodyPr/>
          <a:lstStyle/>
          <a:p>
            <a:r>
              <a:rPr lang="en-US" dirty="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gr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40191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7467601" y="1524000"/>
            <a:ext cx="4111784" cy="45720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133720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5" name="Date Placeholder 4"/>
          <p:cNvSpPr>
            <a:spLocks noGrp="1"/>
          </p:cNvSpPr>
          <p:nvPr>
            <p:ph type="dt" sz="half" idx="10"/>
          </p:nvPr>
        </p:nvSpPr>
        <p:spPr/>
        <p:txBody>
          <a:bodyPr/>
          <a:lstStyle/>
          <a:p>
            <a:fld id="{9C259EE5-F25B-4563-AE58-6B042DD986DA}"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56185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60944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Text Placeholder 3"/>
          <p:cNvSpPr>
            <a:spLocks noGrp="1"/>
          </p:cNvSpPr>
          <p:nvPr>
            <p:ph type="body" sz="half" idx="14"/>
          </p:nvPr>
        </p:nvSpPr>
        <p:spPr bwMode="ltGray">
          <a:xfrm>
            <a:off x="626672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389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bwMode="ltGray">
          <a:xfrm>
            <a:off x="60944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Text Placeholder 3"/>
          <p:cNvSpPr>
            <a:spLocks noGrp="1"/>
          </p:cNvSpPr>
          <p:nvPr>
            <p:ph type="body" sz="half" idx="14"/>
          </p:nvPr>
        </p:nvSpPr>
        <p:spPr bwMode="ltGray">
          <a:xfrm>
            <a:off x="438150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11" name="Text Placeholder 3"/>
          <p:cNvSpPr>
            <a:spLocks noGrp="1"/>
          </p:cNvSpPr>
          <p:nvPr>
            <p:ph type="body" sz="half" idx="16"/>
          </p:nvPr>
        </p:nvSpPr>
        <p:spPr bwMode="ltGray">
          <a:xfrm>
            <a:off x="8150384"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solidFill>
                  <a:prstClr val="black"/>
                </a:solidFill>
              </a:rPr>
              <a:pPr/>
              <a:t>March 15, 2017</a:t>
            </a:fld>
            <a:endParaRPr dirty="0">
              <a:solidFill>
                <a:prstClr val="black"/>
              </a:solidFill>
            </a:endParaRPr>
          </a:p>
        </p:txBody>
      </p:sp>
      <p:sp>
        <p:nvSpPr>
          <p:cNvPr id="6" name="Footer Placeholder 5"/>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91724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
        <p:nvSpPr>
          <p:cNvPr id="9" name="Date Placeholder 8"/>
          <p:cNvSpPr>
            <a:spLocks noGrp="1"/>
          </p:cNvSpPr>
          <p:nvPr>
            <p:ph type="dt" sz="half" idx="15"/>
          </p:nvPr>
        </p:nvSpPr>
        <p:spPr/>
        <p:txBody>
          <a:bodyPr/>
          <a:lstStyle/>
          <a:p>
            <a:fld id="{FB395617-A7D9-4AE8-82B6-3D0A191CDCBE}" type="datetime4">
              <a:rPr lang="en-US" smtClean="0">
                <a:solidFill>
                  <a:prstClr val="black"/>
                </a:solidFill>
              </a:rPr>
              <a:pPr/>
              <a:t>March 15, 2017</a:t>
            </a:fld>
            <a:endParaRPr dirty="0">
              <a:solidFill>
                <a:prstClr val="black"/>
              </a:solidFill>
            </a:endParaRPr>
          </a:p>
        </p:txBody>
      </p:sp>
      <p:sp>
        <p:nvSpPr>
          <p:cNvPr id="12" name="Footer Placeholder 11"/>
          <p:cNvSpPr>
            <a:spLocks noGrp="1"/>
          </p:cNvSpPr>
          <p:nvPr>
            <p:ph type="ftr" sz="quarter" idx="16"/>
          </p:nvPr>
        </p:nvSpPr>
        <p:spPr/>
        <p:txBody>
          <a:bodyPr/>
          <a:lstStyle/>
          <a:p>
            <a:r>
              <a:rPr lang="en-US" dirty="0">
                <a:solidFill>
                  <a:prstClr val="black"/>
                </a:solidFill>
              </a:rPr>
              <a:t>Private | Confidential | Internal Use Only </a:t>
            </a:r>
            <a:endParaRPr dirty="0">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143410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27992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275770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124552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06400" y="152402"/>
            <a:ext cx="11487888" cy="792163"/>
          </a:xfrm>
          <a:prstGeom prst="rect">
            <a:avLst/>
          </a:prstGeom>
        </p:spPr>
        <p:txBody>
          <a:bodyPr lIns="0" tIns="0" rIns="0" bIns="0" anchor="b" anchorCtr="0"/>
          <a:lstStyle>
            <a:lvl1pPr>
              <a:defRPr sz="3732"/>
            </a:lvl1pPr>
          </a:lstStyle>
          <a:p>
            <a:r>
              <a:rPr lang="en-US"/>
              <a:t>Click to edit Master title style</a:t>
            </a:r>
            <a:endParaRPr lang="en-US" dirty="0"/>
          </a:p>
        </p:txBody>
      </p:sp>
      <p:sp>
        <p:nvSpPr>
          <p:cNvPr id="3" name="Text Placeholder 2"/>
          <p:cNvSpPr>
            <a:spLocks noGrp="1"/>
          </p:cNvSpPr>
          <p:nvPr>
            <p:ph type="body" idx="1"/>
          </p:nvPr>
        </p:nvSpPr>
        <p:spPr>
          <a:xfrm>
            <a:off x="508001" y="1219200"/>
            <a:ext cx="11379200" cy="4800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9455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March 15, 2017</a:t>
            </a:fld>
            <a:endParaRPr dirty="0"/>
          </a:p>
        </p:txBody>
      </p:sp>
      <p:sp>
        <p:nvSpPr>
          <p:cNvPr id="4" name="Footer Placeholder 3"/>
          <p:cNvSpPr>
            <a:spLocks noGrp="1"/>
          </p:cNvSpPr>
          <p:nvPr>
            <p:ph type="ftr" sz="quarter" idx="11"/>
          </p:nvPr>
        </p:nvSpPr>
        <p:spPr/>
        <p:txBody>
          <a:bodyPr/>
          <a:lstStyle/>
          <a:p>
            <a:r>
              <a:rPr lang="en-US" dirty="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gr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447173"/>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0164233" y="6381752"/>
            <a:ext cx="2076451" cy="476251"/>
          </a:xfrm>
          <a:prstGeom prst="rect">
            <a:avLst/>
          </a:prstGeom>
        </p:spPr>
        <p:txBody>
          <a:bodyPr/>
          <a:lstStyle/>
          <a:p>
            <a:fld id="{2B8B298A-56FA-429A-ADAE-50DF57D72AD3}" type="slidenum">
              <a:rPr lang="it-IT" smtClean="0">
                <a:solidFill>
                  <a:srgbClr val="617D78"/>
                </a:solidFill>
              </a:rPr>
              <a:pPr/>
              <a:t>‹#›</a:t>
            </a:fld>
            <a:endParaRPr lang="it-IT">
              <a:solidFill>
                <a:srgbClr val="617D78"/>
              </a:solidFill>
            </a:endParaRPr>
          </a:p>
        </p:txBody>
      </p:sp>
    </p:spTree>
    <p:extLst>
      <p:ext uri="{BB962C8B-B14F-4D97-AF65-F5344CB8AC3E}">
        <p14:creationId xmlns:p14="http://schemas.microsoft.com/office/powerpoint/2010/main" val="34710669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chemeClr val="accent1"/>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438912" y="1584962"/>
            <a:ext cx="10826496" cy="4305300"/>
          </a:xfrm>
        </p:spPr>
        <p:txBody>
          <a:bodyPr wrap="square">
            <a:noAutofit/>
          </a:bodyPr>
          <a:lstStyle>
            <a:lvl1pPr marL="228594" indent="-228594">
              <a:buFont typeface="HP Simplified" pitchFamily="34" charset="0"/>
              <a:buChar char="•"/>
              <a:defRPr sz="1867" b="0">
                <a:solidFill>
                  <a:schemeClr val="tx1"/>
                </a:solidFill>
              </a:defRPr>
            </a:lvl1pPr>
            <a:lvl2pPr marL="457189" indent="-228594">
              <a:buSzPct val="80000"/>
              <a:buFont typeface="HP Simplified" pitchFamily="34" charset="0"/>
              <a:buChar char="–"/>
              <a:defRPr sz="1867">
                <a:solidFill>
                  <a:srgbClr val="000000"/>
                </a:solidFill>
              </a:defRPr>
            </a:lvl2pPr>
            <a:lvl3pPr marL="683667" indent="-226478">
              <a:defRPr sz="1867">
                <a:solidFill>
                  <a:srgbClr val="000000"/>
                </a:solidFill>
              </a:defRPr>
            </a:lvl3pPr>
            <a:lvl4pPr marL="920728" indent="-241294">
              <a:defRPr sz="1867">
                <a:solidFill>
                  <a:srgbClr val="000000"/>
                </a:solidFill>
              </a:defRPr>
            </a:lvl4pPr>
            <a:lvl5pPr marL="1111223" indent="-201079">
              <a:defRPr sz="1867">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9512728"/>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6"/>
          <p:cNvSpPr>
            <a:spLocks noGrp="1" noChangeArrowheads="1"/>
          </p:cNvSpPr>
          <p:nvPr>
            <p:ph type="sldNum" sz="quarter" idx="10"/>
          </p:nvPr>
        </p:nvSpPr>
        <p:spPr>
          <a:ln/>
        </p:spPr>
        <p:txBody>
          <a:bodyPr/>
          <a:lstStyle>
            <a:lvl1pPr>
              <a:defRPr/>
            </a:lvl1pPr>
          </a:lstStyle>
          <a:p>
            <a:fld id="{80BC62B7-F549-4B5A-BD34-7030872EA9EA}" type="slidenum">
              <a:rPr lang="fr-FR" altLang="en-US">
                <a:solidFill>
                  <a:srgbClr val="617D78"/>
                </a:solidFill>
              </a:rPr>
              <a:pPr/>
              <a:t>‹#›</a:t>
            </a:fld>
            <a:endParaRPr lang="fr-FR" altLang="en-US" dirty="0">
              <a:solidFill>
                <a:srgbClr val="617D7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fr-FR" dirty="0">
                <a:solidFill>
                  <a:prstClr val="black"/>
                </a:solidFill>
              </a:rPr>
              <a:t>Luogo - Data</a:t>
            </a:r>
          </a:p>
        </p:txBody>
      </p:sp>
    </p:spTree>
    <p:extLst>
      <p:ext uri="{BB962C8B-B14F-4D97-AF65-F5344CB8AC3E}">
        <p14:creationId xmlns:p14="http://schemas.microsoft.com/office/powerpoint/2010/main" val="26215647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98741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white"/>
                </a:solidFill>
              </a:endParaRPr>
            </a:p>
          </p:txBody>
        </p:sp>
      </p:grpSp>
    </p:spTree>
    <p:extLst>
      <p:ext uri="{BB962C8B-B14F-4D97-AF65-F5344CB8AC3E}">
        <p14:creationId xmlns:p14="http://schemas.microsoft.com/office/powerpoint/2010/main" val="3278286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191918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271953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157912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6753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grpSp>
      <p:sp>
        <p:nvSpPr>
          <p:cNvPr id="3" name="Date Placeholder 2"/>
          <p:cNvSpPr>
            <a:spLocks noGrp="1"/>
          </p:cNvSpPr>
          <p:nvPr>
            <p:ph type="dt" sz="half" idx="10"/>
          </p:nvPr>
        </p:nvSpPr>
        <p:spPr/>
        <p:txBody>
          <a:bodyPr/>
          <a:lstStyle/>
          <a:p>
            <a:fld id="{C07C5E14-300D-4720-B5FE-54C7D96D4160}" type="datetime4">
              <a:rPr lang="en-US" smtClean="0"/>
              <a:t>March 15, 2017</a:t>
            </a:fld>
            <a:endParaRPr dirty="0"/>
          </a:p>
        </p:txBody>
      </p:sp>
      <p:sp>
        <p:nvSpPr>
          <p:cNvPr id="4" name="Footer Placeholder 3"/>
          <p:cNvSpPr>
            <a:spLocks noGrp="1"/>
          </p:cNvSpPr>
          <p:nvPr>
            <p:ph type="ftr" sz="quarter" idx="11"/>
          </p:nvPr>
        </p:nvSpPr>
        <p:spPr/>
        <p:txBody>
          <a:bodyPr/>
          <a:lstStyle/>
          <a:p>
            <a:r>
              <a:rPr lang="en-US" dirty="0"/>
              <a:t>Private | Confidential | Internal Use Only </a:t>
            </a:r>
            <a:endParaRPr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dirty="0"/>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C07C5E14-300D-4720-B5FE-54C7D96D4160}"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spTree>
    <p:extLst>
      <p:ext uri="{BB962C8B-B14F-4D97-AF65-F5344CB8AC3E}">
        <p14:creationId xmlns:p14="http://schemas.microsoft.com/office/powerpoint/2010/main" val="3186601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2399C1EB-F401-4F7B-BD9C-AAA165C9F3D7}"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Tree>
    <p:extLst>
      <p:ext uri="{BB962C8B-B14F-4D97-AF65-F5344CB8AC3E}">
        <p14:creationId xmlns:p14="http://schemas.microsoft.com/office/powerpoint/2010/main" val="24490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solidFill>
                  <a:prstClr val="black"/>
                </a:solidFill>
              </a:rPr>
              <a:pPr/>
              <a:t>March 15, 2017</a:t>
            </a:fld>
            <a:endParaRPr dirty="0">
              <a:solidFill>
                <a:prstClr val="black"/>
              </a:solidFill>
            </a:endParaRPr>
          </a:p>
        </p:txBody>
      </p:sp>
      <p:sp>
        <p:nvSpPr>
          <p:cNvPr id="8" name="Footer Placeholder 7"/>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9" name="Slide Number Placeholder 8"/>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49306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118074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98688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181371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35687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solidFill>
                  <a:prstClr val="black"/>
                </a:solidFill>
              </a:rPr>
              <a:pPr/>
              <a:t>March 15, 2017</a:t>
            </a:fld>
            <a:endParaRPr dirty="0">
              <a:solidFill>
                <a:prstClr val="black"/>
              </a:solidFill>
            </a:endParaRPr>
          </a:p>
        </p:txBody>
      </p:sp>
      <p:sp>
        <p:nvSpPr>
          <p:cNvPr id="3" name="Footer Placeholder 2"/>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82806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
        <p:nvSpPr>
          <p:cNvPr id="9" name="Date Placeholder 8"/>
          <p:cNvSpPr>
            <a:spLocks noGrp="1"/>
          </p:cNvSpPr>
          <p:nvPr>
            <p:ph type="dt" sz="half" idx="15"/>
          </p:nvPr>
        </p:nvSpPr>
        <p:spPr/>
        <p:txBody>
          <a:bodyPr/>
          <a:lstStyle/>
          <a:p>
            <a:fld id="{FB395617-A7D9-4AE8-82B6-3D0A191CDCBE}" type="datetime4">
              <a:rPr lang="en-US" smtClean="0">
                <a:solidFill>
                  <a:prstClr val="black"/>
                </a:solidFill>
              </a:rPr>
              <a:pPr/>
              <a:t>March 15, 2017</a:t>
            </a:fld>
            <a:endParaRPr dirty="0">
              <a:solidFill>
                <a:prstClr val="black"/>
              </a:solidFill>
            </a:endParaRPr>
          </a:p>
        </p:txBody>
      </p:sp>
      <p:sp>
        <p:nvSpPr>
          <p:cNvPr id="12" name="Footer Placeholder 11"/>
          <p:cNvSpPr>
            <a:spLocks noGrp="1"/>
          </p:cNvSpPr>
          <p:nvPr>
            <p:ph type="ftr" sz="quarter" idx="16"/>
          </p:nvPr>
        </p:nvSpPr>
        <p:spPr/>
        <p:txBody>
          <a:bodyPr/>
          <a:lstStyle/>
          <a:p>
            <a:r>
              <a:rPr lang="en-US" dirty="0">
                <a:solidFill>
                  <a:prstClr val="black"/>
                </a:solidFill>
              </a:rPr>
              <a:t>Private | Confidential | Internal Use Only </a:t>
            </a:r>
            <a:endParaRPr dirty="0">
              <a:solidFill>
                <a:prstClr val="black"/>
              </a:solidFill>
            </a:endParaRPr>
          </a:p>
        </p:txBody>
      </p:sp>
      <p:sp>
        <p:nvSpPr>
          <p:cNvPr id="13" name="Slide Number Placeholder 12"/>
          <p:cNvSpPr>
            <a:spLocks noGrp="1"/>
          </p:cNvSpPr>
          <p:nvPr>
            <p:ph type="sldNum" sz="quarter" idx="17"/>
          </p:nvPr>
        </p:nvSpPr>
        <p:spPr/>
        <p:txBody>
          <a:bodyPr/>
          <a:lstStyle/>
          <a:p>
            <a:fld id="{B016F8AB-BCEA-4347-8BA6-BE776009BC89}" type="slidenum">
              <a:rPr>
                <a:solidFill>
                  <a:srgbClr val="5F7A76"/>
                </a:solidFill>
              </a:rPr>
              <a:pPr/>
              <a:t>‹#›</a:t>
            </a:fld>
            <a:endParaRPr dirty="0">
              <a:solidFill>
                <a:srgbClr val="5F7A76"/>
              </a:solidFill>
            </a:endParaRPr>
          </a:p>
        </p:txBody>
      </p:sp>
    </p:spTree>
    <p:extLst>
      <p:ext uri="{BB962C8B-B14F-4D97-AF65-F5344CB8AC3E}">
        <p14:creationId xmlns:p14="http://schemas.microsoft.com/office/powerpoint/2010/main" val="359284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375418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grpSp>
      <p:sp>
        <p:nvSpPr>
          <p:cNvPr id="3" name="Date Placeholder 2"/>
          <p:cNvSpPr>
            <a:spLocks noGrp="1"/>
          </p:cNvSpPr>
          <p:nvPr>
            <p:ph type="dt" sz="half" idx="10"/>
          </p:nvPr>
        </p:nvSpPr>
        <p:spPr/>
        <p:txBody>
          <a:bodyPr/>
          <a:lstStyle/>
          <a:p>
            <a:fld id="{BC7BE07D-E945-4DDF-8452-20009392BF2F}" type="datetime4">
              <a:rPr lang="en-US" smtClean="0"/>
              <a:t>March 15, 2017</a:t>
            </a:fld>
            <a:endParaRPr dirty="0"/>
          </a:p>
        </p:txBody>
      </p:sp>
      <p:sp>
        <p:nvSpPr>
          <p:cNvPr id="4" name="Footer Placeholder 3"/>
          <p:cNvSpPr>
            <a:spLocks noGrp="1"/>
          </p:cNvSpPr>
          <p:nvPr>
            <p:ph type="ftr" sz="quarter" idx="11"/>
          </p:nvPr>
        </p:nvSpPr>
        <p:spPr/>
        <p:txBody>
          <a:bodyPr/>
          <a:lstStyle/>
          <a:p>
            <a:r>
              <a:rPr lang="en-US" dirty="0"/>
              <a:t>Private | Confidential | Internal Use Only </a:t>
            </a:r>
            <a:endParaRPr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dirty="0"/>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322865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white"/>
                </a:solidFill>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white"/>
                </a:solidFill>
              </a:endParaRPr>
            </a:p>
          </p:txBody>
        </p:sp>
      </p:grpSp>
    </p:spTree>
    <p:extLst>
      <p:ext uri="{BB962C8B-B14F-4D97-AF65-F5344CB8AC3E}">
        <p14:creationId xmlns:p14="http://schemas.microsoft.com/office/powerpoint/2010/main" val="1016715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prstClr val="black"/>
                </a:solidFill>
              </a:endParaRPr>
            </a:p>
          </p:txBody>
        </p:sp>
      </p:grpSp>
    </p:spTree>
    <p:extLst>
      <p:ext uri="{BB962C8B-B14F-4D97-AF65-F5344CB8AC3E}">
        <p14:creationId xmlns:p14="http://schemas.microsoft.com/office/powerpoint/2010/main" val="397616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a:t>Click to edit Master title style</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122771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solidFill>
                <a:prstClr val="white"/>
              </a:solidFill>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419077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261638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193259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C07C5E14-300D-4720-B5FE-54C7D96D4160}"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spTree>
    <p:extLst>
      <p:ext uri="{BB962C8B-B14F-4D97-AF65-F5344CB8AC3E}">
        <p14:creationId xmlns:p14="http://schemas.microsoft.com/office/powerpoint/2010/main" val="4086474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white"/>
                </a:solidFill>
              </a:endParaRPr>
            </a:p>
          </p:txBody>
        </p:sp>
      </p:grpSp>
      <p:sp>
        <p:nvSpPr>
          <p:cNvPr id="3" name="Date Placeholder 2"/>
          <p:cNvSpPr>
            <a:spLocks noGrp="1"/>
          </p:cNvSpPr>
          <p:nvPr>
            <p:ph type="dt" sz="half" idx="10"/>
          </p:nvPr>
        </p:nvSpPr>
        <p:spPr/>
        <p:txBody>
          <a:bodyPr/>
          <a:lstStyle/>
          <a:p>
            <a:fld id="{BC7BE07D-E945-4DDF-8452-20009392BF2F}" type="datetime4">
              <a:rPr lang="en-US" smtClean="0">
                <a:solidFill>
                  <a:prstClr val="white"/>
                </a:solidFill>
              </a:rPr>
              <a:pPr/>
              <a:t>March 15, 2017</a:t>
            </a:fld>
            <a:endParaRPr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Private | Confidential | Internal Use Only </a:t>
            </a:r>
            <a:endParaRPr dirty="0">
              <a:solidFill>
                <a:prstClr val="white"/>
              </a:solidFill>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solidFill>
                  <a:prstClr val="white"/>
                </a:solidFill>
              </a:rPr>
              <a:pPr/>
              <a:t>‹#›</a:t>
            </a:fld>
            <a:endParaRPr dirty="0">
              <a:solidFill>
                <a:prstClr val="white"/>
              </a:solidFill>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dirty="0">
              <a:solidFill>
                <a:prstClr val="white"/>
              </a:solidFill>
            </a:endParaRPr>
          </a:p>
        </p:txBody>
      </p:sp>
    </p:spTree>
    <p:extLst>
      <p:ext uri="{BB962C8B-B14F-4D97-AF65-F5344CB8AC3E}">
        <p14:creationId xmlns:p14="http://schemas.microsoft.com/office/powerpoint/2010/main" val="26279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
        <p:nvSpPr>
          <p:cNvPr id="3" name="Date Placeholder 2"/>
          <p:cNvSpPr>
            <a:spLocks noGrp="1"/>
          </p:cNvSpPr>
          <p:nvPr>
            <p:ph type="dt" sz="half" idx="10"/>
          </p:nvPr>
        </p:nvSpPr>
        <p:spPr/>
        <p:txBody>
          <a:bodyPr/>
          <a:lstStyle/>
          <a:p>
            <a:fld id="{EFA54ACD-BEB7-4258-A5F3-653792456C00}" type="datetime4">
              <a:rPr lang="en-US" smtClean="0">
                <a:solidFill>
                  <a:prstClr val="black"/>
                </a:solidFill>
              </a:rPr>
              <a:pPr/>
              <a:t>March 15, 2017</a:t>
            </a:fld>
            <a:endParaRPr dirty="0">
              <a:solidFill>
                <a:prstClr val="black"/>
              </a:solidFill>
            </a:endParaRPr>
          </a:p>
        </p:txBody>
      </p:sp>
      <p:sp>
        <p:nvSpPr>
          <p:cNvPr id="4" name="Footer Placeholder 3"/>
          <p:cNvSpPr>
            <a:spLocks noGrp="1"/>
          </p:cNvSpPr>
          <p:nvPr>
            <p:ph type="ftr" sz="quarter" idx="11"/>
          </p:nvPr>
        </p:nvSpPr>
        <p:spPr/>
        <p:txBody>
          <a:bodyPr/>
          <a:lstStyle/>
          <a:p>
            <a:r>
              <a:rPr lang="en-US" dirty="0">
                <a:solidFill>
                  <a:prstClr val="black"/>
                </a:solidFill>
              </a:rPr>
              <a:t>Private | Confidential | Internal Use Only </a:t>
            </a:r>
            <a:endParaRPr dirty="0">
              <a:solidFill>
                <a:prstClr val="black"/>
              </a:solidFill>
            </a:endParaRPr>
          </a:p>
        </p:txBody>
      </p:sp>
      <p:sp>
        <p:nvSpPr>
          <p:cNvPr id="5" name="Slide Number Placeholder 4"/>
          <p:cNvSpPr>
            <a:spLocks noGrp="1"/>
          </p:cNvSpPr>
          <p:nvPr>
            <p:ph type="sldNum" sz="quarter" idx="12"/>
          </p:nvPr>
        </p:nvSpPr>
        <p:spPr/>
        <p:txBody>
          <a:bodyPr/>
          <a:lstStyle/>
          <a:p>
            <a:fld id="{B016F8AB-BCEA-4347-8BA6-BE776009BC89}" type="slidenum">
              <a:rPr>
                <a:solidFill>
                  <a:srgbClr val="617D78"/>
                </a:solidFill>
              </a:rPr>
              <a:pPr/>
              <a:t>‹#›</a:t>
            </a:fld>
            <a:endParaRPr dirty="0">
              <a:solidFill>
                <a:srgbClr val="617D78"/>
              </a:solidFill>
            </a:endParaRPr>
          </a:p>
        </p:txBody>
      </p:sp>
    </p:spTree>
    <p:extLst>
      <p:ext uri="{BB962C8B-B14F-4D97-AF65-F5344CB8AC3E}">
        <p14:creationId xmlns:p14="http://schemas.microsoft.com/office/powerpoint/2010/main" val="75500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theme" Target="../theme/theme2.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3.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theme" Target="../theme/theme4.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theme" Target="../theme/theme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t>March 15, 2017</a:t>
            </a:fld>
            <a:endParaRPr dirty="0"/>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dirty="0"/>
              <a:t>Private | Confidential | Internal Use Only </a:t>
            </a:r>
            <a:endParaRPr dirty="0"/>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pPr/>
              <a:t>‹#›</a:t>
            </a:fld>
            <a:endParaRPr lang="en-US" dirty="0"/>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gr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60" r:id="rId3"/>
    <p:sldLayoutId id="2147483651" r:id="rId4"/>
    <p:sldLayoutId id="2147483661" r:id="rId5"/>
    <p:sldLayoutId id="2147483662" r:id="rId6"/>
    <p:sldLayoutId id="2147483663" r:id="rId7"/>
    <p:sldLayoutId id="2147483664" r:id="rId8"/>
    <p:sldLayoutId id="2147483665" r:id="rId9"/>
    <p:sldLayoutId id="2147483666" r:id="rId10"/>
    <p:sldLayoutId id="2147483667" r:id="rId11"/>
    <p:sldLayoutId id="2147483650" r:id="rId12"/>
    <p:sldLayoutId id="2147483668" r:id="rId13"/>
    <p:sldLayoutId id="2147483669" r:id="rId14"/>
    <p:sldLayoutId id="2147483654" r:id="rId15"/>
    <p:sldLayoutId id="2147483679" r:id="rId16"/>
    <p:sldLayoutId id="2147483655" r:id="rId17"/>
    <p:sldLayoutId id="2147483652" r:id="rId18"/>
    <p:sldLayoutId id="2147483653" r:id="rId19"/>
    <p:sldLayoutId id="2147483670" r:id="rId20"/>
    <p:sldLayoutId id="2147483671" r:id="rId21"/>
    <p:sldLayoutId id="2147483672" r:id="rId22"/>
    <p:sldLayoutId id="2147483673" r:id="rId23"/>
    <p:sldLayoutId id="2147483656" r:id="rId24"/>
    <p:sldLayoutId id="2147483674" r:id="rId25"/>
    <p:sldLayoutId id="2147483657" r:id="rId26"/>
    <p:sldLayoutId id="2147483675" r:id="rId27"/>
    <p:sldLayoutId id="2147483676" r:id="rId28"/>
    <p:sldLayoutId id="2147483677" r:id="rId29"/>
    <p:sldLayoutId id="2147483678" r:id="rId30"/>
    <p:sldLayoutId id="2147483649" r:id="rId31"/>
    <p:sldLayoutId id="2147483658" r:id="rId32"/>
    <p:sldLayoutId id="2147483659" r:id="rId33"/>
    <p:sldLayoutId id="2147483723" r:id="rId34"/>
    <p:sldLayoutId id="2147483724"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Rectangle 6"/>
          <p:cNvSpPr/>
          <p:nvPr/>
        </p:nvSpPr>
        <p:spPr>
          <a:xfrm>
            <a:off x="608012" y="437706"/>
            <a:ext cx="10972800" cy="18288"/>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5"/>
                </a:solidFill>
              </a:defRPr>
            </a:lvl1pPr>
          </a:lstStyle>
          <a:p>
            <a:fld id="{B016F8AB-BCEA-4347-8BA6-BE776009BC89}" type="slidenum">
              <a:rPr>
                <a:solidFill>
                  <a:srgbClr val="617D78"/>
                </a:solidFill>
              </a:rPr>
              <a:pPr/>
              <a:t>‹#›</a:t>
            </a:fld>
            <a:endParaRPr dirty="0">
              <a:solidFill>
                <a:srgbClr val="617D78"/>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340679412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solidFill>
                  <a:srgbClr val="5F7A76"/>
                </a:solidFill>
              </a:rPr>
              <a:pPr/>
              <a:t>‹#›</a:t>
            </a:fld>
            <a:endParaRPr lang="en-US" dirty="0">
              <a:solidFill>
                <a:srgbClr val="5F7A76"/>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405198092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Rectangle 6"/>
          <p:cNvSpPr/>
          <p:nvPr/>
        </p:nvSpPr>
        <p:spPr>
          <a:xfrm>
            <a:off x="608012" y="437706"/>
            <a:ext cx="10972800" cy="18288"/>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5"/>
                </a:solidFill>
              </a:defRPr>
            </a:lvl1pPr>
          </a:lstStyle>
          <a:p>
            <a:fld id="{B016F8AB-BCEA-4347-8BA6-BE776009BC89}" type="slidenum">
              <a:rPr>
                <a:solidFill>
                  <a:srgbClr val="617D78"/>
                </a:solidFill>
              </a:rPr>
              <a:pPr/>
              <a:t>‹#›</a:t>
            </a:fld>
            <a:endParaRPr dirty="0">
              <a:solidFill>
                <a:srgbClr val="617D78"/>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42305595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Rectangle 6"/>
          <p:cNvSpPr/>
          <p:nvPr/>
        </p:nvSpPr>
        <p:spPr>
          <a:xfrm>
            <a:off x="608012" y="437706"/>
            <a:ext cx="10972800" cy="18288"/>
          </a:xfrm>
          <a:prstGeom prst="rect">
            <a:avLst/>
          </a:prstGeom>
          <a:solidFill>
            <a:srgbClr val="00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solidFill>
                <a:prstClr val="white"/>
              </a:solidFill>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65FD8143-BFA3-46F8-9B90-B0E5CFAF7F7C}" type="datetime4">
              <a:rPr lang="en-US" smtClean="0">
                <a:solidFill>
                  <a:prstClr val="black"/>
                </a:solidFill>
              </a:rPr>
              <a:pPr/>
              <a:t>March 15, 2017</a:t>
            </a:fld>
            <a:endParaRPr dirty="0">
              <a:solidFill>
                <a:prstClr val="black"/>
              </a:solidFill>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dirty="0">
                <a:solidFill>
                  <a:prstClr val="black"/>
                </a:solidFill>
              </a:rPr>
              <a:t>Private | Confidential | Internal Use Only </a:t>
            </a:r>
            <a:endParaRPr dirty="0">
              <a:solidFill>
                <a:prstClr val="black"/>
              </a:solidFill>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solidFill>
                  <a:srgbClr val="5F7A76"/>
                </a:solidFill>
              </a:rPr>
              <a:pPr/>
              <a:t>‹#›</a:t>
            </a:fld>
            <a:endParaRPr lang="en-US" dirty="0">
              <a:solidFill>
                <a:srgbClr val="5F7A76"/>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solidFill>
                  <a:prstClr val="black"/>
                </a:solidFill>
              </a:endParaRPr>
            </a:p>
          </p:txBody>
        </p:sp>
      </p:grpSp>
    </p:spTree>
    <p:extLst>
      <p:ext uri="{BB962C8B-B14F-4D97-AF65-F5344CB8AC3E}">
        <p14:creationId xmlns:p14="http://schemas.microsoft.com/office/powerpoint/2010/main" val="277297735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6"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49.jpe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49.jpe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49.jpe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www.chatbots.org/virtual_assistant"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Artificial_intelligence" TargetMode="External"/><Relationship Id="rId2" Type="http://schemas.openxmlformats.org/officeDocument/2006/relationships/notesSlide" Target="../notesSlides/notesSlide8.xml"/><Relationship Id="rId1" Type="http://schemas.openxmlformats.org/officeDocument/2006/relationships/slideLayout" Target="../slideLayouts/slideLayout10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Build AI Bots with Cognitive Services</a:t>
            </a:r>
          </a:p>
        </p:txBody>
      </p:sp>
      <p:sp>
        <p:nvSpPr>
          <p:cNvPr id="7" name="Subtitle 6"/>
          <p:cNvSpPr>
            <a:spLocks noGrp="1"/>
          </p:cNvSpPr>
          <p:nvPr>
            <p:ph type="subTitle" idx="1"/>
          </p:nvPr>
        </p:nvSpPr>
        <p:spPr/>
        <p:txBody>
          <a:bodyPr/>
          <a:lstStyle/>
          <a:p>
            <a:r>
              <a:rPr lang="en-US" dirty="0"/>
              <a:t>Share and Learn</a:t>
            </a:r>
          </a:p>
        </p:txBody>
      </p:sp>
      <p:sp>
        <p:nvSpPr>
          <p:cNvPr id="11" name="Text Placeholder 10"/>
          <p:cNvSpPr>
            <a:spLocks noGrp="1"/>
          </p:cNvSpPr>
          <p:nvPr>
            <p:ph type="body" sz="quarter" idx="13"/>
          </p:nvPr>
        </p:nvSpPr>
        <p:spPr/>
        <p:txBody>
          <a:bodyPr/>
          <a:lstStyle/>
          <a:p>
            <a:r>
              <a:rPr lang="en-US" dirty="0"/>
              <a:t>March 16</a:t>
            </a:r>
            <a:r>
              <a:rPr lang="en-US" baseline="30000" dirty="0"/>
              <a:t>th</a:t>
            </a:r>
            <a:r>
              <a:rPr lang="en-US" dirty="0"/>
              <a:t>, 2017</a:t>
            </a:r>
          </a:p>
        </p:txBody>
      </p:sp>
    </p:spTree>
    <p:extLst>
      <p:ext uri="{BB962C8B-B14F-4D97-AF65-F5344CB8AC3E}">
        <p14:creationId xmlns:p14="http://schemas.microsoft.com/office/powerpoint/2010/main" val="352835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Image result for windmill white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323" y="3969853"/>
            <a:ext cx="2238375" cy="20859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Image result for robotic"/>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83717" y="3707604"/>
            <a:ext cx="2401999" cy="287179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016F8AB-BCEA-4347-8BA6-BE776009BC89}" type="slidenum">
              <a:rPr lang="en-US" smtClean="0">
                <a:solidFill>
                  <a:srgbClr val="617D78"/>
                </a:solidFill>
              </a:rPr>
              <a:pPr/>
              <a:t>10</a:t>
            </a:fld>
            <a:endParaRPr lang="en-US" dirty="0">
              <a:solidFill>
                <a:srgbClr val="617D78"/>
              </a:solidFill>
            </a:endParaRPr>
          </a:p>
        </p:txBody>
      </p:sp>
      <p:graphicFrame>
        <p:nvGraphicFramePr>
          <p:cNvPr id="8" name="Table 7"/>
          <p:cNvGraphicFramePr>
            <a:graphicFrameLocks noGrp="1"/>
          </p:cNvGraphicFramePr>
          <p:nvPr>
            <p:extLst/>
          </p:nvPr>
        </p:nvGraphicFramePr>
        <p:xfrm>
          <a:off x="506647" y="1821159"/>
          <a:ext cx="3124200" cy="2084832"/>
        </p:xfrm>
        <a:graphic>
          <a:graphicData uri="http://schemas.openxmlformats.org/drawingml/2006/table">
            <a:tbl>
              <a:tblPr firstRow="1" bandRow="1">
                <a:tableStyleId>{69012ECD-51FC-41F1-AA8D-1B2483CD663E}</a:tableStyleId>
              </a:tblPr>
              <a:tblGrid>
                <a:gridCol w="1163891">
                  <a:extLst>
                    <a:ext uri="{9D8B030D-6E8A-4147-A177-3AD203B41FA5}">
                      <a16:colId xmlns:a16="http://schemas.microsoft.com/office/drawing/2014/main" val="20000"/>
                    </a:ext>
                  </a:extLst>
                </a:gridCol>
                <a:gridCol w="1960309">
                  <a:extLst>
                    <a:ext uri="{9D8B030D-6E8A-4147-A177-3AD203B41FA5}">
                      <a16:colId xmlns:a16="http://schemas.microsoft.com/office/drawing/2014/main" val="20001"/>
                    </a:ext>
                  </a:extLst>
                </a:gridCol>
              </a:tblGrid>
              <a:tr h="350764">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00B388"/>
                          </a:solidFill>
                          <a:latin typeface="Segoe UI" panose="020B0502040204020203" pitchFamily="34" charset="0"/>
                          <a:cs typeface="Segoe UI" panose="020B0502040204020203" pitchFamily="34" charset="0"/>
                        </a:rPr>
                        <a:t>MACHINE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00B388"/>
                          </a:solidFill>
                          <a:latin typeface="Segoe UI" panose="020B0502040204020203" pitchFamily="34" charset="0"/>
                          <a:cs typeface="Segoe UI" panose="020B0502040204020203" pitchFamily="34" charset="0"/>
                        </a:rPr>
                        <a:t>LEARNING</a:t>
                      </a:r>
                      <a:endParaRPr lang="en-US" sz="1000" b="1" dirty="0">
                        <a:solidFill>
                          <a:srgbClr val="00B388"/>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B388"/>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dirty="0">
                          <a:solidFill>
                            <a:schemeClr val="accent3"/>
                          </a:solidFill>
                          <a:latin typeface="Segoe UI" panose="020B0502040204020203" pitchFamily="34" charset="0"/>
                          <a:cs typeface="Segoe UI" panose="020B0502040204020203" pitchFamily="34" charset="0"/>
                        </a:rPr>
                        <a:t>Machine Learning is the development of </a:t>
                      </a:r>
                      <a:r>
                        <a:rPr lang="en-US" sz="1000" b="0" i="1" u="none" dirty="0">
                          <a:solidFill>
                            <a:schemeClr val="accent3"/>
                          </a:solidFill>
                          <a:latin typeface="Segoe UI" panose="020B0502040204020203" pitchFamily="34" charset="0"/>
                          <a:cs typeface="Segoe UI" panose="020B0502040204020203" pitchFamily="34" charset="0"/>
                        </a:rPr>
                        <a:t>algorithms</a:t>
                      </a:r>
                      <a:r>
                        <a:rPr lang="en-US" sz="1000" b="0" i="1" dirty="0">
                          <a:solidFill>
                            <a:schemeClr val="accent3"/>
                          </a:solidFill>
                          <a:latin typeface="Segoe UI" panose="020B0502040204020203" pitchFamily="34" charset="0"/>
                          <a:cs typeface="Segoe UI" panose="020B0502040204020203" pitchFamily="34" charset="0"/>
                        </a:rPr>
                        <a:t> that learn from given data.</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Supervised Learning</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kern="1200" dirty="0">
                        <a:solidFill>
                          <a:schemeClr val="tx1"/>
                        </a:solidFill>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u="none" dirty="0">
                          <a:solidFill>
                            <a:schemeClr val="bg1">
                              <a:lumMod val="50000"/>
                            </a:schemeClr>
                          </a:solidFill>
                          <a:latin typeface="Segoe UI" panose="020B0502040204020203" pitchFamily="34" charset="0"/>
                          <a:cs typeface="Segoe UI" panose="020B0502040204020203" pitchFamily="34" charset="0"/>
                        </a:rPr>
                        <a:t>Algorithm is trained using past examples of targeted </a:t>
                      </a:r>
                      <a:r>
                        <a:rPr lang="en-US" sz="1000" i="1" u="none" baseline="0" dirty="0">
                          <a:solidFill>
                            <a:schemeClr val="bg1">
                              <a:lumMod val="50000"/>
                            </a:schemeClr>
                          </a:solidFill>
                          <a:latin typeface="Segoe UI" panose="020B0502040204020203" pitchFamily="34" charset="0"/>
                          <a:cs typeface="Segoe UI" panose="020B0502040204020203" pitchFamily="34" charset="0"/>
                        </a:rPr>
                        <a:t>outcomes</a:t>
                      </a:r>
                      <a:endParaRPr lang="en-US" sz="1000" i="1" u="none" dirty="0">
                        <a:solidFill>
                          <a:schemeClr val="bg1">
                            <a:lumMod val="50000"/>
                          </a:schemeClr>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86933">
                <a:tc vMerge="1">
                  <a:txBody>
                    <a:bodyPr/>
                    <a:lstStyle/>
                    <a:p>
                      <a:endParaRPr lang="en-US" sz="1050" dirty="0"/>
                    </a:p>
                  </a:txBody>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Unsupervised Learning</a:t>
                      </a:r>
                    </a:p>
                    <a:p>
                      <a:endParaRPr lang="en-US" sz="300" dirty="0">
                        <a:solidFill>
                          <a:schemeClr val="tx1"/>
                        </a:solidFill>
                        <a:latin typeface="Segoe UI" panose="020B0502040204020203" pitchFamily="34" charset="0"/>
                        <a:cs typeface="Segoe UI" panose="020B0502040204020203" pitchFamily="34" charset="0"/>
                      </a:endParaRPr>
                    </a:p>
                    <a:p>
                      <a:r>
                        <a:rPr lang="en-US" sz="1000" i="1" dirty="0">
                          <a:solidFill>
                            <a:schemeClr val="bg1">
                              <a:lumMod val="50000"/>
                            </a:schemeClr>
                          </a:solidFill>
                          <a:latin typeface="Segoe UI" panose="020B0502040204020203" pitchFamily="34" charset="0"/>
                          <a:cs typeface="Segoe UI" panose="020B0502040204020203" pitchFamily="34" charset="0"/>
                        </a:rPr>
                        <a:t>Algorithm</a:t>
                      </a:r>
                      <a:r>
                        <a:rPr lang="en-US" sz="1000" i="1" baseline="0" dirty="0">
                          <a:solidFill>
                            <a:schemeClr val="bg1">
                              <a:lumMod val="50000"/>
                            </a:schemeClr>
                          </a:solidFill>
                          <a:latin typeface="Segoe UI" panose="020B0502040204020203" pitchFamily="34" charset="0"/>
                          <a:cs typeface="Segoe UI" panose="020B0502040204020203" pitchFamily="34" charset="0"/>
                        </a:rPr>
                        <a:t> finds patterns in data with no specific outcome</a:t>
                      </a:r>
                      <a:endParaRPr lang="en-US" sz="1000" i="1" dirty="0">
                        <a:solidFill>
                          <a:schemeClr val="bg1">
                            <a:lumMod val="50000"/>
                          </a:schemeClr>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4929">
                <a:tc vMerge="1">
                  <a:txBody>
                    <a:bodyPr/>
                    <a:lstStyle/>
                    <a:p>
                      <a:endParaRPr lang="en-US" sz="1050" dirty="0"/>
                    </a:p>
                  </a:txBody>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Reinforcement Learning </a:t>
                      </a:r>
                    </a:p>
                    <a:p>
                      <a:endParaRPr lang="en-US" sz="300" baseline="0" dirty="0">
                        <a:solidFill>
                          <a:schemeClr val="tx1"/>
                        </a:solidFill>
                        <a:latin typeface="Segoe UI" panose="020B0502040204020203" pitchFamily="34" charset="0"/>
                        <a:cs typeface="Segoe UI" panose="020B0502040204020203" pitchFamily="34" charset="0"/>
                      </a:endParaRPr>
                    </a:p>
                    <a:p>
                      <a:r>
                        <a:rPr lang="en-US" sz="1000" i="1" baseline="0" dirty="0">
                          <a:solidFill>
                            <a:schemeClr val="bg1">
                              <a:lumMod val="50000"/>
                            </a:schemeClr>
                          </a:solidFill>
                          <a:latin typeface="Segoe UI" panose="020B0502040204020203" pitchFamily="34" charset="0"/>
                          <a:cs typeface="Segoe UI" panose="020B0502040204020203" pitchFamily="34" charset="0"/>
                        </a:rPr>
                        <a:t>Algorithm learns optimal patterns based on rewards for desired outcomes</a:t>
                      </a:r>
                      <a:endParaRPr lang="en-US" sz="1000" i="1" dirty="0">
                        <a:solidFill>
                          <a:schemeClr val="bg1">
                            <a:lumMod val="50000"/>
                          </a:schemeClr>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nvPr>
        </p:nvGraphicFramePr>
        <p:xfrm>
          <a:off x="512510" y="3964788"/>
          <a:ext cx="2773680" cy="251460"/>
        </p:xfrm>
        <a:graphic>
          <a:graphicData uri="http://schemas.openxmlformats.org/drawingml/2006/table">
            <a:tbl>
              <a:tblPr firstRow="1" bandRow="1">
                <a:tableStyleId>{69012ECD-51FC-41F1-AA8D-1B2483CD663E}</a:tableStyleId>
              </a:tblPr>
              <a:tblGrid>
                <a:gridCol w="109728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1655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0" dirty="0">
                          <a:solidFill>
                            <a:srgbClr val="00B388"/>
                          </a:solidFill>
                          <a:latin typeface="Segoe UI" panose="020B0502040204020203" pitchFamily="34" charset="0"/>
                          <a:cs typeface="Segoe UI" panose="020B0502040204020203" pitchFamily="34" charset="0"/>
                        </a:rPr>
                        <a:t>RETRIEVAL</a:t>
                      </a:r>
                      <a:endParaRPr lang="en-US" sz="1000" b="1" i="0" dirty="0">
                        <a:solidFill>
                          <a:srgbClr val="00B388"/>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11430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Search Algorithms</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nvPr>
        </p:nvGraphicFramePr>
        <p:xfrm>
          <a:off x="502533" y="4455155"/>
          <a:ext cx="2758054" cy="414528"/>
        </p:xfrm>
        <a:graphic>
          <a:graphicData uri="http://schemas.openxmlformats.org/drawingml/2006/table">
            <a:tbl>
              <a:tblPr firstRow="1" bandRow="1">
                <a:tableStyleId>{69012ECD-51FC-41F1-AA8D-1B2483CD663E}</a:tableStyleId>
              </a:tblPr>
              <a:tblGrid>
                <a:gridCol w="1097280">
                  <a:extLst>
                    <a:ext uri="{9D8B030D-6E8A-4147-A177-3AD203B41FA5}">
                      <a16:colId xmlns:a16="http://schemas.microsoft.com/office/drawing/2014/main" val="20000"/>
                    </a:ext>
                  </a:extLst>
                </a:gridCol>
                <a:gridCol w="1660774">
                  <a:extLst>
                    <a:ext uri="{9D8B030D-6E8A-4147-A177-3AD203B41FA5}">
                      <a16:colId xmlns:a16="http://schemas.microsoft.com/office/drawing/2014/main" val="20001"/>
                    </a:ext>
                  </a:extLst>
                </a:gridCol>
              </a:tblGrid>
              <a:tr h="165516">
                <a:tc rowSpan="2">
                  <a:txBody>
                    <a:bodyPr/>
                    <a:lstStyle/>
                    <a:p>
                      <a:r>
                        <a:rPr lang="en-US" sz="1050" b="1" dirty="0">
                          <a:solidFill>
                            <a:srgbClr val="00B388"/>
                          </a:solidFill>
                          <a:latin typeface="Segoe UI" panose="020B0502040204020203" pitchFamily="34" charset="0"/>
                          <a:cs typeface="Segoe UI" panose="020B0502040204020203" pitchFamily="34" charset="0"/>
                        </a:rPr>
                        <a:t>DECISIONING</a:t>
                      </a:r>
                      <a:endParaRPr lang="en-US" sz="10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11430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Rules</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buFont typeface="Arial" panose="020B0604020202020204" pitchFamily="34" charset="0"/>
                        <a:buChar char="•"/>
                      </a:pPr>
                      <a:r>
                        <a:rPr lang="en-US" sz="1000" b="1" dirty="0">
                          <a:solidFill>
                            <a:schemeClr val="tx1"/>
                          </a:solidFill>
                          <a:latin typeface="Segoe UI" panose="020B0502040204020203" pitchFamily="34" charset="0"/>
                          <a:cs typeface="Segoe UI" panose="020B0502040204020203" pitchFamily="34" charset="0"/>
                        </a:rPr>
                        <a:t>Optimization</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502533" y="5017008"/>
          <a:ext cx="2926080" cy="926592"/>
        </p:xfrm>
        <a:graphic>
          <a:graphicData uri="http://schemas.openxmlformats.org/drawingml/2006/table">
            <a:tbl>
              <a:tblPr firstRow="1" bandRow="1">
                <a:tableStyleId>{69012ECD-51FC-41F1-AA8D-1B2483CD663E}</a:tableStyleId>
              </a:tblPr>
              <a:tblGrid>
                <a:gridCol w="109728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165516">
                <a:tc rowSpan="3">
                  <a:txBody>
                    <a:bodyPr/>
                    <a:lstStyle/>
                    <a:p>
                      <a:r>
                        <a:rPr lang="en-US" sz="1050" b="1" dirty="0">
                          <a:solidFill>
                            <a:srgbClr val="00B388"/>
                          </a:solidFill>
                          <a:latin typeface="Segoe UI" panose="020B0502040204020203" pitchFamily="34" charset="0"/>
                          <a:cs typeface="Segoe UI" panose="020B0502040204020203" pitchFamily="34" charset="0"/>
                        </a:rPr>
                        <a:t>RESPONSE</a:t>
                      </a:r>
                      <a:endParaRPr lang="en-US" sz="11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Complex Event</a:t>
                      </a:r>
                      <a:r>
                        <a:rPr lang="en-US" sz="1000" baseline="0" dirty="0">
                          <a:solidFill>
                            <a:schemeClr val="tx1"/>
                          </a:solidFill>
                          <a:latin typeface="Segoe UI" panose="020B0502040204020203" pitchFamily="34" charset="0"/>
                          <a:cs typeface="Segoe UI" panose="020B0502040204020203" pitchFamily="34" charset="0"/>
                        </a:rPr>
                        <a:t> Processing</a:t>
                      </a:r>
                      <a:endParaRPr lang="en-US" sz="1000" dirty="0">
                        <a:solidFill>
                          <a:schemeClr val="tx1"/>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chemeClr val="tx1"/>
                          </a:solidFill>
                          <a:latin typeface="Segoe UI" panose="020B0502040204020203" pitchFamily="34" charset="0"/>
                          <a:cs typeface="Segoe UI" panose="020B0502040204020203" pitchFamily="34" charset="0"/>
                        </a:rPr>
                        <a:t>Recommendation</a:t>
                      </a:r>
                      <a:r>
                        <a:rPr lang="en-US" sz="1000" b="1" baseline="0" dirty="0">
                          <a:solidFill>
                            <a:schemeClr val="tx1"/>
                          </a:solidFill>
                          <a:latin typeface="Segoe UI" panose="020B0502040204020203" pitchFamily="34" charset="0"/>
                          <a:cs typeface="Segoe UI" panose="020B0502040204020203" pitchFamily="34" charset="0"/>
                        </a:rPr>
                        <a:t> Engine</a:t>
                      </a:r>
                      <a:endParaRPr lang="en-US" sz="1000" b="1" dirty="0">
                        <a:solidFill>
                          <a:schemeClr val="tx1"/>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chemeClr val="tx1"/>
                          </a:solidFill>
                          <a:latin typeface="Segoe UI" panose="020B0502040204020203" pitchFamily="34" charset="0"/>
                          <a:cs typeface="Segoe UI" panose="020B0502040204020203" pitchFamily="34" charset="0"/>
                        </a:rPr>
                        <a:t>Natural Language</a:t>
                      </a:r>
                      <a:r>
                        <a:rPr lang="en-US" sz="1000" b="1" baseline="0" dirty="0">
                          <a:solidFill>
                            <a:schemeClr val="tx1"/>
                          </a:solidFill>
                          <a:latin typeface="Segoe UI" panose="020B0502040204020203" pitchFamily="34" charset="0"/>
                          <a:cs typeface="Segoe UI" panose="020B0502040204020203" pitchFamily="34" charset="0"/>
                        </a:rPr>
                        <a:t> Generation</a:t>
                      </a:r>
                      <a:endParaRPr lang="en-US" sz="1000" b="1" dirty="0">
                        <a:solidFill>
                          <a:schemeClr val="tx1"/>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nvPr>
        </p:nvGraphicFramePr>
        <p:xfrm>
          <a:off x="9357360" y="2035112"/>
          <a:ext cx="2682240" cy="2499360"/>
        </p:xfrm>
        <a:graphic>
          <a:graphicData uri="http://schemas.openxmlformats.org/drawingml/2006/table">
            <a:tbl>
              <a:tblPr firstRow="1" bandRow="1">
                <a:tableStyleId>{69012ECD-51FC-41F1-AA8D-1B2483CD663E}</a:tableStyleId>
              </a:tblPr>
              <a:tblGrid>
                <a:gridCol w="108204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165516">
                <a:tc rowSpan="3">
                  <a:txBody>
                    <a:bodyPr/>
                    <a:lstStyle/>
                    <a:p>
                      <a:r>
                        <a:rPr lang="en-US" sz="1050" b="1" dirty="0">
                          <a:solidFill>
                            <a:srgbClr val="00B388"/>
                          </a:solidFill>
                          <a:latin typeface="Segoe UI" panose="020B0502040204020203" pitchFamily="34" charset="0"/>
                          <a:cs typeface="Segoe UI" panose="020B0502040204020203" pitchFamily="34" charset="0"/>
                        </a:rPr>
                        <a:t>PERCEPTION</a:t>
                      </a:r>
                      <a:endParaRPr lang="en-US" sz="1000" b="1" dirty="0">
                        <a:solidFill>
                          <a:srgbClr val="00B388"/>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Segoe UI" panose="020B0502040204020203" pitchFamily="34" charset="0"/>
                          <a:cs typeface="Segoe UI" panose="020B0502040204020203" pitchFamily="34" charset="0"/>
                        </a:rPr>
                        <a:t>Seeing</a:t>
                      </a:r>
                      <a:r>
                        <a:rPr lang="en-US" sz="1000" baseline="0" dirty="0">
                          <a:solidFill>
                            <a:schemeClr val="tx1"/>
                          </a:solidFill>
                          <a:latin typeface="Segoe UI" panose="020B0502040204020203" pitchFamily="34" charset="0"/>
                          <a:cs typeface="Segoe UI" panose="020B050204020402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Segoe UI" panose="020B0502040204020203" pitchFamily="34" charset="0"/>
                          <a:cs typeface="Segoe UI" panose="020B0502040204020203" pitchFamily="34" charset="0"/>
                        </a:rPr>
                        <a:t>Cameras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Segoe UI" panose="020B0502040204020203" pitchFamily="34" charset="0"/>
                          <a:cs typeface="Segoe UI" panose="020B0502040204020203" pitchFamily="34" charset="0"/>
                        </a:rPr>
                        <a:t>Scanners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Segoe UI" panose="020B0502040204020203" pitchFamily="34" charset="0"/>
                          <a:cs typeface="Segoe UI" panose="020B0502040204020203" pitchFamily="34" charset="0"/>
                        </a:rPr>
                        <a:t>Digital Images</a:t>
                      </a:r>
                      <a:endParaRPr lang="en-US" sz="1000" b="0" dirty="0">
                        <a:solidFill>
                          <a:schemeClr val="tx1"/>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Segoe UI" panose="020B0502040204020203" pitchFamily="34" charset="0"/>
                          <a:cs typeface="Segoe UI" panose="020B0502040204020203" pitchFamily="34" charset="0"/>
                        </a:rPr>
                        <a:t>Hearing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solidFill>
                            <a:schemeClr val="tx1"/>
                          </a:solidFill>
                          <a:latin typeface="Segoe UI" panose="020B0502040204020203" pitchFamily="34" charset="0"/>
                          <a:cs typeface="Segoe UI" panose="020B0502040204020203" pitchFamily="34" charset="0"/>
                        </a:rPr>
                        <a:t>Microphones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solidFill>
                            <a:schemeClr val="tx1"/>
                          </a:solidFill>
                          <a:latin typeface="Segoe UI" panose="020B0502040204020203" pitchFamily="34" charset="0"/>
                          <a:cs typeface="Segoe UI" panose="020B0502040204020203" pitchFamily="34" charset="0"/>
                        </a:rPr>
                        <a:t>Digital Recordings</a:t>
                      </a:r>
                      <a:endParaRPr lang="en-US" sz="1000" dirty="0">
                        <a:solidFill>
                          <a:schemeClr val="tx1"/>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Segoe UI" panose="020B0502040204020203" pitchFamily="34" charset="0"/>
                          <a:cs typeface="Segoe UI" panose="020B0502040204020203" pitchFamily="34" charset="0"/>
                        </a:rPr>
                        <a:t>Feeling (Sensors)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Temperature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Vibration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Location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Orientation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Motion</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5516">
                <a:tc>
                  <a:txBody>
                    <a:bodyPr/>
                    <a:lstStyle/>
                    <a:p>
                      <a:endParaRPr lang="en-US" sz="1000" b="1" dirty="0">
                        <a:solidFill>
                          <a:srgbClr val="00B388"/>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dirty="0">
                        <a:solidFill>
                          <a:schemeClr val="tx1"/>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nvPr>
        </p:nvGraphicFramePr>
        <p:xfrm>
          <a:off x="9357360" y="4586712"/>
          <a:ext cx="2682240" cy="574548"/>
        </p:xfrm>
        <a:graphic>
          <a:graphicData uri="http://schemas.openxmlformats.org/drawingml/2006/table">
            <a:tbl>
              <a:tblPr firstRow="1" bandRow="1">
                <a:tableStyleId>{69012ECD-51FC-41F1-AA8D-1B2483CD663E}</a:tableStyleId>
              </a:tblPr>
              <a:tblGrid>
                <a:gridCol w="108204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165516">
                <a:tc>
                  <a:txBody>
                    <a:bodyPr/>
                    <a:lstStyle/>
                    <a:p>
                      <a:r>
                        <a:rPr lang="en-US" sz="1050" b="1" dirty="0">
                          <a:solidFill>
                            <a:srgbClr val="00B388"/>
                          </a:solidFill>
                          <a:latin typeface="Segoe UI" panose="020B0502040204020203" pitchFamily="34" charset="0"/>
                          <a:cs typeface="Segoe UI" panose="020B0502040204020203" pitchFamily="34" charset="0"/>
                        </a:rPr>
                        <a:t>INTERACTION</a:t>
                      </a:r>
                      <a:endParaRPr lang="en-US" sz="9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Robotics</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5516">
                <a:tc>
                  <a:txBody>
                    <a:bodyPr/>
                    <a:lstStyle/>
                    <a:p>
                      <a:endParaRPr lang="en-US" sz="10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Machine Control Systems</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18" name="Line Callout 2 (No Border) 17"/>
          <p:cNvSpPr/>
          <p:nvPr/>
        </p:nvSpPr>
        <p:spPr bwMode="ltGray">
          <a:xfrm flipH="1">
            <a:off x="2838743" y="1905000"/>
            <a:ext cx="685800" cy="381000"/>
          </a:xfrm>
          <a:prstGeom prst="callout2">
            <a:avLst>
              <a:gd name="adj1" fmla="val 18750"/>
              <a:gd name="adj2" fmla="val -8333"/>
              <a:gd name="adj3" fmla="val 18751"/>
              <a:gd name="adj4" fmla="val -37180"/>
              <a:gd name="adj5" fmla="val 214444"/>
              <a:gd name="adj6" fmla="val -224655"/>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latin typeface="Segoe UI" panose="020B0502040204020203" pitchFamily="34" charset="0"/>
              <a:cs typeface="Segoe UI" panose="020B0502040204020203" pitchFamily="34" charset="0"/>
            </a:endParaRPr>
          </a:p>
        </p:txBody>
      </p:sp>
      <p:sp>
        <p:nvSpPr>
          <p:cNvPr id="20" name="Line Callout 2 (No Border) 19"/>
          <p:cNvSpPr/>
          <p:nvPr/>
        </p:nvSpPr>
        <p:spPr bwMode="ltGray">
          <a:xfrm flipH="1">
            <a:off x="2832881" y="4093549"/>
            <a:ext cx="685800" cy="381000"/>
          </a:xfrm>
          <a:prstGeom prst="callout2">
            <a:avLst>
              <a:gd name="adj1" fmla="val 18750"/>
              <a:gd name="adj2" fmla="val -8333"/>
              <a:gd name="adj3" fmla="val 18751"/>
              <a:gd name="adj4" fmla="val -37180"/>
              <a:gd name="adj5" fmla="val -95191"/>
              <a:gd name="adj6" fmla="val -133526"/>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latin typeface="Segoe UI" panose="020B0502040204020203" pitchFamily="34" charset="0"/>
              <a:cs typeface="Segoe UI" panose="020B0502040204020203" pitchFamily="34" charset="0"/>
            </a:endParaRPr>
          </a:p>
        </p:txBody>
      </p:sp>
      <p:sp>
        <p:nvSpPr>
          <p:cNvPr id="21" name="Line Callout 2 (No Border) 20"/>
          <p:cNvSpPr/>
          <p:nvPr/>
        </p:nvSpPr>
        <p:spPr bwMode="ltGray">
          <a:xfrm flipH="1">
            <a:off x="2832881" y="5007949"/>
            <a:ext cx="685800" cy="381000"/>
          </a:xfrm>
          <a:prstGeom prst="callout2">
            <a:avLst>
              <a:gd name="adj1" fmla="val 18750"/>
              <a:gd name="adj2" fmla="val -8333"/>
              <a:gd name="adj3" fmla="val 18751"/>
              <a:gd name="adj4" fmla="val -37180"/>
              <a:gd name="adj5" fmla="val -179423"/>
              <a:gd name="adj6" fmla="val -197629"/>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latin typeface="Segoe UI" panose="020B0502040204020203" pitchFamily="34" charset="0"/>
              <a:cs typeface="Segoe UI" panose="020B0502040204020203" pitchFamily="34" charset="0"/>
            </a:endParaRPr>
          </a:p>
        </p:txBody>
      </p:sp>
      <p:sp>
        <p:nvSpPr>
          <p:cNvPr id="24" name="Line Callout 2 (No Border) 23"/>
          <p:cNvSpPr/>
          <p:nvPr/>
        </p:nvSpPr>
        <p:spPr bwMode="ltGray">
          <a:xfrm>
            <a:off x="6629400" y="990600"/>
            <a:ext cx="666457" cy="381000"/>
          </a:xfrm>
          <a:prstGeom prst="callout2">
            <a:avLst>
              <a:gd name="adj1" fmla="val 18750"/>
              <a:gd name="adj2" fmla="val -8333"/>
              <a:gd name="adj3" fmla="val 18751"/>
              <a:gd name="adj4" fmla="val -37180"/>
              <a:gd name="adj5" fmla="val 434981"/>
              <a:gd name="adj6" fmla="val -97134"/>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latin typeface="Segoe UI" panose="020B0502040204020203" pitchFamily="34" charset="0"/>
              <a:cs typeface="Segoe UI" panose="020B0502040204020203" pitchFamily="34" charset="0"/>
            </a:endParaRPr>
          </a:p>
        </p:txBody>
      </p:sp>
      <p:sp>
        <p:nvSpPr>
          <p:cNvPr id="25" name="Line Callout 2 (No Border) 24"/>
          <p:cNvSpPr/>
          <p:nvPr/>
        </p:nvSpPr>
        <p:spPr bwMode="ltGray">
          <a:xfrm>
            <a:off x="9454451" y="2057144"/>
            <a:ext cx="666457" cy="381000"/>
          </a:xfrm>
          <a:prstGeom prst="callout2">
            <a:avLst>
              <a:gd name="adj1" fmla="val 18750"/>
              <a:gd name="adj2" fmla="val -8333"/>
              <a:gd name="adj3" fmla="val 18751"/>
              <a:gd name="adj4" fmla="val -37180"/>
              <a:gd name="adj5" fmla="val 114583"/>
              <a:gd name="adj6" fmla="val -135084"/>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latin typeface="Segoe UI" panose="020B0502040204020203" pitchFamily="34" charset="0"/>
              <a:cs typeface="Segoe UI" panose="020B0502040204020203" pitchFamily="34" charset="0"/>
            </a:endParaRPr>
          </a:p>
        </p:txBody>
      </p:sp>
      <p:sp>
        <p:nvSpPr>
          <p:cNvPr id="32" name="Title 18"/>
          <p:cNvSpPr>
            <a:spLocks noGrp="1"/>
          </p:cNvSpPr>
          <p:nvPr>
            <p:ph type="title"/>
          </p:nvPr>
        </p:nvSpPr>
        <p:spPr>
          <a:xfrm>
            <a:off x="512510" y="237711"/>
            <a:ext cx="11069890" cy="535284"/>
          </a:xfrm>
          <a:solidFill>
            <a:schemeClr val="bg1"/>
          </a:solidFill>
        </p:spPr>
        <p:txBody>
          <a:bodyPr/>
          <a:lstStyle/>
          <a:p>
            <a:r>
              <a:rPr lang="en-US" dirty="0">
                <a:cs typeface="Segoe UI" panose="020B0502040204020203" pitchFamily="34" charset="0"/>
              </a:rPr>
              <a:t>Artificial Intelligence in the Real World</a:t>
            </a:r>
          </a:p>
        </p:txBody>
      </p:sp>
      <p:graphicFrame>
        <p:nvGraphicFramePr>
          <p:cNvPr id="4" name="Table 3"/>
          <p:cNvGraphicFramePr>
            <a:graphicFrameLocks noGrp="1"/>
          </p:cNvGraphicFramePr>
          <p:nvPr>
            <p:extLst/>
          </p:nvPr>
        </p:nvGraphicFramePr>
        <p:xfrm>
          <a:off x="2342093" y="1013345"/>
          <a:ext cx="2758922" cy="566928"/>
        </p:xfrm>
        <a:graphic>
          <a:graphicData uri="http://schemas.openxmlformats.org/drawingml/2006/table">
            <a:tbl>
              <a:tblPr firstRow="1" bandRow="1">
                <a:tableStyleId>{69012ECD-51FC-41F1-AA8D-1B2483CD663E}</a:tableStyleId>
              </a:tblPr>
              <a:tblGrid>
                <a:gridCol w="1027810">
                  <a:extLst>
                    <a:ext uri="{9D8B030D-6E8A-4147-A177-3AD203B41FA5}">
                      <a16:colId xmlns:a16="http://schemas.microsoft.com/office/drawing/2014/main" val="20000"/>
                    </a:ext>
                  </a:extLst>
                </a:gridCol>
                <a:gridCol w="1731112">
                  <a:extLst>
                    <a:ext uri="{9D8B030D-6E8A-4147-A177-3AD203B41FA5}">
                      <a16:colId xmlns:a16="http://schemas.microsoft.com/office/drawing/2014/main" val="20001"/>
                    </a:ext>
                  </a:extLst>
                </a:gridCol>
              </a:tblGrid>
              <a:tr h="124014">
                <a:tc rowSpan="2">
                  <a:txBody>
                    <a:bodyPr/>
                    <a:lstStyle/>
                    <a:p>
                      <a:r>
                        <a:rPr lang="en-US" sz="1050" b="1" dirty="0">
                          <a:solidFill>
                            <a:srgbClr val="00B388"/>
                          </a:solidFill>
                          <a:latin typeface="Segoe UI" panose="020B0502040204020203" pitchFamily="34" charset="0"/>
                          <a:cs typeface="Segoe UI" panose="020B0502040204020203" pitchFamily="34" charset="0"/>
                        </a:rPr>
                        <a:t>MEMORY</a:t>
                      </a:r>
                      <a:endParaRPr lang="en-US" sz="9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Long Term Data Storage</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24014">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Short Term Data Cache</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nvPr>
        </p:nvGraphicFramePr>
        <p:xfrm>
          <a:off x="6687617" y="992103"/>
          <a:ext cx="3675583" cy="829056"/>
        </p:xfrm>
        <a:graphic>
          <a:graphicData uri="http://schemas.openxmlformats.org/drawingml/2006/table">
            <a:tbl>
              <a:tblPr firstRow="1" bandRow="1">
                <a:tableStyleId>{69012ECD-51FC-41F1-AA8D-1B2483CD663E}</a:tableStyleId>
              </a:tblPr>
              <a:tblGrid>
                <a:gridCol w="1241079">
                  <a:extLst>
                    <a:ext uri="{9D8B030D-6E8A-4147-A177-3AD203B41FA5}">
                      <a16:colId xmlns:a16="http://schemas.microsoft.com/office/drawing/2014/main" val="20000"/>
                    </a:ext>
                  </a:extLst>
                </a:gridCol>
                <a:gridCol w="2434504">
                  <a:extLst>
                    <a:ext uri="{9D8B030D-6E8A-4147-A177-3AD203B41FA5}">
                      <a16:colId xmlns:a16="http://schemas.microsoft.com/office/drawing/2014/main" val="20001"/>
                    </a:ext>
                  </a:extLst>
                </a:gridCol>
              </a:tblGrid>
              <a:tr h="94874">
                <a:tc rowSpan="4">
                  <a:txBody>
                    <a:bodyPr/>
                    <a:lstStyle/>
                    <a:p>
                      <a:r>
                        <a:rPr lang="en-US" sz="1100" b="1" dirty="0">
                          <a:solidFill>
                            <a:srgbClr val="00B388"/>
                          </a:solidFill>
                          <a:latin typeface="Segoe UI" panose="020B0502040204020203" pitchFamily="34" charset="0"/>
                          <a:cs typeface="Segoe UI" panose="020B0502040204020203" pitchFamily="34" charset="0"/>
                        </a:rPr>
                        <a:t>RECOGNITION</a:t>
                      </a:r>
                      <a:endParaRPr lang="en-US" sz="105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11430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Image Processing</a:t>
                      </a:r>
                      <a:r>
                        <a:rPr lang="en-US" sz="1000" baseline="0" dirty="0">
                          <a:solidFill>
                            <a:schemeClr val="tx1"/>
                          </a:solidFill>
                          <a:latin typeface="Segoe UI" panose="020B0502040204020203" pitchFamily="34" charset="0"/>
                          <a:cs typeface="Segoe UI" panose="020B0502040204020203" pitchFamily="34" charset="0"/>
                        </a:rPr>
                        <a:t> &amp; </a:t>
                      </a:r>
                      <a:r>
                        <a:rPr lang="en-US" sz="1000" dirty="0">
                          <a:solidFill>
                            <a:schemeClr val="tx1"/>
                          </a:solidFill>
                          <a:latin typeface="Segoe UI" panose="020B0502040204020203" pitchFamily="34" charset="0"/>
                          <a:cs typeface="Segoe UI" panose="020B0502040204020203" pitchFamily="34" charset="0"/>
                        </a:rPr>
                        <a:t>Recognition</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94874">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Audio Processing &amp; Recognition</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4874">
                <a:tc vMerge="1">
                  <a:txBody>
                    <a:bodyPr/>
                    <a:lstStyle/>
                    <a:p>
                      <a:endParaRPr lang="en-US"/>
                    </a:p>
                  </a:txBody>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Text Processing</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4874">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Speech Processing &amp; Recognition</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22" name="Line Callout 2 (No Border) 21"/>
          <p:cNvSpPr/>
          <p:nvPr/>
        </p:nvSpPr>
        <p:spPr bwMode="ltGray">
          <a:xfrm flipH="1">
            <a:off x="4114800" y="990600"/>
            <a:ext cx="685800" cy="381000"/>
          </a:xfrm>
          <a:prstGeom prst="callout2">
            <a:avLst>
              <a:gd name="adj1" fmla="val 18750"/>
              <a:gd name="adj2" fmla="val -8333"/>
              <a:gd name="adj3" fmla="val 18751"/>
              <a:gd name="adj4" fmla="val -37180"/>
              <a:gd name="adj5" fmla="val 436639"/>
              <a:gd name="adj6" fmla="val -140540"/>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latin typeface="Segoe UI" panose="020B0502040204020203" pitchFamily="34" charset="0"/>
              <a:cs typeface="Segoe UI" panose="020B0502040204020203" pitchFamily="34" charset="0"/>
            </a:endParaRPr>
          </a:p>
        </p:txBody>
      </p:sp>
      <p:sp>
        <p:nvSpPr>
          <p:cNvPr id="27" name="Line Callout 2 (No Border) 26"/>
          <p:cNvSpPr/>
          <p:nvPr/>
        </p:nvSpPr>
        <p:spPr bwMode="ltGray">
          <a:xfrm flipH="1">
            <a:off x="2819400" y="4550749"/>
            <a:ext cx="685800" cy="381000"/>
          </a:xfrm>
          <a:prstGeom prst="callout2">
            <a:avLst>
              <a:gd name="adj1" fmla="val 18750"/>
              <a:gd name="adj2" fmla="val -8333"/>
              <a:gd name="adj3" fmla="val 18751"/>
              <a:gd name="adj4" fmla="val -37180"/>
              <a:gd name="adj5" fmla="val -117691"/>
              <a:gd name="adj6" fmla="val -15019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latin typeface="Segoe UI" panose="020B0502040204020203" pitchFamily="34" charset="0"/>
              <a:cs typeface="Segoe UI" panose="020B0502040204020203" pitchFamily="34" charset="0"/>
            </a:endParaRPr>
          </a:p>
        </p:txBody>
      </p:sp>
      <p:pic>
        <p:nvPicPr>
          <p:cNvPr id="28" name="Picture 27"/>
          <p:cNvPicPr>
            <a:picLocks noChangeAspect="1"/>
          </p:cNvPicPr>
          <p:nvPr/>
        </p:nvPicPr>
        <p:blipFill>
          <a:blip r:embed="rId5"/>
          <a:stretch>
            <a:fillRect/>
          </a:stretch>
        </p:blipFill>
        <p:spPr>
          <a:xfrm>
            <a:off x="7700658" y="2612576"/>
            <a:ext cx="1562100" cy="736958"/>
          </a:xfrm>
          <a:prstGeom prst="rect">
            <a:avLst/>
          </a:prstGeom>
        </p:spPr>
      </p:pic>
      <p:pic>
        <p:nvPicPr>
          <p:cNvPr id="29" name="Picture 2" descr="Image result for HPE IoT Gateway System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7287" y="3227249"/>
            <a:ext cx="1109027" cy="83293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3671081" y="2612576"/>
            <a:ext cx="4649788" cy="3474873"/>
            <a:chOff x="1600200" y="1965081"/>
            <a:chExt cx="5181600" cy="3872306"/>
          </a:xfrm>
        </p:grpSpPr>
        <p:pic>
          <p:nvPicPr>
            <p:cNvPr id="34" name="Picture 6" descr="https://www.hpe.com/content/dam/hpe/shared-publishing/servers/breakingPlaneCenter/hpe_BreakingThePlane_WW-2x-md.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564" r="59834"/>
            <a:stretch/>
          </p:blipFill>
          <p:spPr bwMode="auto">
            <a:xfrm>
              <a:off x="1600200" y="1965081"/>
              <a:ext cx="2989385" cy="387230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www.hpe.com/content/dam/hpe/shared-publishing/servers/breakingPlaneCenter/hpe_BreakingThePlane_WW-2x-md.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9434" r="8858"/>
            <a:stretch/>
          </p:blipFill>
          <p:spPr bwMode="auto">
            <a:xfrm>
              <a:off x="4589585" y="1965081"/>
              <a:ext cx="2192215" cy="3872306"/>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Line Callout 2 (No Border) 25"/>
          <p:cNvSpPr/>
          <p:nvPr/>
        </p:nvSpPr>
        <p:spPr bwMode="ltGray">
          <a:xfrm>
            <a:off x="9358720" y="4655292"/>
            <a:ext cx="666457" cy="381000"/>
          </a:xfrm>
          <a:prstGeom prst="callout2">
            <a:avLst>
              <a:gd name="adj1" fmla="val 18750"/>
              <a:gd name="adj2" fmla="val -8333"/>
              <a:gd name="adj3" fmla="val 18751"/>
              <a:gd name="adj4" fmla="val -37180"/>
              <a:gd name="adj5" fmla="val -67439"/>
              <a:gd name="adj6" fmla="val -95788"/>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28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016F8AB-BCEA-4347-8BA6-BE776009BC89}" type="slidenum">
              <a:rPr lang="en-US" smtClean="0">
                <a:solidFill>
                  <a:srgbClr val="617D78"/>
                </a:solidFill>
              </a:rPr>
              <a:pPr/>
              <a:t>11</a:t>
            </a:fld>
            <a:endParaRPr lang="en-US" dirty="0">
              <a:solidFill>
                <a:srgbClr val="617D78"/>
              </a:solidFill>
            </a:endParaRPr>
          </a:p>
        </p:txBody>
      </p:sp>
      <p:graphicFrame>
        <p:nvGraphicFramePr>
          <p:cNvPr id="4" name="Table 3"/>
          <p:cNvGraphicFramePr>
            <a:graphicFrameLocks noGrp="1"/>
          </p:cNvGraphicFramePr>
          <p:nvPr>
            <p:extLst/>
          </p:nvPr>
        </p:nvGraphicFramePr>
        <p:xfrm>
          <a:off x="0" y="10"/>
          <a:ext cx="12200406" cy="6991767"/>
        </p:xfrm>
        <a:graphic>
          <a:graphicData uri="http://schemas.openxmlformats.org/drawingml/2006/table">
            <a:tbl>
              <a:tblPr firstRow="1" bandRow="1">
                <a:tableStyleId>{69012ECD-51FC-41F1-AA8D-1B2483CD663E}</a:tableStyleId>
              </a:tblPr>
              <a:tblGrid>
                <a:gridCol w="1188720">
                  <a:extLst>
                    <a:ext uri="{9D8B030D-6E8A-4147-A177-3AD203B41FA5}">
                      <a16:colId xmlns:a16="http://schemas.microsoft.com/office/drawing/2014/main" val="20000"/>
                    </a:ext>
                  </a:extLst>
                </a:gridCol>
                <a:gridCol w="302663">
                  <a:extLst>
                    <a:ext uri="{9D8B030D-6E8A-4147-A177-3AD203B41FA5}">
                      <a16:colId xmlns:a16="http://schemas.microsoft.com/office/drawing/2014/main" val="20001"/>
                    </a:ext>
                  </a:extLst>
                </a:gridCol>
                <a:gridCol w="1900303">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5303520">
                  <a:extLst>
                    <a:ext uri="{9D8B030D-6E8A-4147-A177-3AD203B41FA5}">
                      <a16:colId xmlns:a16="http://schemas.microsoft.com/office/drawing/2014/main" val="20005"/>
                    </a:ext>
                  </a:extLst>
                </a:gridCol>
              </a:tblGrid>
              <a:tr h="248141">
                <a:tc>
                  <a:txBody>
                    <a:bodyPr/>
                    <a:lstStyle/>
                    <a:p>
                      <a:endParaRPr lang="en-US" sz="1000" dirty="0">
                        <a:latin typeface="Segoe UI" panose="020B0502040204020203" pitchFamily="34" charset="0"/>
                        <a:cs typeface="Segoe UI" panose="020B0502040204020203" pitchFamily="34" charset="0"/>
                      </a:endParaRPr>
                    </a:p>
                  </a:txBody>
                  <a:tcPr>
                    <a:lnB w="6350" cap="flat" cmpd="sng" algn="ctr">
                      <a:noFill/>
                      <a:prstDash val="solid"/>
                      <a:miter lim="800000"/>
                    </a:lnB>
                    <a:solidFill>
                      <a:schemeClr val="accent1">
                        <a:lumMod val="75000"/>
                      </a:schemeClr>
                    </a:solidFill>
                  </a:tcPr>
                </a:tc>
                <a:tc>
                  <a:txBody>
                    <a:bodyPr/>
                    <a:lstStyle/>
                    <a:p>
                      <a:endParaRPr lang="en-US" sz="1000" dirty="0">
                        <a:latin typeface="Segoe UI" panose="020B0502040204020203" pitchFamily="34" charset="0"/>
                        <a:cs typeface="Segoe UI" panose="020B0502040204020203" pitchFamily="34" charset="0"/>
                      </a:endParaRPr>
                    </a:p>
                  </a:txBody>
                  <a:tcPr>
                    <a:lnB w="6350" cap="flat" cmpd="sng" algn="ctr">
                      <a:noFill/>
                      <a:prstDash val="solid"/>
                      <a:miter lim="800000"/>
                    </a:lnB>
                    <a:solidFill>
                      <a:schemeClr val="accent1">
                        <a:lumMod val="75000"/>
                      </a:schemeClr>
                    </a:solidFill>
                  </a:tcPr>
                </a:tc>
                <a:tc>
                  <a:txBody>
                    <a:bodyPr/>
                    <a:lstStyle/>
                    <a:p>
                      <a:r>
                        <a:rPr lang="en-US" sz="1000" dirty="0">
                          <a:latin typeface="Segoe UI" panose="020B0502040204020203" pitchFamily="34" charset="0"/>
                          <a:cs typeface="Segoe UI" panose="020B0502040204020203" pitchFamily="34" charset="0"/>
                        </a:rPr>
                        <a:t>Domain</a:t>
                      </a:r>
                    </a:p>
                  </a:txBody>
                  <a:tcPr>
                    <a:lnB w="6350" cap="flat" cmpd="sng" algn="ctr">
                      <a:noFill/>
                      <a:prstDash val="solid"/>
                      <a:miter lim="800000"/>
                    </a:lnB>
                    <a:solidFill>
                      <a:schemeClr val="accent1">
                        <a:lumMod val="75000"/>
                      </a:schemeClr>
                    </a:solidFill>
                  </a:tcPr>
                </a:tc>
                <a:tc>
                  <a:txBody>
                    <a:bodyPr/>
                    <a:lstStyle/>
                    <a:p>
                      <a:r>
                        <a:rPr lang="en-US" sz="1000" dirty="0">
                          <a:latin typeface="Segoe UI" panose="020B0502040204020203" pitchFamily="34" charset="0"/>
                          <a:cs typeface="Segoe UI" panose="020B0502040204020203" pitchFamily="34" charset="0"/>
                        </a:rPr>
                        <a:t>Sub-Domain</a:t>
                      </a:r>
                    </a:p>
                  </a:txBody>
                  <a:tcPr>
                    <a:lnB w="6350" cap="flat" cmpd="sng" algn="ctr">
                      <a:noFill/>
                      <a:prstDash val="solid"/>
                      <a:miter lim="800000"/>
                    </a:lnB>
                    <a:solidFill>
                      <a:schemeClr val="accent1">
                        <a:lumMod val="75000"/>
                      </a:schemeClr>
                    </a:solidFill>
                  </a:tcPr>
                </a:tc>
                <a:tc>
                  <a:txBody>
                    <a:bodyPr/>
                    <a:lstStyle/>
                    <a:p>
                      <a:r>
                        <a:rPr lang="en-US" sz="1000" dirty="0">
                          <a:latin typeface="Segoe UI" panose="020B0502040204020203" pitchFamily="34" charset="0"/>
                          <a:cs typeface="Segoe UI" panose="020B0502040204020203" pitchFamily="34" charset="0"/>
                        </a:rPr>
                        <a:t>Function</a:t>
                      </a:r>
                    </a:p>
                  </a:txBody>
                  <a:tcPr>
                    <a:lnB w="6350" cap="flat" cmpd="sng" algn="ctr">
                      <a:noFill/>
                      <a:prstDash val="solid"/>
                      <a:miter lim="800000"/>
                    </a:lnB>
                    <a:solidFill>
                      <a:schemeClr val="accent1">
                        <a:lumMod val="75000"/>
                      </a:schemeClr>
                    </a:solidFill>
                  </a:tcPr>
                </a:tc>
                <a:tc>
                  <a:txBody>
                    <a:bodyPr/>
                    <a:lstStyle/>
                    <a:p>
                      <a:r>
                        <a:rPr lang="en-US" sz="1000" dirty="0">
                          <a:latin typeface="Segoe UI" panose="020B0502040204020203" pitchFamily="34" charset="0"/>
                          <a:cs typeface="Segoe UI" panose="020B0502040204020203" pitchFamily="34" charset="0"/>
                        </a:rPr>
                        <a:t>Common Methods /</a:t>
                      </a:r>
                      <a:r>
                        <a:rPr lang="en-US" sz="1000" baseline="0" dirty="0">
                          <a:latin typeface="Segoe UI" panose="020B0502040204020203" pitchFamily="34" charset="0"/>
                          <a:cs typeface="Segoe UI" panose="020B0502040204020203" pitchFamily="34" charset="0"/>
                        </a:rPr>
                        <a:t> Techniques</a:t>
                      </a:r>
                      <a:endParaRPr lang="en-US" sz="1000" dirty="0">
                        <a:latin typeface="Segoe UI" panose="020B0502040204020203" pitchFamily="34" charset="0"/>
                        <a:cs typeface="Segoe UI" panose="020B0502040204020203" pitchFamily="34" charset="0"/>
                      </a:endParaRPr>
                    </a:p>
                  </a:txBody>
                  <a:tcPr>
                    <a:lnB w="6350" cap="flat" cmpd="sng" algn="ctr">
                      <a:noFill/>
                      <a:prstDash val="solid"/>
                      <a:miter lim="800000"/>
                    </a:lnB>
                    <a:solidFill>
                      <a:schemeClr val="accent1">
                        <a:lumMod val="75000"/>
                      </a:schemeClr>
                    </a:solidFill>
                  </a:tcPr>
                </a:tc>
                <a:extLst>
                  <a:ext uri="{0D108BD9-81ED-4DB2-BD59-A6C34878D82A}">
                    <a16:rowId xmlns:a16="http://schemas.microsoft.com/office/drawing/2014/main" val="10000"/>
                  </a:ext>
                </a:extLst>
              </a:tr>
              <a:tr h="248141">
                <a:tc rowSpan="24">
                  <a:txBody>
                    <a:bodyPr/>
                    <a:lstStyle/>
                    <a:p>
                      <a:pPr algn="l"/>
                      <a:r>
                        <a:rPr lang="en-US" sz="1100" b="1" dirty="0">
                          <a:solidFill>
                            <a:schemeClr val="bg1"/>
                          </a:solidFill>
                          <a:latin typeface="Segoe UI" panose="020B0502040204020203" pitchFamily="34" charset="0"/>
                          <a:cs typeface="Segoe UI" panose="020B0502040204020203" pitchFamily="34" charset="0"/>
                        </a:rPr>
                        <a:t>ARTIFICIAL INTELLIGENCE</a:t>
                      </a:r>
                    </a:p>
                    <a:p>
                      <a:endParaRPr lang="en-US" sz="1000" i="1" dirty="0">
                        <a:solidFill>
                          <a:schemeClr val="bg1"/>
                        </a:solidFill>
                        <a:latin typeface="Segoe UI" panose="020B0502040204020203" pitchFamily="34" charset="0"/>
                        <a:cs typeface="Segoe UI" panose="020B0502040204020203" pitchFamily="34" charset="0"/>
                      </a:endParaRPr>
                    </a:p>
                    <a:p>
                      <a:r>
                        <a:rPr lang="en-US" sz="1000" i="1" dirty="0">
                          <a:solidFill>
                            <a:schemeClr val="bg1"/>
                          </a:solidFill>
                          <a:latin typeface="Segoe UI" panose="020B0502040204020203" pitchFamily="34" charset="0"/>
                          <a:cs typeface="Segoe UI" panose="020B0502040204020203" pitchFamily="34" charset="0"/>
                        </a:rPr>
                        <a:t>Artificial Intelligence is the famous field of study looking for ways to create machines that are capable of intelligent behavior.</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7FD9C3"/>
                    </a:solidFill>
                  </a:tcPr>
                </a:tc>
                <a:tc>
                  <a:txBody>
                    <a:bodyPr/>
                    <a:lstStyle/>
                    <a:p>
                      <a:endParaRPr lang="en-US" sz="1000" dirty="0">
                        <a:solidFill>
                          <a:schemeClr val="bg1"/>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miter lim="800000"/>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7FD9C3"/>
                    </a:solidFill>
                  </a:tcPr>
                </a:tc>
                <a:tc>
                  <a:txBody>
                    <a:bodyPr/>
                    <a:lstStyle/>
                    <a:p>
                      <a:r>
                        <a:rPr lang="en-US" sz="1100" b="1" dirty="0">
                          <a:solidFill>
                            <a:schemeClr val="bg1"/>
                          </a:solidFill>
                          <a:latin typeface="Segoe UI" panose="020B0502040204020203" pitchFamily="34" charset="0"/>
                          <a:cs typeface="Segoe UI" panose="020B0502040204020203" pitchFamily="34" charset="0"/>
                        </a:rPr>
                        <a:t>PERCEPTION</a:t>
                      </a:r>
                      <a:endParaRPr lang="en-US" sz="1000" b="1" dirty="0">
                        <a:solidFill>
                          <a:schemeClr val="bg1"/>
                        </a:solidFill>
                        <a:latin typeface="Segoe UI" panose="020B0502040204020203" pitchFamily="34" charset="0"/>
                        <a:cs typeface="Segoe UI" panose="020B0502040204020203" pitchFamily="34" charset="0"/>
                      </a:endParaRPr>
                    </a:p>
                  </a:txBody>
                  <a:tcPr marL="45720" marR="45720" marT="27432" marB="27432" anchor="ctr">
                    <a:lnL>
                      <a:noFill/>
                    </a:lnL>
                    <a:lnR>
                      <a:noFill/>
                    </a:lnR>
                    <a:lnT w="6350" cap="flat" cmpd="sng" algn="ctr">
                      <a:noFill/>
                      <a:prstDash val="solid"/>
                      <a:miter lim="800000"/>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7FD9C3"/>
                    </a:solidFill>
                  </a:tcPr>
                </a:tc>
                <a:tc>
                  <a:txBody>
                    <a:bodyPr/>
                    <a:lstStyle/>
                    <a:p>
                      <a:r>
                        <a:rPr lang="en-US" sz="900" dirty="0">
                          <a:latin typeface="Segoe UI" panose="020B0502040204020203" pitchFamily="34" charset="0"/>
                          <a:cs typeface="Segoe UI" panose="020B0502040204020203" pitchFamily="34" charset="0"/>
                        </a:rPr>
                        <a:t>Sensors</a:t>
                      </a:r>
                    </a:p>
                  </a:txBody>
                  <a:tcPr marL="45720" marR="45720" marT="27432" marB="27432" anchor="ctr">
                    <a:lnL>
                      <a:noFill/>
                    </a:lnL>
                    <a:lnR>
                      <a:noFill/>
                    </a:lnR>
                    <a:lnT w="6350" cap="flat" cmpd="sng" algn="ctr">
                      <a:noFill/>
                      <a:prstDash val="solid"/>
                      <a:miter lim="800000"/>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Segoe UI" panose="020B0502040204020203" pitchFamily="34" charset="0"/>
                          <a:cs typeface="Segoe UI" panose="020B0502040204020203" pitchFamily="34" charset="0"/>
                        </a:rPr>
                        <a:t>Collect</a:t>
                      </a:r>
                      <a:r>
                        <a:rPr lang="en-US" sz="900" baseline="0" dirty="0">
                          <a:latin typeface="Segoe UI" panose="020B0502040204020203" pitchFamily="34" charset="0"/>
                          <a:cs typeface="Segoe UI" panose="020B0502040204020203" pitchFamily="34" charset="0"/>
                        </a:rPr>
                        <a:t> &amp; Stream data</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6350" cap="flat" cmpd="sng" algn="ctr">
                      <a:noFill/>
                      <a:prstDash val="solid"/>
                      <a:miter lim="800000"/>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6350" cap="flat" cmpd="sng" algn="ctr">
                      <a:noFill/>
                      <a:prstDash val="solid"/>
                      <a:miter lim="800000"/>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95411">
                <a:tc vMerge="1">
                  <a:txBody>
                    <a:bodyPr/>
                    <a:lstStyle/>
                    <a:p>
                      <a:endParaRPr lang="en-US" sz="1050" dirty="0"/>
                    </a:p>
                  </a:txBody>
                  <a:tcPr/>
                </a:tc>
                <a:tc rowSpan="22">
                  <a:txBody>
                    <a:bodyPr/>
                    <a:lstStyle/>
                    <a:p>
                      <a:pPr algn="ctr"/>
                      <a:r>
                        <a:rPr lang="en-US" sz="1100" b="1" dirty="0">
                          <a:solidFill>
                            <a:schemeClr val="bg1"/>
                          </a:solidFill>
                          <a:latin typeface="Segoe UI" panose="020B0502040204020203" pitchFamily="34" charset="0"/>
                          <a:cs typeface="Segoe UI" panose="020B0502040204020203" pitchFamily="34" charset="0"/>
                        </a:rPr>
                        <a:t>COGNITIVE COMPUTING</a:t>
                      </a:r>
                    </a:p>
                  </a:txBody>
                  <a:tcPr vert="vert270">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3FC6A5"/>
                    </a:solidFill>
                  </a:tcPr>
                </a:tc>
                <a:tc rowSpan="5">
                  <a:txBody>
                    <a:bodyPr/>
                    <a:lstStyle/>
                    <a:p>
                      <a:r>
                        <a:rPr lang="en-US" sz="1100" b="1" dirty="0">
                          <a:solidFill>
                            <a:schemeClr val="bg1"/>
                          </a:solidFill>
                          <a:latin typeface="Segoe UI" panose="020B0502040204020203" pitchFamily="34" charset="0"/>
                          <a:cs typeface="Segoe UI" panose="020B0502040204020203" pitchFamily="34" charset="0"/>
                        </a:rPr>
                        <a:t>RECOGNITION</a:t>
                      </a:r>
                      <a:endParaRPr lang="en-US" sz="1000" b="1" dirty="0">
                        <a:solidFill>
                          <a:schemeClr val="bg1"/>
                        </a:solidFill>
                        <a:latin typeface="Segoe UI" panose="020B0502040204020203" pitchFamily="34" charset="0"/>
                        <a:cs typeface="Segoe UI" panose="020B0502040204020203" pitchFamily="34" charset="0"/>
                      </a:endParaRPr>
                    </a:p>
                    <a:p>
                      <a:endParaRPr lang="en-US" sz="1000" b="1" dirty="0">
                        <a:solidFill>
                          <a:schemeClr val="bg1"/>
                        </a:solidFill>
                        <a:latin typeface="Segoe UI" panose="020B0502040204020203" pitchFamily="34" charset="0"/>
                        <a:cs typeface="Segoe UI" panose="020B0502040204020203" pitchFamily="34" charset="0"/>
                      </a:endParaRPr>
                    </a:p>
                    <a:p>
                      <a:r>
                        <a:rPr lang="en-US" sz="1000" b="0" i="1" dirty="0">
                          <a:solidFill>
                            <a:schemeClr val="bg1"/>
                          </a:solidFill>
                          <a:latin typeface="Segoe UI" panose="020B0502040204020203" pitchFamily="34" charset="0"/>
                          <a:cs typeface="Segoe UI" panose="020B0502040204020203" pitchFamily="34" charset="0"/>
                        </a:rPr>
                        <a:t>Processing is receiving and assessing input.</a:t>
                      </a:r>
                      <a:r>
                        <a:rPr lang="en-US" sz="1000" b="0" i="1" baseline="0" dirty="0">
                          <a:solidFill>
                            <a:schemeClr val="bg1"/>
                          </a:solidFill>
                          <a:latin typeface="Segoe UI" panose="020B0502040204020203" pitchFamily="34" charset="0"/>
                          <a:cs typeface="Segoe UI" panose="020B0502040204020203" pitchFamily="34" charset="0"/>
                        </a:rPr>
                        <a:t>  Recognition requires Learning (Below).</a:t>
                      </a:r>
                      <a:endParaRPr lang="en-US" sz="1000" b="0" i="1" dirty="0">
                        <a:solidFill>
                          <a:schemeClr val="bg1"/>
                        </a:solidFill>
                        <a:latin typeface="Segoe UI" panose="020B0502040204020203" pitchFamily="34" charset="0"/>
                        <a:cs typeface="Segoe UI" panose="020B0502040204020203" pitchFamily="34" charset="0"/>
                      </a:endParaRP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3FC6A5"/>
                    </a:solidFill>
                  </a:tcPr>
                </a:tc>
                <a:tc>
                  <a:txBody>
                    <a:bodyPr/>
                    <a:lstStyle/>
                    <a:p>
                      <a:r>
                        <a:rPr lang="en-US" sz="900" dirty="0">
                          <a:latin typeface="Segoe UI" panose="020B0502040204020203" pitchFamily="34" charset="0"/>
                          <a:cs typeface="Segoe UI" panose="020B0502040204020203" pitchFamily="34" charset="0"/>
                        </a:rPr>
                        <a:t>Image Processing</a:t>
                      </a:r>
                      <a:r>
                        <a:rPr lang="en-US" sz="900" baseline="0" dirty="0">
                          <a:latin typeface="Segoe UI" panose="020B0502040204020203" pitchFamily="34" charset="0"/>
                          <a:cs typeface="Segoe UI" panose="020B0502040204020203" pitchFamily="34" charset="0"/>
                        </a:rPr>
                        <a:t> &amp; </a:t>
                      </a:r>
                      <a:r>
                        <a:rPr lang="en-US" sz="900" dirty="0">
                          <a:latin typeface="Segoe UI" panose="020B0502040204020203" pitchFamily="34" charset="0"/>
                          <a:cs typeface="Segoe UI" panose="020B0502040204020203" pitchFamily="34" charset="0"/>
                        </a:rPr>
                        <a:t>Recognition</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rowSpan="2">
                  <a:txBody>
                    <a:bodyPr/>
                    <a:lstStyle/>
                    <a:p>
                      <a:r>
                        <a:rPr lang="en-US" sz="900" dirty="0">
                          <a:latin typeface="Segoe UI" panose="020B0502040204020203" pitchFamily="34" charset="0"/>
                          <a:cs typeface="Segoe UI" panose="020B0502040204020203" pitchFamily="34" charset="0"/>
                        </a:rPr>
                        <a:t>(See Deep Learning)</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2"/>
                  </a:ext>
                </a:extLst>
              </a:tr>
              <a:tr h="195411">
                <a:tc vMerge="1">
                  <a:txBody>
                    <a:bodyPr/>
                    <a:lstStyle/>
                    <a:p>
                      <a:endParaRPr lang="en-US" sz="1050" dirty="0"/>
                    </a:p>
                  </a:txBody>
                  <a:tcPr/>
                </a:tc>
                <a:tc vMerge="1">
                  <a:txBody>
                    <a:bodyPr/>
                    <a:lstStyle/>
                    <a:p>
                      <a:endParaRPr lang="en-US"/>
                    </a:p>
                  </a:txBody>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latin typeface="Segoe UI" panose="020B0502040204020203" pitchFamily="34" charset="0"/>
                          <a:cs typeface="Segoe UI" panose="020B0502040204020203" pitchFamily="34" charset="0"/>
                        </a:rPr>
                        <a:t>Audio</a:t>
                      </a:r>
                      <a:r>
                        <a:rPr lang="en-US" sz="900" baseline="0" dirty="0">
                          <a:latin typeface="Segoe UI" panose="020B0502040204020203" pitchFamily="34" charset="0"/>
                          <a:cs typeface="Segoe UI" panose="020B0502040204020203" pitchFamily="34" charset="0"/>
                        </a:rPr>
                        <a:t> </a:t>
                      </a:r>
                      <a:r>
                        <a:rPr lang="en-US" sz="900" dirty="0">
                          <a:latin typeface="Segoe UI" panose="020B0502040204020203" pitchFamily="34" charset="0"/>
                          <a:cs typeface="Segoe UI" panose="020B0502040204020203" pitchFamily="34" charset="0"/>
                        </a:rPr>
                        <a:t>Processing</a:t>
                      </a:r>
                      <a:r>
                        <a:rPr lang="en-US" sz="900" baseline="0" dirty="0">
                          <a:latin typeface="Segoe UI" panose="020B0502040204020203" pitchFamily="34" charset="0"/>
                          <a:cs typeface="Segoe UI" panose="020B0502040204020203" pitchFamily="34" charset="0"/>
                        </a:rPr>
                        <a:t> &amp; Recognition</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vMerge="1">
                  <a:txBody>
                    <a:bodyPr/>
                    <a:lstStyle/>
                    <a:p>
                      <a:endParaRPr lang="en-US" sz="900" dirty="0">
                        <a:latin typeface="Metric Web Regular" pitchFamily="2" charset="0"/>
                      </a:endParaRP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3"/>
                  </a:ext>
                </a:extLst>
              </a:tr>
              <a:tr h="19541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900" dirty="0">
                          <a:latin typeface="Segoe UI" panose="020B0502040204020203" pitchFamily="34" charset="0"/>
                          <a:cs typeface="Segoe UI" panose="020B0502040204020203" pitchFamily="34" charset="0"/>
                        </a:rPr>
                        <a:t>Text</a:t>
                      </a:r>
                      <a:r>
                        <a:rPr lang="en-US" sz="900" baseline="0" dirty="0">
                          <a:latin typeface="Segoe UI" panose="020B0502040204020203" pitchFamily="34" charset="0"/>
                          <a:cs typeface="Segoe UI" panose="020B0502040204020203" pitchFamily="34" charset="0"/>
                        </a:rPr>
                        <a:t> Processing</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panose="020B0502040204020203" pitchFamily="34" charset="0"/>
                          <a:cs typeface="Segoe UI" panose="020B0502040204020203" pitchFamily="34" charset="0"/>
                        </a:rPr>
                        <a:t>Optical Character</a:t>
                      </a:r>
                      <a:r>
                        <a:rPr lang="en-US" sz="900" baseline="0" dirty="0">
                          <a:latin typeface="Segoe UI" panose="020B0502040204020203" pitchFamily="34" charset="0"/>
                          <a:cs typeface="Segoe UI" panose="020B0502040204020203" pitchFamily="34" charset="0"/>
                        </a:rPr>
                        <a:t> Recognition (OCR)</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4"/>
                  </a:ext>
                </a:extLst>
              </a:tr>
              <a:tr h="195411">
                <a:tc vMerge="1">
                  <a:txBody>
                    <a:bodyPr/>
                    <a:lstStyle/>
                    <a:p>
                      <a:endParaRPr lang="en-US" sz="1050" dirty="0"/>
                    </a:p>
                  </a:txBody>
                  <a:tcPr/>
                </a:tc>
                <a:tc vMerge="1">
                  <a:txBody>
                    <a:bodyPr/>
                    <a:lstStyle/>
                    <a:p>
                      <a:endParaRPr lang="en-US"/>
                    </a:p>
                  </a:txBody>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US" sz="900" dirty="0">
                          <a:latin typeface="Segoe UI" panose="020B0502040204020203" pitchFamily="34" charset="0"/>
                          <a:cs typeface="Segoe UI" panose="020B0502040204020203" pitchFamily="34" charset="0"/>
                        </a:rPr>
                        <a:t>Speech</a:t>
                      </a:r>
                      <a:r>
                        <a:rPr lang="en-US" sz="900" baseline="0" dirty="0">
                          <a:latin typeface="Segoe UI" panose="020B0502040204020203" pitchFamily="34" charset="0"/>
                          <a:cs typeface="Segoe UI" panose="020B0502040204020203" pitchFamily="34" charset="0"/>
                        </a:rPr>
                        <a:t> </a:t>
                      </a:r>
                      <a:r>
                        <a:rPr lang="en-US" sz="900" dirty="0">
                          <a:latin typeface="Segoe UI" panose="020B0502040204020203" pitchFamily="34" charset="0"/>
                          <a:cs typeface="Segoe UI" panose="020B0502040204020203" pitchFamily="34" charset="0"/>
                        </a:rPr>
                        <a:t>Processing</a:t>
                      </a:r>
                      <a:r>
                        <a:rPr lang="en-US" sz="900" baseline="0" dirty="0">
                          <a:latin typeface="Segoe UI" panose="020B0502040204020203" pitchFamily="34" charset="0"/>
                          <a:cs typeface="Segoe UI" panose="020B0502040204020203" pitchFamily="34" charset="0"/>
                        </a:rPr>
                        <a:t> &amp; Recognition</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panose="020B0502040204020203" pitchFamily="34" charset="0"/>
                          <a:cs typeface="Segoe UI" panose="020B0502040204020203" pitchFamily="34" charset="0"/>
                        </a:rPr>
                        <a:t>Speech to Text</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5"/>
                  </a:ext>
                </a:extLst>
              </a:tr>
              <a:tr h="195411">
                <a:tc vMerge="1">
                  <a:txBody>
                    <a:bodyPr/>
                    <a:lstStyle/>
                    <a:p>
                      <a:endParaRPr lang="en-US"/>
                    </a:p>
                  </a:txBody>
                  <a:tcPr/>
                </a:tc>
                <a:tc vMerge="1">
                  <a:txBody>
                    <a:bodyPr/>
                    <a:lstStyle/>
                    <a:p>
                      <a:endParaRPr lang="en-US"/>
                    </a:p>
                  </a:txBody>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panose="020B0502040204020203" pitchFamily="34" charset="0"/>
                          <a:cs typeface="Segoe UI" panose="020B0502040204020203" pitchFamily="34" charset="0"/>
                        </a:rPr>
                        <a:t>Natural</a:t>
                      </a:r>
                      <a:r>
                        <a:rPr lang="en-US" sz="900" baseline="0" dirty="0">
                          <a:latin typeface="Segoe UI" panose="020B0502040204020203" pitchFamily="34" charset="0"/>
                          <a:cs typeface="Segoe UI" panose="020B0502040204020203" pitchFamily="34" charset="0"/>
                        </a:rPr>
                        <a:t> Language Processing</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6"/>
                  </a:ext>
                </a:extLst>
              </a:tr>
              <a:tr h="195411">
                <a:tc vMerge="1">
                  <a:txBody>
                    <a:bodyPr/>
                    <a:lstStyle/>
                    <a:p>
                      <a:endParaRPr lang="en-US"/>
                    </a:p>
                  </a:txBody>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US" sz="1100" b="1" dirty="0">
                          <a:solidFill>
                            <a:schemeClr val="bg1"/>
                          </a:solidFill>
                          <a:latin typeface="Segoe UI" panose="020B0502040204020203" pitchFamily="34" charset="0"/>
                          <a:cs typeface="Segoe UI" panose="020B0502040204020203" pitchFamily="34" charset="0"/>
                        </a:rPr>
                        <a:t>MEMORY</a:t>
                      </a:r>
                      <a:endParaRPr lang="en-US" sz="1000" b="1" dirty="0">
                        <a:solidFill>
                          <a:schemeClr val="bg1"/>
                        </a:solidFill>
                        <a:latin typeface="Segoe UI" panose="020B0502040204020203" pitchFamily="34" charset="0"/>
                        <a:cs typeface="Segoe UI" panose="020B0502040204020203" pitchFamily="34" charset="0"/>
                      </a:endParaRP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3FC6A5"/>
                    </a:solidFill>
                  </a:tcPr>
                </a:tc>
                <a:tc>
                  <a:txBody>
                    <a:bodyPr/>
                    <a:lstStyle/>
                    <a:p>
                      <a:r>
                        <a:rPr lang="en-US" sz="900" dirty="0">
                          <a:latin typeface="Segoe UI" panose="020B0502040204020203" pitchFamily="34" charset="0"/>
                          <a:cs typeface="Segoe UI" panose="020B0502040204020203" pitchFamily="34" charset="0"/>
                        </a:rPr>
                        <a:t>Long Term Data Storage</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7"/>
                  </a:ext>
                </a:extLst>
              </a:tr>
              <a:tr h="195411">
                <a:tc vMerge="1">
                  <a:txBody>
                    <a:bodyPr/>
                    <a:lstStyle/>
                    <a:p>
                      <a:endParaRPr lang="en-US"/>
                    </a:p>
                  </a:txBody>
                  <a:tcPr/>
                </a:tc>
                <a:tc vMerge="1">
                  <a:txBody>
                    <a:bodyPr/>
                    <a:lstStyle/>
                    <a:p>
                      <a:endParaRPr lang="en-US"/>
                    </a:p>
                  </a:txBody>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dirty="0">
                          <a:latin typeface="Segoe UI" panose="020B0502040204020203" pitchFamily="34" charset="0"/>
                          <a:cs typeface="Segoe UI" panose="020B0502040204020203" pitchFamily="34" charset="0"/>
                        </a:rPr>
                        <a:t>Short Term</a:t>
                      </a:r>
                      <a:r>
                        <a:rPr lang="en-US" sz="900" baseline="0" dirty="0">
                          <a:latin typeface="Segoe UI" panose="020B0502040204020203" pitchFamily="34" charset="0"/>
                          <a:cs typeface="Segoe UI" panose="020B0502040204020203" pitchFamily="34" charset="0"/>
                        </a:rPr>
                        <a:t> Data Cache</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8"/>
                  </a:ext>
                </a:extLst>
              </a:tr>
              <a:tr h="75372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i="1"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row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bg1"/>
                          </a:solidFill>
                          <a:latin typeface="Segoe UI" panose="020B0502040204020203" pitchFamily="34" charset="0"/>
                          <a:cs typeface="Segoe UI" panose="020B0502040204020203" pitchFamily="34" charset="0"/>
                        </a:rPr>
                        <a:t>MACHINE</a:t>
                      </a:r>
                      <a:r>
                        <a:rPr lang="en-US" sz="1100" b="1" baseline="0" dirty="0">
                          <a:solidFill>
                            <a:schemeClr val="bg1"/>
                          </a:solidFill>
                          <a:latin typeface="Segoe UI" panose="020B0502040204020203" pitchFamily="34" charset="0"/>
                          <a:cs typeface="Segoe UI" panose="020B0502040204020203" pitchFamily="34" charset="0"/>
                        </a:rPr>
                        <a:t> </a:t>
                      </a:r>
                      <a:r>
                        <a:rPr lang="en-US" sz="1100" b="1" dirty="0">
                          <a:solidFill>
                            <a:schemeClr val="bg1"/>
                          </a:solidFill>
                          <a:latin typeface="Segoe UI" panose="020B0502040204020203" pitchFamily="34" charset="0"/>
                          <a:cs typeface="Segoe UI" panose="020B0502040204020203" pitchFamily="34" charset="0"/>
                        </a:rPr>
                        <a:t>LEARNING</a:t>
                      </a:r>
                      <a:endParaRPr lang="en-US" sz="1000" b="1" dirty="0">
                        <a:solidFill>
                          <a:schemeClr val="bg1"/>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dirty="0">
                          <a:solidFill>
                            <a:schemeClr val="bg1"/>
                          </a:solidFill>
                          <a:latin typeface="Segoe UI" panose="020B0502040204020203" pitchFamily="34" charset="0"/>
                          <a:cs typeface="Segoe UI" panose="020B0502040204020203" pitchFamily="34" charset="0"/>
                        </a:rPr>
                        <a:t>Machine Learning is  the development of </a:t>
                      </a:r>
                      <a:r>
                        <a:rPr lang="en-US" sz="1000" b="0" i="1" u="none" dirty="0">
                          <a:solidFill>
                            <a:schemeClr val="bg1"/>
                          </a:solidFill>
                          <a:latin typeface="Segoe UI" panose="020B0502040204020203" pitchFamily="34" charset="0"/>
                          <a:cs typeface="Segoe UI" panose="020B0502040204020203" pitchFamily="34" charset="0"/>
                        </a:rPr>
                        <a:t>algorithms</a:t>
                      </a:r>
                      <a:r>
                        <a:rPr lang="en-US" sz="1000" b="0" i="1" dirty="0">
                          <a:solidFill>
                            <a:schemeClr val="bg1"/>
                          </a:solidFill>
                          <a:latin typeface="Segoe UI" panose="020B0502040204020203" pitchFamily="34" charset="0"/>
                          <a:cs typeface="Segoe UI" panose="020B0502040204020203" pitchFamily="34" charset="0"/>
                        </a:rPr>
                        <a:t> that learn from given data.</a:t>
                      </a: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00B388"/>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Black" panose="020B0A02040204020203" pitchFamily="34" charset="0"/>
                          <a:ea typeface="Segoe UI Black" panose="020B0A02040204020203" pitchFamily="34" charset="0"/>
                          <a:cs typeface="Segoe UI Black" panose="020B0A02040204020203" pitchFamily="34" charset="0"/>
                        </a:rPr>
                        <a:t>Supervised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i="1" u="none" dirty="0">
                          <a:solidFill>
                            <a:schemeClr val="bg1">
                              <a:lumMod val="50000"/>
                            </a:schemeClr>
                          </a:solidFill>
                          <a:latin typeface="Segoe UI" panose="020B0502040204020203" pitchFamily="34" charset="0"/>
                          <a:cs typeface="Segoe UI" panose="020B0502040204020203" pitchFamily="34" charset="0"/>
                        </a:rPr>
                        <a:t>Algorithm is trained using past examples of targeted </a:t>
                      </a:r>
                      <a:r>
                        <a:rPr lang="en-US" sz="900" i="1" u="none" baseline="0" dirty="0">
                          <a:solidFill>
                            <a:schemeClr val="bg1">
                              <a:lumMod val="50000"/>
                            </a:schemeClr>
                          </a:solidFill>
                          <a:latin typeface="Segoe UI" panose="020B0502040204020203" pitchFamily="34" charset="0"/>
                          <a:cs typeface="Segoe UI" panose="020B0502040204020203" pitchFamily="34" charset="0"/>
                        </a:rPr>
                        <a:t>outcomes</a:t>
                      </a:r>
                      <a:endParaRPr lang="en-US" sz="900" i="1" u="none" dirty="0">
                        <a:solidFill>
                          <a:schemeClr val="bg1">
                            <a:lumMod val="50000"/>
                          </a:schemeClr>
                        </a:solidFill>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b="1" dirty="0">
                          <a:latin typeface="Segoe UI" panose="020B0502040204020203" pitchFamily="34" charset="0"/>
                          <a:cs typeface="Segoe UI" panose="020B0502040204020203" pitchFamily="34" charset="0"/>
                        </a:rPr>
                        <a:t>Classification</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dirty="0">
                          <a:latin typeface="Segoe UI" panose="020B0502040204020203" pitchFamily="34" charset="0"/>
                          <a:cs typeface="Segoe UI" panose="020B0502040204020203" pitchFamily="34" charset="0"/>
                        </a:rPr>
                        <a:t>Decision</a:t>
                      </a:r>
                      <a:r>
                        <a:rPr lang="en-US" sz="900" baseline="0" dirty="0">
                          <a:latin typeface="Segoe UI" panose="020B0502040204020203" pitchFamily="34" charset="0"/>
                          <a:cs typeface="Segoe UI" panose="020B0502040204020203" pitchFamily="34" charset="0"/>
                        </a:rPr>
                        <a:t> Trees (C4.5 &amp; CART)</a:t>
                      </a:r>
                    </a:p>
                    <a:p>
                      <a:r>
                        <a:rPr lang="en-US" sz="900" baseline="0" dirty="0">
                          <a:latin typeface="Segoe UI" panose="020B0502040204020203" pitchFamily="34" charset="0"/>
                          <a:cs typeface="Segoe UI" panose="020B0502040204020203" pitchFamily="34" charset="0"/>
                        </a:rPr>
                        <a:t>Random Forest</a:t>
                      </a:r>
                    </a:p>
                    <a:p>
                      <a:r>
                        <a:rPr lang="en-US" sz="900" baseline="0" dirty="0">
                          <a:latin typeface="Segoe UI" panose="020B0502040204020203" pitchFamily="34" charset="0"/>
                          <a:cs typeface="Segoe UI" panose="020B0502040204020203" pitchFamily="34" charset="0"/>
                        </a:rPr>
                        <a:t>Logistic Regression</a:t>
                      </a:r>
                    </a:p>
                    <a:p>
                      <a:r>
                        <a:rPr lang="en-US" sz="900" baseline="0" dirty="0">
                          <a:latin typeface="Segoe UI" panose="020B0502040204020203" pitchFamily="34" charset="0"/>
                          <a:cs typeface="Segoe UI" panose="020B0502040204020203" pitchFamily="34" charset="0"/>
                        </a:rPr>
                        <a:t>Naïve Bayes Classifier</a:t>
                      </a:r>
                    </a:p>
                    <a:p>
                      <a:r>
                        <a:rPr lang="en-US" sz="900" baseline="0" dirty="0">
                          <a:latin typeface="Segoe UI" panose="020B0502040204020203" pitchFamily="34" charset="0"/>
                          <a:cs typeface="Segoe UI" panose="020B0502040204020203" pitchFamily="34" charset="0"/>
                        </a:rPr>
                        <a:t>Support Vector Machines</a:t>
                      </a:r>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9"/>
                  </a:ext>
                </a:extLst>
              </a:tr>
              <a:tr h="334990">
                <a:tc vMerge="1">
                  <a:txBody>
                    <a:bodyPr/>
                    <a:lstStyle/>
                    <a:p>
                      <a:endParaRPr lang="en-US" sz="1050" dirty="0"/>
                    </a:p>
                  </a:txBody>
                  <a:tcPr/>
                </a:tc>
                <a:tc vMerge="1">
                  <a:txBody>
                    <a:bodyPr/>
                    <a:lstStyle/>
                    <a:p>
                      <a:endParaRPr lang="en-US"/>
                    </a:p>
                  </a:txBody>
                  <a:tcPr/>
                </a:tc>
                <a:tc vMerge="1">
                  <a:txBody>
                    <a:bodyPr/>
                    <a:lstStyle/>
                    <a:p>
                      <a:endParaRPr lang="en-US" sz="1050" dirty="0"/>
                    </a:p>
                  </a:txBody>
                  <a:tcPr/>
                </a:tc>
                <a:tc vMerge="1">
                  <a:txBody>
                    <a:bodyPr/>
                    <a:lstStyle/>
                    <a:p>
                      <a:endParaRPr lang="en-US" sz="900" dirty="0"/>
                    </a:p>
                  </a:txBody>
                  <a:tcPr/>
                </a:tc>
                <a:tc>
                  <a:txBody>
                    <a:bodyPr/>
                    <a:lstStyle/>
                    <a:p>
                      <a:r>
                        <a:rPr lang="en-US" sz="900" b="1" dirty="0">
                          <a:latin typeface="Segoe UI" panose="020B0502040204020203" pitchFamily="34" charset="0"/>
                          <a:cs typeface="Segoe UI" panose="020B0502040204020203" pitchFamily="34" charset="0"/>
                        </a:rPr>
                        <a:t>Regression</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dirty="0">
                          <a:latin typeface="Segoe UI" panose="020B0502040204020203" pitchFamily="34" charset="0"/>
                          <a:cs typeface="Segoe UI" panose="020B0502040204020203" pitchFamily="34" charset="0"/>
                        </a:rPr>
                        <a:t>Linear</a:t>
                      </a:r>
                      <a:r>
                        <a:rPr lang="en-US" sz="900" baseline="0" dirty="0">
                          <a:latin typeface="Segoe UI" panose="020B0502040204020203" pitchFamily="34" charset="0"/>
                          <a:cs typeface="Segoe UI" panose="020B0502040204020203" pitchFamily="34" charset="0"/>
                        </a:rPr>
                        <a:t> Regression</a:t>
                      </a:r>
                    </a:p>
                    <a:p>
                      <a:r>
                        <a:rPr lang="en-US" sz="900" dirty="0">
                          <a:latin typeface="Segoe UI" panose="020B0502040204020203" pitchFamily="34" charset="0"/>
                          <a:cs typeface="Segoe UI" panose="020B0502040204020203" pitchFamily="34" charset="0"/>
                        </a:rPr>
                        <a:t>Neural</a:t>
                      </a:r>
                      <a:r>
                        <a:rPr lang="en-US" sz="900" baseline="0" dirty="0">
                          <a:latin typeface="Segoe UI" panose="020B0502040204020203" pitchFamily="34" charset="0"/>
                          <a:cs typeface="Segoe UI" panose="020B0502040204020203" pitchFamily="34" charset="0"/>
                        </a:rPr>
                        <a:t> Networks</a:t>
                      </a:r>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10"/>
                  </a:ext>
                </a:extLst>
              </a:tr>
              <a:tr h="19541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i="1" u="none" dirty="0">
                        <a:solidFill>
                          <a:schemeClr val="bg1">
                            <a:lumMod val="50000"/>
                          </a:schemeClr>
                        </a:solidFill>
                      </a:endParaRPr>
                    </a:p>
                  </a:txBody>
                  <a:tcPr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b="1" dirty="0">
                          <a:latin typeface="Segoe UI" panose="020B0502040204020203" pitchFamily="34" charset="0"/>
                          <a:cs typeface="Segoe UI" panose="020B0502040204020203" pitchFamily="34" charset="0"/>
                        </a:rPr>
                        <a:t>Time Series Forecasting</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dirty="0">
                          <a:latin typeface="Segoe UI" panose="020B0502040204020203" pitchFamily="34" charset="0"/>
                          <a:cs typeface="Segoe UI" panose="020B0502040204020203" pitchFamily="34" charset="0"/>
                        </a:rPr>
                        <a:t>Autoregressive Integrated moving Average</a:t>
                      </a:r>
                      <a:r>
                        <a:rPr lang="en-US" sz="900" baseline="0" dirty="0">
                          <a:latin typeface="Segoe UI" panose="020B0502040204020203" pitchFamily="34" charset="0"/>
                          <a:cs typeface="Segoe UI" panose="020B0502040204020203" pitchFamily="34" charset="0"/>
                        </a:rPr>
                        <a:t> (ARIMA)</a:t>
                      </a:r>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11"/>
                  </a:ext>
                </a:extLst>
              </a:tr>
              <a:tr h="195411">
                <a:tc vMerge="1">
                  <a:txBody>
                    <a:bodyPr/>
                    <a:lstStyle/>
                    <a:p>
                      <a:endParaRPr lang="en-US" sz="1050" dirty="0"/>
                    </a:p>
                  </a:txBody>
                  <a:tcPr/>
                </a:tc>
                <a:tc vMerge="1">
                  <a:txBody>
                    <a:bodyPr/>
                    <a:lstStyle/>
                    <a:p>
                      <a:endParaRPr lang="en-US"/>
                    </a:p>
                  </a:txBody>
                  <a:tcPr/>
                </a:tc>
                <a:tc vMerge="1">
                  <a:txBody>
                    <a:bodyPr/>
                    <a:lstStyle/>
                    <a:p>
                      <a:endParaRPr lang="en-US" sz="1050" dirty="0"/>
                    </a:p>
                  </a:txBody>
                  <a:tcPr/>
                </a:tc>
                <a:tc rowSpan="4">
                  <a:txBody>
                    <a:bodyPr/>
                    <a:lstStyle/>
                    <a:p>
                      <a:r>
                        <a:rPr lang="en-US" sz="900" dirty="0">
                          <a:latin typeface="Segoe UI Black" panose="020B0A02040204020203" pitchFamily="34" charset="0"/>
                          <a:ea typeface="Segoe UI Black" panose="020B0A02040204020203" pitchFamily="34" charset="0"/>
                          <a:cs typeface="Segoe UI Black" panose="020B0A02040204020203" pitchFamily="34" charset="0"/>
                        </a:rPr>
                        <a:t>Unsupervised Learning</a:t>
                      </a:r>
                    </a:p>
                    <a:p>
                      <a:endParaRPr lang="en-US" sz="900" dirty="0">
                        <a:latin typeface="Segoe UI" panose="020B0502040204020203" pitchFamily="34" charset="0"/>
                        <a:cs typeface="Segoe UI" panose="020B0502040204020203" pitchFamily="34" charset="0"/>
                      </a:endParaRPr>
                    </a:p>
                    <a:p>
                      <a:r>
                        <a:rPr lang="en-US" sz="900" i="1" dirty="0">
                          <a:solidFill>
                            <a:schemeClr val="bg1">
                              <a:lumMod val="50000"/>
                            </a:schemeClr>
                          </a:solidFill>
                          <a:latin typeface="Segoe UI" panose="020B0502040204020203" pitchFamily="34" charset="0"/>
                          <a:cs typeface="Segoe UI" panose="020B0502040204020203" pitchFamily="34" charset="0"/>
                        </a:rPr>
                        <a:t>Algorithm</a:t>
                      </a:r>
                      <a:r>
                        <a:rPr lang="en-US" sz="900" i="1" baseline="0" dirty="0">
                          <a:solidFill>
                            <a:schemeClr val="bg1">
                              <a:lumMod val="50000"/>
                            </a:schemeClr>
                          </a:solidFill>
                          <a:latin typeface="Segoe UI" panose="020B0502040204020203" pitchFamily="34" charset="0"/>
                          <a:cs typeface="Segoe UI" panose="020B0502040204020203" pitchFamily="34" charset="0"/>
                        </a:rPr>
                        <a:t> finds patterns in data with no specific outcome</a:t>
                      </a:r>
                      <a:endParaRPr lang="en-US" sz="900" i="1" dirty="0">
                        <a:solidFill>
                          <a:schemeClr val="bg1">
                            <a:lumMod val="50000"/>
                          </a:schemeClr>
                        </a:solidFill>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b="1" dirty="0">
                          <a:latin typeface="Segoe UI" panose="020B0502040204020203" pitchFamily="34" charset="0"/>
                          <a:cs typeface="Segoe UI" panose="020B0502040204020203" pitchFamily="34" charset="0"/>
                        </a:rPr>
                        <a:t>Clustering</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dirty="0">
                          <a:latin typeface="Segoe UI" panose="020B0502040204020203" pitchFamily="34" charset="0"/>
                          <a:cs typeface="Segoe UI" panose="020B0502040204020203" pitchFamily="34" charset="0"/>
                        </a:rPr>
                        <a:t>K Means</a:t>
                      </a:r>
                      <a:r>
                        <a:rPr lang="en-US" sz="900" baseline="0" dirty="0">
                          <a:latin typeface="Segoe UI" panose="020B0502040204020203" pitchFamily="34" charset="0"/>
                          <a:cs typeface="Segoe UI" panose="020B0502040204020203" pitchFamily="34" charset="0"/>
                        </a:rPr>
                        <a:t> Clustering</a:t>
                      </a:r>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12"/>
                  </a:ext>
                </a:extLst>
              </a:tr>
              <a:tr h="19541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900" b="1" dirty="0">
                          <a:latin typeface="Segoe UI" panose="020B0502040204020203" pitchFamily="34" charset="0"/>
                          <a:cs typeface="Segoe UI" panose="020B0502040204020203" pitchFamily="34" charset="0"/>
                        </a:rPr>
                        <a:t>Association</a:t>
                      </a:r>
                      <a:r>
                        <a:rPr lang="en-US" sz="900" b="1" baseline="0" dirty="0">
                          <a:latin typeface="Segoe UI" panose="020B0502040204020203" pitchFamily="34" charset="0"/>
                          <a:cs typeface="Segoe UI" panose="020B0502040204020203" pitchFamily="34" charset="0"/>
                        </a:rPr>
                        <a:t> Rules</a:t>
                      </a:r>
                      <a:endParaRPr lang="en-US" sz="900" b="1"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dirty="0">
                          <a:latin typeface="Segoe UI" panose="020B0502040204020203" pitchFamily="34" charset="0"/>
                          <a:cs typeface="Segoe UI" panose="020B0502040204020203" pitchFamily="34" charset="0"/>
                        </a:rPr>
                        <a:t>Apriori</a:t>
                      </a:r>
                      <a:r>
                        <a:rPr lang="en-US" sz="900" baseline="0" dirty="0">
                          <a:latin typeface="Segoe UI" panose="020B0502040204020203" pitchFamily="34" charset="0"/>
                          <a:cs typeface="Segoe UI" panose="020B0502040204020203" pitchFamily="34" charset="0"/>
                        </a:rPr>
                        <a:t> Algorithm</a:t>
                      </a:r>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13"/>
                  </a:ext>
                </a:extLst>
              </a:tr>
              <a:tr h="19541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900" b="1" dirty="0">
                          <a:latin typeface="Segoe UI" panose="020B0502040204020203" pitchFamily="34" charset="0"/>
                          <a:cs typeface="Segoe UI" panose="020B0502040204020203" pitchFamily="34" charset="0"/>
                        </a:rPr>
                        <a:t>Sequential</a:t>
                      </a:r>
                      <a:r>
                        <a:rPr lang="en-US" sz="900" b="1" baseline="0" dirty="0">
                          <a:latin typeface="Segoe UI" panose="020B0502040204020203" pitchFamily="34" charset="0"/>
                          <a:cs typeface="Segoe UI" panose="020B0502040204020203" pitchFamily="34" charset="0"/>
                        </a:rPr>
                        <a:t> Pattern Mining</a:t>
                      </a:r>
                      <a:endParaRPr lang="en-US" sz="900" b="1"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dirty="0">
                          <a:latin typeface="Segoe UI" panose="020B0502040204020203" pitchFamily="34" charset="0"/>
                          <a:cs typeface="Segoe UI" panose="020B0502040204020203" pitchFamily="34" charset="0"/>
                        </a:rPr>
                        <a:t>Generalized Sequential Pattern</a:t>
                      </a: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14"/>
                  </a:ext>
                </a:extLst>
              </a:tr>
              <a:tr h="474569">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sz="900" dirty="0"/>
                    </a:p>
                  </a:txBody>
                  <a:tcPr/>
                </a:tc>
                <a:tc>
                  <a:txBody>
                    <a:bodyPr/>
                    <a:lstStyle/>
                    <a:p>
                      <a:r>
                        <a:rPr lang="en-US" sz="900" b="1" dirty="0">
                          <a:latin typeface="Segoe UI" panose="020B0502040204020203" pitchFamily="34" charset="0"/>
                          <a:cs typeface="Segoe UI" panose="020B0502040204020203" pitchFamily="34" charset="0"/>
                        </a:rPr>
                        <a:t>Deep Learning</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dirty="0">
                          <a:latin typeface="Segoe UI" panose="020B0502040204020203" pitchFamily="34" charset="0"/>
                          <a:cs typeface="Segoe UI" panose="020B0502040204020203" pitchFamily="34" charset="0"/>
                        </a:rPr>
                        <a:t>Multi-layer Neural Network</a:t>
                      </a:r>
                    </a:p>
                    <a:p>
                      <a:r>
                        <a:rPr lang="en-US" sz="900" dirty="0">
                          <a:latin typeface="Segoe UI" panose="020B0502040204020203" pitchFamily="34" charset="0"/>
                          <a:cs typeface="Segoe UI" panose="020B0502040204020203" pitchFamily="34" charset="0"/>
                        </a:rPr>
                        <a:t>Convolutional</a:t>
                      </a:r>
                      <a:r>
                        <a:rPr lang="en-US" sz="900" baseline="0" dirty="0">
                          <a:latin typeface="Segoe UI" panose="020B0502040204020203" pitchFamily="34" charset="0"/>
                          <a:cs typeface="Segoe UI" panose="020B0502040204020203" pitchFamily="34" charset="0"/>
                        </a:rPr>
                        <a:t> Neural Networks</a:t>
                      </a:r>
                    </a:p>
                    <a:p>
                      <a:r>
                        <a:rPr lang="en-US" sz="900" baseline="0" dirty="0">
                          <a:latin typeface="Segoe UI" panose="020B0502040204020203" pitchFamily="34" charset="0"/>
                          <a:cs typeface="Segoe UI" panose="020B0502040204020203" pitchFamily="34" charset="0"/>
                        </a:rPr>
                        <a:t>Deep Belief Networks</a:t>
                      </a:r>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15"/>
                  </a:ext>
                </a:extLst>
              </a:tr>
              <a:tr h="753728">
                <a:tc vMerge="1">
                  <a:txBody>
                    <a:bodyPr/>
                    <a:lstStyle/>
                    <a:p>
                      <a:endParaRPr lang="en-US" sz="1050" dirty="0"/>
                    </a:p>
                  </a:txBody>
                  <a:tcPr/>
                </a:tc>
                <a:tc vMerge="1">
                  <a:txBody>
                    <a:bodyPr/>
                    <a:lstStyle/>
                    <a:p>
                      <a:endParaRPr lang="en-US"/>
                    </a:p>
                  </a:txBody>
                  <a:tcPr/>
                </a:tc>
                <a:tc vMerge="1">
                  <a:txBody>
                    <a:bodyPr/>
                    <a:lstStyle/>
                    <a:p>
                      <a:endParaRPr lang="en-US" sz="1050" dirty="0"/>
                    </a:p>
                  </a:txBody>
                  <a:tcPr/>
                </a:tc>
                <a:tc>
                  <a:txBody>
                    <a:bodyPr/>
                    <a:lstStyle/>
                    <a:p>
                      <a:r>
                        <a:rPr lang="en-US" sz="900" dirty="0">
                          <a:latin typeface="Segoe UI Black" panose="020B0A02040204020203" pitchFamily="34" charset="0"/>
                          <a:ea typeface="Segoe UI Black" panose="020B0A02040204020203" pitchFamily="34" charset="0"/>
                          <a:cs typeface="Segoe UI Black" panose="020B0A02040204020203" pitchFamily="34" charset="0"/>
                        </a:rPr>
                        <a:t>Reinforcement</a:t>
                      </a:r>
                      <a:r>
                        <a:rPr lang="en-US" sz="900" baseline="0" dirty="0">
                          <a:latin typeface="Segoe UI Black" panose="020B0A02040204020203" pitchFamily="34" charset="0"/>
                          <a:ea typeface="Segoe UI Black" panose="020B0A02040204020203" pitchFamily="34" charset="0"/>
                          <a:cs typeface="Segoe UI Black" panose="020B0A02040204020203" pitchFamily="34" charset="0"/>
                        </a:rPr>
                        <a:t> Learning </a:t>
                      </a:r>
                    </a:p>
                    <a:p>
                      <a:endParaRPr lang="en-US" sz="900" baseline="0" dirty="0">
                        <a:latin typeface="Segoe UI" panose="020B0502040204020203" pitchFamily="34" charset="0"/>
                        <a:cs typeface="Segoe UI" panose="020B0502040204020203" pitchFamily="34" charset="0"/>
                      </a:endParaRPr>
                    </a:p>
                    <a:p>
                      <a:r>
                        <a:rPr lang="en-US" sz="900" i="1" baseline="0" dirty="0">
                          <a:solidFill>
                            <a:schemeClr val="bg1">
                              <a:lumMod val="50000"/>
                            </a:schemeClr>
                          </a:solidFill>
                          <a:latin typeface="Segoe UI" panose="020B0502040204020203" pitchFamily="34" charset="0"/>
                          <a:cs typeface="Segoe UI" panose="020B0502040204020203" pitchFamily="34" charset="0"/>
                        </a:rPr>
                        <a:t>Algorithm learns optimal patterns based on rewards for desired outcomes</a:t>
                      </a:r>
                      <a:endParaRPr lang="en-US" sz="900" i="1" dirty="0">
                        <a:solidFill>
                          <a:schemeClr val="bg1">
                            <a:lumMod val="50000"/>
                          </a:schemeClr>
                        </a:solidFill>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r>
                        <a:rPr lang="en-US" sz="900" b="1" dirty="0">
                          <a:latin typeface="Segoe UI" panose="020B0502040204020203" pitchFamily="34" charset="0"/>
                          <a:cs typeface="Segoe UI" panose="020B0502040204020203" pitchFamily="34" charset="0"/>
                        </a:rPr>
                        <a:t>Reinforcement Learning</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panose="020B0502040204020203" pitchFamily="34" charset="0"/>
                          <a:cs typeface="Segoe UI" panose="020B0502040204020203" pitchFamily="34" charset="0"/>
                        </a:rPr>
                        <a:t>Markov Decision Process</a:t>
                      </a:r>
                    </a:p>
                    <a:p>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16"/>
                  </a:ext>
                </a:extLst>
              </a:tr>
              <a:tr h="226428">
                <a:tc vMerge="1">
                  <a:txBody>
                    <a:bodyPr/>
                    <a:lstStyle/>
                    <a:p>
                      <a:endParaRPr 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i="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dirty="0">
                          <a:solidFill>
                            <a:schemeClr val="bg1"/>
                          </a:solidFill>
                          <a:latin typeface="Segoe UI" panose="020B0502040204020203" pitchFamily="34" charset="0"/>
                          <a:cs typeface="Segoe UI" panose="020B0502040204020203" pitchFamily="34" charset="0"/>
                        </a:rPr>
                        <a:t>RETRIEVAL</a:t>
                      </a: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3FC6A5"/>
                    </a:solidFill>
                  </a:tcPr>
                </a:tc>
                <a:tc>
                  <a:txBody>
                    <a:bodyPr/>
                    <a:lstStyle/>
                    <a:p>
                      <a:r>
                        <a:rPr lang="en-US" sz="900" dirty="0">
                          <a:latin typeface="Segoe UI" panose="020B0502040204020203" pitchFamily="34" charset="0"/>
                          <a:cs typeface="Segoe UI" panose="020B0502040204020203" pitchFamily="34" charset="0"/>
                        </a:rPr>
                        <a:t>Search Algorithms</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17"/>
                  </a:ext>
                </a:extLst>
              </a:tr>
              <a:tr h="195411">
                <a:tc vMerge="1">
                  <a:txBody>
                    <a:bodyPr/>
                    <a:lstStyle/>
                    <a:p>
                      <a:endParaRPr lang="en-US" sz="900" i="1" dirty="0"/>
                    </a:p>
                  </a:txBody>
                  <a:tcPr>
                    <a:lnR>
                      <a:noFill/>
                    </a:lnR>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r>
                        <a:rPr lang="en-US" sz="1100" b="1" dirty="0">
                          <a:solidFill>
                            <a:schemeClr val="bg1"/>
                          </a:solidFill>
                          <a:latin typeface="Segoe UI" panose="020B0502040204020203" pitchFamily="34" charset="0"/>
                          <a:cs typeface="Segoe UI" panose="020B0502040204020203" pitchFamily="34" charset="0"/>
                        </a:rPr>
                        <a:t>DECISIONING</a:t>
                      </a: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3FC6A5"/>
                    </a:solidFill>
                  </a:tcPr>
                </a:tc>
                <a:tc>
                  <a:txBody>
                    <a:bodyPr/>
                    <a:lstStyle/>
                    <a:p>
                      <a:r>
                        <a:rPr lang="en-US" sz="900" dirty="0">
                          <a:latin typeface="Segoe UI" panose="020B0502040204020203" pitchFamily="34" charset="0"/>
                          <a:cs typeface="Segoe UI" panose="020B0502040204020203" pitchFamily="34" charset="0"/>
                        </a:rPr>
                        <a:t>Rules</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18"/>
                  </a:ext>
                </a:extLst>
              </a:tr>
              <a:tr h="195411">
                <a:tc vMerge="1">
                  <a:txBody>
                    <a:bodyPr/>
                    <a:lstStyle/>
                    <a:p>
                      <a:endParaRPr lang="en-US" sz="900" i="1" dirty="0"/>
                    </a:p>
                  </a:txBody>
                  <a:tcPr>
                    <a:lnR>
                      <a:noFill/>
                    </a:lnR>
                  </a:tcPr>
                </a:tc>
                <a:tc vMerge="1">
                  <a:txBody>
                    <a:bodyPr/>
                    <a:lstStyle/>
                    <a:p>
                      <a:endParaRPr lang="en-US"/>
                    </a:p>
                  </a:txBody>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en-US" sz="900" dirty="0">
                          <a:latin typeface="Segoe UI" panose="020B0502040204020203" pitchFamily="34" charset="0"/>
                          <a:cs typeface="Segoe UI" panose="020B0502040204020203" pitchFamily="34" charset="0"/>
                        </a:rPr>
                        <a:t>Optimization</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rowSpan="2">
                  <a:txBody>
                    <a:bodyPr/>
                    <a:lstStyle/>
                    <a:p>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r>
                        <a:rPr lang="en-US" sz="900" dirty="0">
                          <a:latin typeface="Segoe UI" panose="020B0502040204020203" pitchFamily="34" charset="0"/>
                          <a:cs typeface="Segoe UI" panose="020B0502040204020203" pitchFamily="34" charset="0"/>
                        </a:rPr>
                        <a:t>Simplex</a:t>
                      </a:r>
                      <a:r>
                        <a:rPr lang="en-US" sz="900" baseline="0" dirty="0">
                          <a:latin typeface="Segoe UI" panose="020B0502040204020203" pitchFamily="34" charset="0"/>
                          <a:cs typeface="Segoe UI" panose="020B0502040204020203" pitchFamily="34" charset="0"/>
                        </a:rPr>
                        <a:t> </a:t>
                      </a:r>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19"/>
                  </a:ext>
                </a:extLst>
              </a:tr>
              <a:tr h="195411">
                <a:tc vMerge="1">
                  <a:txBody>
                    <a:bodyPr/>
                    <a:lstStyle/>
                    <a:p>
                      <a:endParaRPr lang="en-US"/>
                    </a:p>
                  </a:txBody>
                  <a:tcPr/>
                </a:tc>
                <a:tc vMerge="1">
                  <a:txBody>
                    <a:bodyPr/>
                    <a:lstStyle/>
                    <a:p>
                      <a:endParaRPr lang="en-US"/>
                    </a:p>
                  </a:txBody>
                  <a:tcPr/>
                </a:tc>
                <a:tc vMerge="1">
                  <a:txBody>
                    <a:bodyPr/>
                    <a:lstStyle/>
                    <a:p>
                      <a:endParaRPr lang="en-US" sz="1100" b="1" dirty="0">
                        <a:solidFill>
                          <a:schemeClr val="bg1"/>
                        </a:solidFill>
                        <a:latin typeface="Metric Web Semibold" pitchFamily="2" charset="0"/>
                      </a:endParaRPr>
                    </a:p>
                  </a:txBody>
                  <a:tcPr marL="45720" marR="45720" marT="27432" marB="27432">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3FC6A5"/>
                    </a:solidFill>
                  </a:tcPr>
                </a:tc>
                <a:tc vMerge="1">
                  <a:txBody>
                    <a:bodyPr/>
                    <a:lstStyle/>
                    <a:p>
                      <a:endParaRPr lang="en-US" sz="900" dirty="0">
                        <a:latin typeface="Metric Web Regular" pitchFamily="2" charset="0"/>
                      </a:endParaRP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vMerge="1">
                  <a:txBody>
                    <a:bodyPr/>
                    <a:lstStyle/>
                    <a:p>
                      <a:endParaRPr lang="en-US" sz="900" dirty="0">
                        <a:latin typeface="Metric Web Regular" pitchFamily="2" charset="0"/>
                      </a:endParaRP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aseline="0" dirty="0">
                          <a:latin typeface="Segoe UI" panose="020B0502040204020203" pitchFamily="34" charset="0"/>
                          <a:cs typeface="Segoe UI" panose="020B0502040204020203" pitchFamily="34" charset="0"/>
                        </a:rPr>
                        <a:t>Gradient Descent</a:t>
                      </a:r>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20"/>
                  </a:ext>
                </a:extLst>
              </a:tr>
              <a:tr h="195411">
                <a:tc vMerge="1">
                  <a:txBody>
                    <a:bodyPr/>
                    <a:lstStyle/>
                    <a:p>
                      <a:endParaRPr lang="en-US" sz="900" i="1" dirty="0"/>
                    </a:p>
                  </a:txBody>
                  <a:tcPr>
                    <a:lnR>
                      <a:noFill/>
                    </a:lnR>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r>
                        <a:rPr lang="en-US" sz="1100" b="1" dirty="0">
                          <a:solidFill>
                            <a:schemeClr val="bg1"/>
                          </a:solidFill>
                          <a:latin typeface="Segoe UI" panose="020B0502040204020203" pitchFamily="34" charset="0"/>
                          <a:cs typeface="Segoe UI" panose="020B0502040204020203" pitchFamily="34" charset="0"/>
                        </a:rPr>
                        <a:t>RESPONDING</a:t>
                      </a: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3FC6A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panose="020B0502040204020203" pitchFamily="34" charset="0"/>
                          <a:cs typeface="Segoe UI" panose="020B0502040204020203" pitchFamily="34" charset="0"/>
                        </a:rPr>
                        <a:t>Complex Event</a:t>
                      </a:r>
                      <a:r>
                        <a:rPr lang="en-US" sz="900" baseline="0" dirty="0">
                          <a:latin typeface="Segoe UI" panose="020B0502040204020203" pitchFamily="34" charset="0"/>
                          <a:cs typeface="Segoe UI" panose="020B0502040204020203" pitchFamily="34" charset="0"/>
                        </a:rPr>
                        <a:t> Processing</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21"/>
                  </a:ext>
                </a:extLst>
              </a:tr>
              <a:tr h="195411">
                <a:tc vMerge="1">
                  <a:txBody>
                    <a:bodyPr/>
                    <a:lstStyle/>
                    <a:p>
                      <a:endParaRPr lang="en-US" sz="900" i="1" dirty="0"/>
                    </a:p>
                  </a:txBody>
                  <a:tcPr>
                    <a:lnR>
                      <a:noFill/>
                    </a:lnR>
                  </a:tcPr>
                </a:tc>
                <a:tc vMerge="1">
                  <a:txBody>
                    <a:bodyPr/>
                    <a:lstStyle/>
                    <a:p>
                      <a:endParaRPr lang="en-US"/>
                    </a:p>
                  </a:txBody>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panose="020B0502040204020203" pitchFamily="34" charset="0"/>
                          <a:cs typeface="Segoe UI" panose="020B0502040204020203" pitchFamily="34" charset="0"/>
                        </a:rPr>
                        <a:t>Recommendation</a:t>
                      </a:r>
                      <a:r>
                        <a:rPr lang="en-US" sz="900" baseline="0" dirty="0">
                          <a:latin typeface="Segoe UI" panose="020B0502040204020203" pitchFamily="34" charset="0"/>
                          <a:cs typeface="Segoe UI" panose="020B0502040204020203" pitchFamily="34" charset="0"/>
                        </a:rPr>
                        <a:t> Engine</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22"/>
                  </a:ext>
                </a:extLst>
              </a:tr>
              <a:tr h="195411">
                <a:tc vMerge="1">
                  <a:txBody>
                    <a:bodyPr/>
                    <a:lstStyle/>
                    <a:p>
                      <a:endParaRPr lang="en-US" sz="900" i="1" dirty="0"/>
                    </a:p>
                  </a:txBody>
                  <a:tcPr>
                    <a:lnR>
                      <a:noFill/>
                    </a:lnR>
                  </a:tcPr>
                </a:tc>
                <a:tc vMerge="1">
                  <a:txBody>
                    <a:bodyPr/>
                    <a:lstStyle/>
                    <a:p>
                      <a:endParaRPr lang="en-US"/>
                    </a:p>
                  </a:txBody>
                  <a:tcPr/>
                </a:tc>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panose="020B0502040204020203" pitchFamily="34" charset="0"/>
                          <a:cs typeface="Segoe UI" panose="020B0502040204020203" pitchFamily="34" charset="0"/>
                        </a:rPr>
                        <a:t>Natural Language</a:t>
                      </a:r>
                      <a:r>
                        <a:rPr lang="en-US" sz="900" baseline="0" dirty="0">
                          <a:latin typeface="Segoe UI" panose="020B0502040204020203" pitchFamily="34" charset="0"/>
                          <a:cs typeface="Segoe UI" panose="020B0502040204020203" pitchFamily="34" charset="0"/>
                        </a:rPr>
                        <a:t> Generation</a:t>
                      </a:r>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nchor="ctr">
                    <a:lnL>
                      <a:noFill/>
                    </a:lnL>
                    <a:lnR>
                      <a:noFill/>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3175" cap="flat" cmpd="sng" algn="ctr">
                      <a:solidFill>
                        <a:srgbClr val="00B388"/>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23"/>
                  </a:ext>
                </a:extLst>
              </a:tr>
              <a:tr h="248141">
                <a:tc vMerge="1">
                  <a:txBody>
                    <a:bodyPr/>
                    <a:lstStyle/>
                    <a:p>
                      <a:endParaRPr lang="en-US" sz="900" i="1" dirty="0"/>
                    </a:p>
                  </a:txBody>
                  <a:tcPr>
                    <a:lnL w="6350" cap="flat" cmpd="sng" algn="ctr">
                      <a:noFill/>
                      <a:prstDash val="solid"/>
                      <a:miter lim="800000"/>
                    </a:lnL>
                    <a:lnR>
                      <a:noFill/>
                    </a:lnR>
                    <a:lnT w="6350" cap="flat" cmpd="sng" algn="ctr">
                      <a:noFill/>
                      <a:prstDash val="solid"/>
                      <a:miter lim="800000"/>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solidFill>
                          <a:schemeClr val="bg1"/>
                        </a:solidFill>
                        <a:latin typeface="Segoe UI" panose="020B0502040204020203" pitchFamily="34" charset="0"/>
                        <a:cs typeface="Segoe UI" panose="020B0502040204020203" pitchFamily="34" charset="0"/>
                      </a:endParaRPr>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7FD9C3"/>
                    </a:solidFill>
                  </a:tcPr>
                </a:tc>
                <a:tc>
                  <a:txBody>
                    <a:bodyPr/>
                    <a:lstStyle/>
                    <a:p>
                      <a:r>
                        <a:rPr lang="en-US" sz="1100" b="1" dirty="0">
                          <a:solidFill>
                            <a:schemeClr val="bg1"/>
                          </a:solidFill>
                          <a:latin typeface="Segoe UI" panose="020B0502040204020203" pitchFamily="34" charset="0"/>
                          <a:cs typeface="Segoe UI" panose="020B0502040204020203" pitchFamily="34" charset="0"/>
                        </a:rPr>
                        <a:t>INTERACTION</a:t>
                      </a:r>
                    </a:p>
                  </a:txBody>
                  <a:tcPr marL="45720" marR="45720" marT="27432" marB="27432" anchor="ct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rgbClr val="7FD9C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panose="020B0502040204020203" pitchFamily="34" charset="0"/>
                          <a:cs typeface="Segoe UI" panose="020B0502040204020203" pitchFamily="34" charset="0"/>
                        </a:rPr>
                        <a:t>Robotics</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900" dirty="0">
                          <a:latin typeface="Segoe UI" panose="020B0502040204020203" pitchFamily="34" charset="0"/>
                          <a:cs typeface="Segoe UI" panose="020B0502040204020203" pitchFamily="34" charset="0"/>
                        </a:rPr>
                        <a:t>Machine Control Systems</a:t>
                      </a:r>
                    </a:p>
                  </a:txBody>
                  <a:tcPr marL="45720" marR="45720" marT="27432" marB="27432" anchor="ctr">
                    <a:lnL>
                      <a:noFill/>
                    </a:lnL>
                    <a:lnR>
                      <a:noFill/>
                    </a:lnR>
                    <a:lnT w="3175" cap="flat" cmpd="sng" algn="ctr">
                      <a:solidFill>
                        <a:srgbClr val="00B388"/>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dirty="0">
                        <a:latin typeface="Segoe UI" panose="020B0502040204020203" pitchFamily="34" charset="0"/>
                        <a:cs typeface="Segoe UI" panose="020B0502040204020203" pitchFamily="34" charset="0"/>
                      </a:endParaRPr>
                    </a:p>
                  </a:txBody>
                  <a:tcPr marL="45720" marR="45720" marT="27432" marB="27432">
                    <a:lnL>
                      <a:noFill/>
                    </a:lnL>
                    <a:lnR w="6350" cap="flat" cmpd="sng" algn="ctr">
                      <a:noFill/>
                      <a:prstDash val="solid"/>
                      <a:miter lim="800000"/>
                    </a:lnR>
                    <a:lnT w="3175" cap="flat" cmpd="sng" algn="ctr">
                      <a:solidFill>
                        <a:srgbClr val="00B388"/>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24"/>
                  </a:ext>
                </a:extLst>
              </a:tr>
              <a:tr h="248141">
                <a:tc>
                  <a:txBody>
                    <a:bodyPr/>
                    <a:lstStyle/>
                    <a:p>
                      <a:endParaRPr lang="en-US" sz="1000" i="1" dirty="0">
                        <a:latin typeface="Segoe UI" panose="020B0502040204020203" pitchFamily="34" charset="0"/>
                        <a:cs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en-US" sz="1000" dirty="0">
                        <a:latin typeface="Segoe UI" panose="020B0502040204020203" pitchFamily="34" charset="0"/>
                        <a:cs typeface="Segoe UI" panose="020B0502040204020203" pitchFamily="34" charset="0"/>
                      </a:endParaRPr>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en-US" sz="1000" b="1" dirty="0">
                        <a:latin typeface="Segoe UI" panose="020B0502040204020203" pitchFamily="34" charset="0"/>
                        <a:cs typeface="Segoe UI" panose="020B0502040204020203" pitchFamily="34" charset="0"/>
                      </a:endParaRPr>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Segoe UI" panose="020B0502040204020203" pitchFamily="34" charset="0"/>
                        <a:cs typeface="Segoe UI" panose="020B0502040204020203" pitchFamily="34" charset="0"/>
                      </a:endParaRPr>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en-US" sz="1000" dirty="0">
                        <a:latin typeface="Segoe UI" panose="020B0502040204020203" pitchFamily="34" charset="0"/>
                        <a:cs typeface="Segoe UI" panose="020B0502040204020203" pitchFamily="34" charset="0"/>
                      </a:endParaRPr>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en-US" sz="1000" dirty="0">
                        <a:latin typeface="Segoe UI" panose="020B0502040204020203" pitchFamily="34" charset="0"/>
                        <a:cs typeface="Segoe UI" panose="020B0502040204020203" pitchFamily="34" charset="0"/>
                      </a:endParaRPr>
                    </a:p>
                  </a:txBody>
                  <a:tcPr>
                    <a:lnL>
                      <a:noFill/>
                    </a:lnL>
                    <a:lnR w="6350" cap="flat" cmpd="sng" algn="ctr">
                      <a:noFill/>
                      <a:prstDash val="solid"/>
                      <a:miter lim="800000"/>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25"/>
                  </a:ext>
                </a:extLst>
              </a:tr>
            </a:tbl>
          </a:graphicData>
        </a:graphic>
      </p:graphicFrame>
      <p:sp>
        <p:nvSpPr>
          <p:cNvPr id="2" name="Rectangular Callout 1"/>
          <p:cNvSpPr/>
          <p:nvPr/>
        </p:nvSpPr>
        <p:spPr bwMode="ltGray">
          <a:xfrm>
            <a:off x="10020300" y="152400"/>
            <a:ext cx="2057400" cy="554182"/>
          </a:xfrm>
          <a:prstGeom prst="wedgeRectCallout">
            <a:avLst>
              <a:gd name="adj1" fmla="val -64348"/>
              <a:gd name="adj2" fmla="val -45483"/>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dirty="0">
                <a:solidFill>
                  <a:prstClr val="black"/>
                </a:solidFill>
              </a:rPr>
              <a:t>We’ve listed the most common uses and techniques.  In reality, different tools </a:t>
            </a:r>
            <a:r>
              <a:rPr lang="en-US" sz="900" i="1" dirty="0">
                <a:solidFill>
                  <a:prstClr val="black"/>
                </a:solidFill>
              </a:rPr>
              <a:t>can be </a:t>
            </a:r>
            <a:r>
              <a:rPr lang="en-US" sz="900" dirty="0">
                <a:solidFill>
                  <a:prstClr val="black"/>
                </a:solidFill>
              </a:rPr>
              <a:t>used in different ways.</a:t>
            </a:r>
          </a:p>
        </p:txBody>
      </p:sp>
    </p:spTree>
    <p:extLst>
      <p:ext uri="{BB962C8B-B14F-4D97-AF65-F5344CB8AC3E}">
        <p14:creationId xmlns:p14="http://schemas.microsoft.com/office/powerpoint/2010/main" val="182067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HDM Reference Architecture Functions used in AI Bot Solutions</a:t>
            </a:r>
            <a:br>
              <a:rPr lang="en-US" dirty="0"/>
            </a:br>
            <a:endParaRPr lang="en-US" dirty="0"/>
          </a:p>
        </p:txBody>
      </p:sp>
      <p:sp>
        <p:nvSpPr>
          <p:cNvPr id="68" name="Rectangle 67"/>
          <p:cNvSpPr/>
          <p:nvPr/>
        </p:nvSpPr>
        <p:spPr>
          <a:xfrm>
            <a:off x="1860022" y="6179628"/>
            <a:ext cx="8471895" cy="67837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21888" tIns="47988" rIns="47988" bIns="47988" rtlCol="0" anchor="t" anchorCtr="0"/>
          <a:lstStyle/>
          <a:p>
            <a:pPr defTabSz="609433"/>
            <a:r>
              <a:rPr lang="en-US" sz="1200" b="1" dirty="0">
                <a:solidFill>
                  <a:prstClr val="black"/>
                </a:solidFill>
              </a:rPr>
              <a:t>Deliver Service</a:t>
            </a:r>
            <a:endParaRPr lang="en-US" sz="1200" dirty="0">
              <a:solidFill>
                <a:prstClr val="black"/>
              </a:solidFill>
            </a:endParaRPr>
          </a:p>
        </p:txBody>
      </p:sp>
      <p:sp>
        <p:nvSpPr>
          <p:cNvPr id="69" name="Rectangle 68"/>
          <p:cNvSpPr/>
          <p:nvPr/>
        </p:nvSpPr>
        <p:spPr>
          <a:xfrm>
            <a:off x="1860710" y="3609092"/>
            <a:ext cx="8471892" cy="1731550"/>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lIns="121888" tIns="47988" rIns="47988" bIns="47988" rtlCol="0" anchor="t" anchorCtr="0"/>
          <a:lstStyle/>
          <a:p>
            <a:pPr defTabSz="609433"/>
            <a:r>
              <a:rPr lang="en-US" sz="1200" b="1" dirty="0">
                <a:solidFill>
                  <a:prstClr val="black"/>
                </a:solidFill>
              </a:rPr>
              <a:t>Store, Distribute and Process Data</a:t>
            </a:r>
            <a:endParaRPr lang="en-US" sz="1200" dirty="0">
              <a:solidFill>
                <a:prstClr val="black"/>
              </a:solidFill>
            </a:endParaRPr>
          </a:p>
        </p:txBody>
      </p:sp>
      <p:sp>
        <p:nvSpPr>
          <p:cNvPr id="70" name="Rectangle 69"/>
          <p:cNvSpPr/>
          <p:nvPr/>
        </p:nvSpPr>
        <p:spPr>
          <a:xfrm>
            <a:off x="1860022" y="890369"/>
            <a:ext cx="4019891" cy="153052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21888" tIns="47988" rIns="47988" bIns="47988" rtlCol="0" anchor="t" anchorCtr="0"/>
          <a:lstStyle/>
          <a:p>
            <a:pPr defTabSz="609433"/>
            <a:r>
              <a:rPr lang="en-US" sz="1200" b="1" dirty="0">
                <a:solidFill>
                  <a:prstClr val="white"/>
                </a:solidFill>
              </a:rPr>
              <a:t>Embed Analytics</a:t>
            </a:r>
            <a:endParaRPr lang="en-US" sz="1200" dirty="0">
              <a:solidFill>
                <a:prstClr val="white"/>
              </a:solidFill>
            </a:endParaRPr>
          </a:p>
        </p:txBody>
      </p:sp>
      <p:sp>
        <p:nvSpPr>
          <p:cNvPr id="71" name="Rectangle 70"/>
          <p:cNvSpPr/>
          <p:nvPr/>
        </p:nvSpPr>
        <p:spPr>
          <a:xfrm>
            <a:off x="1859844" y="2399255"/>
            <a:ext cx="8471890" cy="1238012"/>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21888" tIns="47988" rIns="47988" bIns="47988" rtlCol="0" anchor="t" anchorCtr="0"/>
          <a:lstStyle/>
          <a:p>
            <a:pPr defTabSz="609433"/>
            <a:r>
              <a:rPr lang="en-US" sz="1200" b="1" dirty="0">
                <a:solidFill>
                  <a:prstClr val="white"/>
                </a:solidFill>
              </a:rPr>
              <a:t>Analyze Data</a:t>
            </a:r>
            <a:endParaRPr lang="en-US" sz="1200" dirty="0">
              <a:solidFill>
                <a:prstClr val="white"/>
              </a:solidFill>
            </a:endParaRPr>
          </a:p>
        </p:txBody>
      </p:sp>
      <p:sp>
        <p:nvSpPr>
          <p:cNvPr id="73" name="Rectangle 72"/>
          <p:cNvSpPr/>
          <p:nvPr/>
        </p:nvSpPr>
        <p:spPr>
          <a:xfrm>
            <a:off x="191344" y="3169225"/>
            <a:ext cx="1668681" cy="3688775"/>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88" tIns="47988" rIns="47988" bIns="47988" rtlCol="0" anchor="t" anchorCtr="0"/>
          <a:lstStyle/>
          <a:p>
            <a:pPr defTabSz="609433"/>
            <a:r>
              <a:rPr lang="en-US" sz="1200" b="1" dirty="0">
                <a:solidFill>
                  <a:prstClr val="black"/>
                </a:solidFill>
              </a:rPr>
              <a:t>Deliver Infrastructure</a:t>
            </a:r>
            <a:endParaRPr lang="en-US" sz="1200" dirty="0">
              <a:solidFill>
                <a:prstClr val="black"/>
              </a:solidFill>
            </a:endParaRPr>
          </a:p>
        </p:txBody>
      </p:sp>
      <p:sp>
        <p:nvSpPr>
          <p:cNvPr id="74" name="Rectangle 73"/>
          <p:cNvSpPr/>
          <p:nvPr/>
        </p:nvSpPr>
        <p:spPr>
          <a:xfrm>
            <a:off x="10331974" y="890367"/>
            <a:ext cx="1668681" cy="2487534"/>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88" tIns="47988" rIns="47988" bIns="47988" rtlCol="0" anchor="t" anchorCtr="0"/>
          <a:lstStyle/>
          <a:p>
            <a:pPr defTabSz="609433"/>
            <a:r>
              <a:rPr lang="en-US" sz="1200" b="1" dirty="0">
                <a:solidFill>
                  <a:prstClr val="white"/>
                </a:solidFill>
              </a:rPr>
              <a:t>Manage  Information</a:t>
            </a:r>
            <a:endParaRPr lang="en-US" sz="1200" dirty="0">
              <a:solidFill>
                <a:prstClr val="white"/>
              </a:solidFill>
            </a:endParaRPr>
          </a:p>
        </p:txBody>
      </p:sp>
      <p:sp>
        <p:nvSpPr>
          <p:cNvPr id="75" name="Rectangle 74"/>
          <p:cNvSpPr/>
          <p:nvPr/>
        </p:nvSpPr>
        <p:spPr>
          <a:xfrm>
            <a:off x="1860025" y="5328726"/>
            <a:ext cx="8471892" cy="85306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47988" tIns="47988" rIns="47988" bIns="47988" rtlCol="0" anchor="t" anchorCtr="0"/>
          <a:lstStyle/>
          <a:p>
            <a:pPr indent="57149" defTabSz="609433"/>
            <a:r>
              <a:rPr lang="en-US" sz="1200" b="1" dirty="0">
                <a:solidFill>
                  <a:prstClr val="black"/>
                </a:solidFill>
              </a:rPr>
              <a:t>Provision Data</a:t>
            </a:r>
            <a:endParaRPr lang="en-US" sz="1200" dirty="0">
              <a:solidFill>
                <a:prstClr val="black"/>
              </a:solidFill>
            </a:endParaRPr>
          </a:p>
        </p:txBody>
      </p:sp>
      <p:sp>
        <p:nvSpPr>
          <p:cNvPr id="93" name="Rectangle 92"/>
          <p:cNvSpPr/>
          <p:nvPr/>
        </p:nvSpPr>
        <p:spPr>
          <a:xfrm>
            <a:off x="10331734" y="3377901"/>
            <a:ext cx="1668681" cy="348009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21888" tIns="47988" rIns="47988" bIns="47988" rtlCol="0" anchor="t" anchorCtr="0"/>
          <a:lstStyle/>
          <a:p>
            <a:pPr defTabSz="609433"/>
            <a:r>
              <a:rPr lang="en-US" sz="1200" b="1" dirty="0">
                <a:solidFill>
                  <a:prstClr val="white"/>
                </a:solidFill>
              </a:rPr>
              <a:t>Design &amp; Maintain Solutions</a:t>
            </a:r>
            <a:endParaRPr lang="en-US" sz="1200" dirty="0">
              <a:solidFill>
                <a:prstClr val="white"/>
              </a:solidFill>
            </a:endParaRPr>
          </a:p>
        </p:txBody>
      </p:sp>
      <p:sp>
        <p:nvSpPr>
          <p:cNvPr id="91" name="Rectangle 90"/>
          <p:cNvSpPr/>
          <p:nvPr/>
        </p:nvSpPr>
        <p:spPr>
          <a:xfrm>
            <a:off x="5879976" y="889601"/>
            <a:ext cx="4451938" cy="151084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888" tIns="47988" rIns="47988" bIns="47988" rtlCol="0" anchor="t" anchorCtr="0"/>
          <a:lstStyle/>
          <a:p>
            <a:pPr defTabSz="609433"/>
            <a:r>
              <a:rPr lang="en-US" sz="1200" b="1" dirty="0">
                <a:solidFill>
                  <a:prstClr val="black"/>
                </a:solidFill>
              </a:rPr>
              <a:t>Deliver Information</a:t>
            </a:r>
            <a:endParaRPr lang="en-US" sz="1200" dirty="0">
              <a:solidFill>
                <a:prstClr val="black"/>
              </a:solidFill>
            </a:endParaRPr>
          </a:p>
        </p:txBody>
      </p:sp>
      <p:sp>
        <p:nvSpPr>
          <p:cNvPr id="97" name="Rectangle 96"/>
          <p:cNvSpPr/>
          <p:nvPr/>
        </p:nvSpPr>
        <p:spPr>
          <a:xfrm>
            <a:off x="188171" y="890366"/>
            <a:ext cx="1671792" cy="2314877"/>
          </a:xfrm>
          <a:prstGeom prst="rect">
            <a:avLst/>
          </a:prstGeom>
          <a:solidFill>
            <a:schemeClr val="bg2">
              <a:lumMod val="75000"/>
            </a:schemeClr>
          </a:solid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121888" tIns="47988" rIns="47988" bIns="47988" rtlCol="0" anchor="t" anchorCtr="0"/>
          <a:lstStyle/>
          <a:p>
            <a:pPr defTabSz="609433"/>
            <a:r>
              <a:rPr lang="en-US" sz="1200" b="1" dirty="0">
                <a:solidFill>
                  <a:prstClr val="white"/>
                </a:solidFill>
              </a:rPr>
              <a:t>Secure Data</a:t>
            </a:r>
            <a:endParaRPr lang="en-US" sz="1200" dirty="0">
              <a:solidFill>
                <a:prstClr val="white"/>
              </a:solidFill>
            </a:endParaRPr>
          </a:p>
        </p:txBody>
      </p:sp>
      <p:sp>
        <p:nvSpPr>
          <p:cNvPr id="14" name="Rectangle 13"/>
          <p:cNvSpPr/>
          <p:nvPr/>
        </p:nvSpPr>
        <p:spPr bwMode="ltGray">
          <a:xfrm>
            <a:off x="322382" y="1162938"/>
            <a:ext cx="1381130" cy="361413"/>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da-DK" sz="1000" dirty="0">
                <a:solidFill>
                  <a:prstClr val="black"/>
                </a:solidFill>
              </a:rPr>
              <a:t>Authentication, Authorization</a:t>
            </a:r>
          </a:p>
        </p:txBody>
      </p:sp>
      <p:sp>
        <p:nvSpPr>
          <p:cNvPr id="15" name="Rectangle 14"/>
          <p:cNvSpPr/>
          <p:nvPr/>
        </p:nvSpPr>
        <p:spPr bwMode="ltGray">
          <a:xfrm>
            <a:off x="322374" y="1611835"/>
            <a:ext cx="1381130" cy="361413"/>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Administration, Auditing</a:t>
            </a:r>
          </a:p>
        </p:txBody>
      </p:sp>
      <p:sp>
        <p:nvSpPr>
          <p:cNvPr id="16" name="Rectangle 15"/>
          <p:cNvSpPr/>
          <p:nvPr/>
        </p:nvSpPr>
        <p:spPr bwMode="ltGray">
          <a:xfrm>
            <a:off x="312352" y="2059475"/>
            <a:ext cx="1381130" cy="361413"/>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Data Encryption</a:t>
            </a:r>
          </a:p>
        </p:txBody>
      </p:sp>
      <p:sp>
        <p:nvSpPr>
          <p:cNvPr id="17" name="Rectangle 16"/>
          <p:cNvSpPr/>
          <p:nvPr/>
        </p:nvSpPr>
        <p:spPr bwMode="ltGray">
          <a:xfrm>
            <a:off x="2569474" y="6451601"/>
            <a:ext cx="1326295" cy="361413"/>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On Premise</a:t>
            </a:r>
          </a:p>
        </p:txBody>
      </p:sp>
      <p:sp>
        <p:nvSpPr>
          <p:cNvPr id="18" name="Rectangle 17"/>
          <p:cNvSpPr/>
          <p:nvPr/>
        </p:nvSpPr>
        <p:spPr bwMode="ltGray">
          <a:xfrm>
            <a:off x="4124311" y="6451601"/>
            <a:ext cx="1326295" cy="361413"/>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Infrastructure </a:t>
            </a:r>
            <a:br>
              <a:rPr lang="en-US" sz="1000" dirty="0">
                <a:solidFill>
                  <a:prstClr val="black"/>
                </a:solidFill>
              </a:rPr>
            </a:br>
            <a:r>
              <a:rPr lang="en-US" sz="1000" dirty="0">
                <a:solidFill>
                  <a:prstClr val="black"/>
                </a:solidFill>
              </a:rPr>
              <a:t>as a Service</a:t>
            </a:r>
          </a:p>
        </p:txBody>
      </p:sp>
      <p:sp>
        <p:nvSpPr>
          <p:cNvPr id="20" name="Rectangle 19"/>
          <p:cNvSpPr/>
          <p:nvPr/>
        </p:nvSpPr>
        <p:spPr bwMode="ltGray">
          <a:xfrm>
            <a:off x="5679148" y="6451601"/>
            <a:ext cx="1326295" cy="361413"/>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Platform</a:t>
            </a:r>
            <a:br>
              <a:rPr lang="en-US" sz="1000" dirty="0">
                <a:solidFill>
                  <a:prstClr val="black"/>
                </a:solidFill>
              </a:rPr>
            </a:br>
            <a:r>
              <a:rPr lang="en-US" sz="1000" dirty="0">
                <a:solidFill>
                  <a:prstClr val="black"/>
                </a:solidFill>
              </a:rPr>
              <a:t>as a Service</a:t>
            </a:r>
          </a:p>
        </p:txBody>
      </p:sp>
      <p:sp>
        <p:nvSpPr>
          <p:cNvPr id="21" name="Rectangle 20"/>
          <p:cNvSpPr/>
          <p:nvPr/>
        </p:nvSpPr>
        <p:spPr bwMode="ltGray">
          <a:xfrm>
            <a:off x="7233985" y="6451601"/>
            <a:ext cx="1326295" cy="361413"/>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Solution</a:t>
            </a:r>
          </a:p>
          <a:p>
            <a:pPr algn="ctr" defTabSz="456858"/>
            <a:r>
              <a:rPr lang="en-US" sz="1000" dirty="0">
                <a:solidFill>
                  <a:prstClr val="black"/>
                </a:solidFill>
              </a:rPr>
              <a:t>as a Service</a:t>
            </a:r>
          </a:p>
        </p:txBody>
      </p:sp>
      <p:sp>
        <p:nvSpPr>
          <p:cNvPr id="25" name="Rectangle 24"/>
          <p:cNvSpPr/>
          <p:nvPr/>
        </p:nvSpPr>
        <p:spPr bwMode="ltGray">
          <a:xfrm>
            <a:off x="312352" y="3933056"/>
            <a:ext cx="1381130" cy="405314"/>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6858"/>
            <a:r>
              <a:rPr lang="en-US" sz="1000" dirty="0">
                <a:solidFill>
                  <a:prstClr val="black"/>
                </a:solidFill>
              </a:rPr>
              <a:t>Hardware, Network</a:t>
            </a:r>
          </a:p>
          <a:p>
            <a:pPr algn="ctr" defTabSz="456858"/>
            <a:r>
              <a:rPr lang="en-US" sz="1000" dirty="0">
                <a:solidFill>
                  <a:prstClr val="black"/>
                </a:solidFill>
              </a:rPr>
              <a:t>and OS</a:t>
            </a:r>
          </a:p>
        </p:txBody>
      </p:sp>
      <p:sp>
        <p:nvSpPr>
          <p:cNvPr id="26" name="Rectangle 25"/>
          <p:cNvSpPr/>
          <p:nvPr/>
        </p:nvSpPr>
        <p:spPr bwMode="ltGray">
          <a:xfrm>
            <a:off x="316408" y="4461797"/>
            <a:ext cx="1381130" cy="405314"/>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6858"/>
            <a:r>
              <a:rPr lang="en-US" sz="1000" dirty="0">
                <a:solidFill>
                  <a:prstClr val="black"/>
                </a:solidFill>
              </a:rPr>
              <a:t>Administration and Configuration Mgmt</a:t>
            </a:r>
          </a:p>
        </p:txBody>
      </p:sp>
      <p:sp>
        <p:nvSpPr>
          <p:cNvPr id="29" name="Rectangle 28"/>
          <p:cNvSpPr/>
          <p:nvPr/>
        </p:nvSpPr>
        <p:spPr bwMode="ltGray">
          <a:xfrm>
            <a:off x="308940" y="4990538"/>
            <a:ext cx="1381130" cy="405314"/>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6858"/>
            <a:r>
              <a:rPr lang="en-US" sz="1000" dirty="0">
                <a:solidFill>
                  <a:prstClr val="black"/>
                </a:solidFill>
              </a:rPr>
              <a:t>Monitoring</a:t>
            </a:r>
          </a:p>
        </p:txBody>
      </p:sp>
      <p:sp>
        <p:nvSpPr>
          <p:cNvPr id="30" name="Rectangle 29"/>
          <p:cNvSpPr/>
          <p:nvPr/>
        </p:nvSpPr>
        <p:spPr bwMode="ltGray">
          <a:xfrm>
            <a:off x="308940" y="5519280"/>
            <a:ext cx="1381130" cy="405314"/>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6858"/>
            <a:r>
              <a:rPr lang="en-US" sz="1000" dirty="0">
                <a:solidFill>
                  <a:prstClr val="black"/>
                </a:solidFill>
              </a:rPr>
              <a:t>Job Scheduler</a:t>
            </a:r>
          </a:p>
        </p:txBody>
      </p:sp>
      <p:sp>
        <p:nvSpPr>
          <p:cNvPr id="31" name="Rectangle 30"/>
          <p:cNvSpPr/>
          <p:nvPr/>
        </p:nvSpPr>
        <p:spPr bwMode="ltGray">
          <a:xfrm>
            <a:off x="308940" y="6048022"/>
            <a:ext cx="1381130" cy="405314"/>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6858"/>
            <a:r>
              <a:rPr lang="en-US" sz="1000" dirty="0">
                <a:solidFill>
                  <a:prstClr val="black"/>
                </a:solidFill>
              </a:rPr>
              <a:t>Audit, Balance, Control and Lineage</a:t>
            </a:r>
            <a:endParaRPr lang="en-US" sz="1000" dirty="0">
              <a:solidFill>
                <a:srgbClr val="FF0000"/>
              </a:solidFill>
            </a:endParaRPr>
          </a:p>
        </p:txBody>
      </p:sp>
      <p:sp>
        <p:nvSpPr>
          <p:cNvPr id="32" name="Rectangle 31"/>
          <p:cNvSpPr/>
          <p:nvPr/>
        </p:nvSpPr>
        <p:spPr bwMode="ltGray">
          <a:xfrm>
            <a:off x="1980159" y="4291723"/>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Data Warehouse, Data Marts/ Cubes, ODS</a:t>
            </a:r>
          </a:p>
        </p:txBody>
      </p:sp>
      <p:sp>
        <p:nvSpPr>
          <p:cNvPr id="33" name="Rectangle 32"/>
          <p:cNvSpPr/>
          <p:nvPr/>
        </p:nvSpPr>
        <p:spPr bwMode="ltGray">
          <a:xfrm>
            <a:off x="1998995" y="4795779"/>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Data Federation/ Virtualization</a:t>
            </a:r>
          </a:p>
        </p:txBody>
      </p:sp>
      <p:sp>
        <p:nvSpPr>
          <p:cNvPr id="34" name="Rectangle 33"/>
          <p:cNvSpPr/>
          <p:nvPr/>
        </p:nvSpPr>
        <p:spPr bwMode="ltGray">
          <a:xfrm>
            <a:off x="4123726" y="4290621"/>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Analytics Databases</a:t>
            </a:r>
          </a:p>
        </p:txBody>
      </p:sp>
      <p:sp>
        <p:nvSpPr>
          <p:cNvPr id="35" name="Rectangle 34"/>
          <p:cNvSpPr/>
          <p:nvPr/>
        </p:nvSpPr>
        <p:spPr bwMode="ltGray">
          <a:xfrm>
            <a:off x="4132627" y="4795779"/>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File Systems</a:t>
            </a:r>
          </a:p>
        </p:txBody>
      </p:sp>
      <p:sp>
        <p:nvSpPr>
          <p:cNvPr id="36" name="Rectangle 35"/>
          <p:cNvSpPr/>
          <p:nvPr/>
        </p:nvSpPr>
        <p:spPr bwMode="ltGray">
          <a:xfrm>
            <a:off x="6265621" y="4285341"/>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NoSQL Databases</a:t>
            </a:r>
          </a:p>
        </p:txBody>
      </p:sp>
      <p:sp>
        <p:nvSpPr>
          <p:cNvPr id="37" name="Rectangle 36"/>
          <p:cNvSpPr/>
          <p:nvPr/>
        </p:nvSpPr>
        <p:spPr bwMode="ltGray">
          <a:xfrm>
            <a:off x="6265621" y="4790499"/>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Extract-Load-Transform</a:t>
            </a:r>
          </a:p>
          <a:p>
            <a:pPr algn="ctr" defTabSz="456858"/>
            <a:r>
              <a:rPr lang="en-US" sz="1000" dirty="0">
                <a:solidFill>
                  <a:prstClr val="black"/>
                </a:solidFill>
              </a:rPr>
              <a:t>Data Integration</a:t>
            </a:r>
          </a:p>
        </p:txBody>
      </p:sp>
      <p:sp>
        <p:nvSpPr>
          <p:cNvPr id="38" name="Rectangle 37"/>
          <p:cNvSpPr/>
          <p:nvPr/>
        </p:nvSpPr>
        <p:spPr bwMode="ltGray">
          <a:xfrm>
            <a:off x="8376895" y="4260534"/>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In-memory Compute</a:t>
            </a:r>
          </a:p>
        </p:txBody>
      </p:sp>
      <p:sp>
        <p:nvSpPr>
          <p:cNvPr id="39" name="Rectangle 38"/>
          <p:cNvSpPr/>
          <p:nvPr/>
        </p:nvSpPr>
        <p:spPr bwMode="ltGray">
          <a:xfrm>
            <a:off x="8376895" y="4736111"/>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Data Archive,</a:t>
            </a:r>
          </a:p>
          <a:p>
            <a:pPr algn="ctr" defTabSz="456858"/>
            <a:r>
              <a:rPr lang="en-US" sz="1000" dirty="0">
                <a:solidFill>
                  <a:prstClr val="black"/>
                </a:solidFill>
              </a:rPr>
              <a:t>Backup, Disaster Recovery</a:t>
            </a:r>
          </a:p>
        </p:txBody>
      </p:sp>
      <p:sp>
        <p:nvSpPr>
          <p:cNvPr id="46" name="Rectangle 45"/>
          <p:cNvSpPr/>
          <p:nvPr/>
        </p:nvSpPr>
        <p:spPr bwMode="ltGray">
          <a:xfrm>
            <a:off x="2561822" y="5637108"/>
            <a:ext cx="1566684"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Extract-Transform-Load Data Integration</a:t>
            </a:r>
          </a:p>
        </p:txBody>
      </p:sp>
      <p:sp>
        <p:nvSpPr>
          <p:cNvPr id="47" name="Rectangle 46"/>
          <p:cNvSpPr/>
          <p:nvPr/>
        </p:nvSpPr>
        <p:spPr bwMode="ltGray">
          <a:xfrm>
            <a:off x="4709070" y="5637108"/>
            <a:ext cx="1441412"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Synchronous Stream Processing</a:t>
            </a:r>
          </a:p>
        </p:txBody>
      </p:sp>
      <p:sp>
        <p:nvSpPr>
          <p:cNvPr id="48" name="Rectangle 47"/>
          <p:cNvSpPr/>
          <p:nvPr/>
        </p:nvSpPr>
        <p:spPr bwMode="ltGray">
          <a:xfrm>
            <a:off x="6731046" y="5637108"/>
            <a:ext cx="1553079" cy="360549"/>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Asynchronous Streams</a:t>
            </a:r>
            <a:br>
              <a:rPr lang="en-US" sz="1000" dirty="0">
                <a:solidFill>
                  <a:prstClr val="black"/>
                </a:solidFill>
              </a:rPr>
            </a:br>
            <a:r>
              <a:rPr lang="en-US" sz="1000" dirty="0">
                <a:solidFill>
                  <a:prstClr val="black"/>
                </a:solidFill>
              </a:rPr>
              <a:t>and Batch Ingestion</a:t>
            </a:r>
          </a:p>
        </p:txBody>
      </p:sp>
      <p:sp>
        <p:nvSpPr>
          <p:cNvPr id="49" name="Rectangle 48"/>
          <p:cNvSpPr/>
          <p:nvPr/>
        </p:nvSpPr>
        <p:spPr bwMode="ltGray">
          <a:xfrm>
            <a:off x="8864689" y="5637108"/>
            <a:ext cx="1250428"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Data Access services/APIs</a:t>
            </a:r>
          </a:p>
        </p:txBody>
      </p:sp>
      <p:sp>
        <p:nvSpPr>
          <p:cNvPr id="58" name="Rectangle 57"/>
          <p:cNvSpPr/>
          <p:nvPr/>
        </p:nvSpPr>
        <p:spPr bwMode="ltGray">
          <a:xfrm>
            <a:off x="7883076" y="3094651"/>
            <a:ext cx="1066800" cy="468196"/>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Augmented Intelligence</a:t>
            </a:r>
          </a:p>
        </p:txBody>
      </p:sp>
      <p:sp>
        <p:nvSpPr>
          <p:cNvPr id="59" name="Rectangle 58"/>
          <p:cNvSpPr/>
          <p:nvPr/>
        </p:nvSpPr>
        <p:spPr bwMode="ltGray">
          <a:xfrm>
            <a:off x="3174548" y="3094651"/>
            <a:ext cx="1066800" cy="468196"/>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Statistical</a:t>
            </a:r>
          </a:p>
          <a:p>
            <a:pPr algn="ctr" defTabSz="456858"/>
            <a:r>
              <a:rPr lang="en-US" sz="1000" dirty="0">
                <a:solidFill>
                  <a:prstClr val="black"/>
                </a:solidFill>
              </a:rPr>
              <a:t>Methods</a:t>
            </a:r>
          </a:p>
        </p:txBody>
      </p:sp>
      <p:sp>
        <p:nvSpPr>
          <p:cNvPr id="60" name="Rectangle 59"/>
          <p:cNvSpPr/>
          <p:nvPr/>
        </p:nvSpPr>
        <p:spPr bwMode="ltGray">
          <a:xfrm>
            <a:off x="4351680" y="3094651"/>
            <a:ext cx="1066800" cy="468196"/>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Machine</a:t>
            </a:r>
          </a:p>
          <a:p>
            <a:pPr algn="ctr" defTabSz="456858"/>
            <a:r>
              <a:rPr lang="en-US" sz="1000" dirty="0">
                <a:solidFill>
                  <a:prstClr val="black"/>
                </a:solidFill>
              </a:rPr>
              <a:t>Learning</a:t>
            </a:r>
          </a:p>
        </p:txBody>
      </p:sp>
      <p:sp>
        <p:nvSpPr>
          <p:cNvPr id="61" name="Rectangle 60"/>
          <p:cNvSpPr/>
          <p:nvPr/>
        </p:nvSpPr>
        <p:spPr bwMode="ltGray">
          <a:xfrm>
            <a:off x="5528812" y="3094651"/>
            <a:ext cx="1066800" cy="468196"/>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Rich Media</a:t>
            </a:r>
          </a:p>
          <a:p>
            <a:pPr algn="ctr" defTabSz="456858"/>
            <a:r>
              <a:rPr lang="en-US" sz="1000" dirty="0">
                <a:solidFill>
                  <a:prstClr val="black"/>
                </a:solidFill>
              </a:rPr>
              <a:t>Analytics</a:t>
            </a:r>
          </a:p>
        </p:txBody>
      </p:sp>
      <p:sp>
        <p:nvSpPr>
          <p:cNvPr id="62" name="Rectangle 61"/>
          <p:cNvSpPr/>
          <p:nvPr/>
        </p:nvSpPr>
        <p:spPr bwMode="ltGray">
          <a:xfrm>
            <a:off x="6705944" y="3094651"/>
            <a:ext cx="1066800" cy="468196"/>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Natural Language </a:t>
            </a:r>
          </a:p>
          <a:p>
            <a:pPr algn="ctr" defTabSz="456858"/>
            <a:r>
              <a:rPr lang="en-US" sz="1000" dirty="0">
                <a:solidFill>
                  <a:prstClr val="black"/>
                </a:solidFill>
              </a:rPr>
              <a:t>Analytics</a:t>
            </a:r>
          </a:p>
        </p:txBody>
      </p:sp>
      <p:sp>
        <p:nvSpPr>
          <p:cNvPr id="63" name="Rectangle 62"/>
          <p:cNvSpPr/>
          <p:nvPr/>
        </p:nvSpPr>
        <p:spPr bwMode="ltGray">
          <a:xfrm>
            <a:off x="9060207" y="3094651"/>
            <a:ext cx="1066800" cy="468196"/>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GIS</a:t>
            </a:r>
          </a:p>
          <a:p>
            <a:pPr algn="ctr" defTabSz="456858"/>
            <a:r>
              <a:rPr lang="en-US" sz="1000" dirty="0">
                <a:solidFill>
                  <a:prstClr val="black"/>
                </a:solidFill>
              </a:rPr>
              <a:t>Analytics</a:t>
            </a:r>
          </a:p>
        </p:txBody>
      </p:sp>
      <p:sp>
        <p:nvSpPr>
          <p:cNvPr id="64" name="Rectangle 63"/>
          <p:cNvSpPr/>
          <p:nvPr/>
        </p:nvSpPr>
        <p:spPr bwMode="ltGray">
          <a:xfrm>
            <a:off x="1997416" y="3094651"/>
            <a:ext cx="1066800" cy="468196"/>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BI Report and OLAP</a:t>
            </a:r>
          </a:p>
        </p:txBody>
      </p:sp>
      <p:sp>
        <p:nvSpPr>
          <p:cNvPr id="65" name="Rectangle 64"/>
          <p:cNvSpPr/>
          <p:nvPr/>
        </p:nvSpPr>
        <p:spPr bwMode="ltGray">
          <a:xfrm>
            <a:off x="9048317" y="2513449"/>
            <a:ext cx="1066800" cy="468196"/>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Analytic Scripts and Models</a:t>
            </a:r>
          </a:p>
        </p:txBody>
      </p:sp>
      <p:sp>
        <p:nvSpPr>
          <p:cNvPr id="55" name="Rectangle 54"/>
          <p:cNvSpPr/>
          <p:nvPr/>
        </p:nvSpPr>
        <p:spPr bwMode="ltGray">
          <a:xfrm>
            <a:off x="2034343" y="1202723"/>
            <a:ext cx="1102605" cy="468196"/>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Complex Event Processing</a:t>
            </a:r>
          </a:p>
        </p:txBody>
      </p:sp>
      <p:sp>
        <p:nvSpPr>
          <p:cNvPr id="56" name="Rectangle 55"/>
          <p:cNvSpPr/>
          <p:nvPr/>
        </p:nvSpPr>
        <p:spPr bwMode="ltGray">
          <a:xfrm>
            <a:off x="3297501" y="1781833"/>
            <a:ext cx="1102605" cy="468196"/>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Service</a:t>
            </a:r>
          </a:p>
          <a:p>
            <a:pPr algn="ctr" defTabSz="456858"/>
            <a:r>
              <a:rPr lang="en-US" sz="1000" dirty="0">
                <a:solidFill>
                  <a:prstClr val="black"/>
                </a:solidFill>
              </a:rPr>
              <a:t>Orchestration</a:t>
            </a:r>
          </a:p>
        </p:txBody>
      </p:sp>
      <p:sp>
        <p:nvSpPr>
          <p:cNvPr id="78" name="Rectangle 77"/>
          <p:cNvSpPr/>
          <p:nvPr/>
        </p:nvSpPr>
        <p:spPr bwMode="ltGray">
          <a:xfrm>
            <a:off x="2044506" y="1784463"/>
            <a:ext cx="1102605" cy="468196"/>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Enterprise</a:t>
            </a:r>
          </a:p>
          <a:p>
            <a:pPr algn="ctr" defTabSz="456858"/>
            <a:r>
              <a:rPr lang="en-US" sz="1000" dirty="0">
                <a:solidFill>
                  <a:prstClr val="black"/>
                </a:solidFill>
              </a:rPr>
              <a:t>Service Bus</a:t>
            </a:r>
          </a:p>
        </p:txBody>
      </p:sp>
      <p:sp>
        <p:nvSpPr>
          <p:cNvPr id="79" name="Rectangle 78"/>
          <p:cNvSpPr/>
          <p:nvPr/>
        </p:nvSpPr>
        <p:spPr bwMode="ltGray">
          <a:xfrm>
            <a:off x="3292139" y="1202723"/>
            <a:ext cx="1102605" cy="468196"/>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Business Rules Engine</a:t>
            </a:r>
          </a:p>
        </p:txBody>
      </p:sp>
      <p:sp>
        <p:nvSpPr>
          <p:cNvPr id="80" name="Rectangle 79"/>
          <p:cNvSpPr/>
          <p:nvPr/>
        </p:nvSpPr>
        <p:spPr bwMode="ltGray">
          <a:xfrm>
            <a:off x="4551262" y="1196752"/>
            <a:ext cx="1102605" cy="468196"/>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Analytical APIs and Services</a:t>
            </a:r>
          </a:p>
        </p:txBody>
      </p:sp>
      <p:sp>
        <p:nvSpPr>
          <p:cNvPr id="84" name="Rectangle 83"/>
          <p:cNvSpPr/>
          <p:nvPr/>
        </p:nvSpPr>
        <p:spPr bwMode="ltGray">
          <a:xfrm>
            <a:off x="10416480" y="1196752"/>
            <a:ext cx="1483330" cy="605384"/>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Master Data, Reference Data, Meta Data Mgmt</a:t>
            </a:r>
          </a:p>
        </p:txBody>
      </p:sp>
      <p:sp>
        <p:nvSpPr>
          <p:cNvPr id="85" name="Rectangle 84"/>
          <p:cNvSpPr/>
          <p:nvPr/>
        </p:nvSpPr>
        <p:spPr bwMode="ltGray">
          <a:xfrm>
            <a:off x="10416480" y="1916832"/>
            <a:ext cx="1483330" cy="576357"/>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Records Management, Archive, Info Lifecycle Mgmt (ILM)</a:t>
            </a:r>
          </a:p>
        </p:txBody>
      </p:sp>
      <p:sp>
        <p:nvSpPr>
          <p:cNvPr id="87" name="Rectangle 86"/>
          <p:cNvSpPr/>
          <p:nvPr/>
        </p:nvSpPr>
        <p:spPr bwMode="ltGray">
          <a:xfrm>
            <a:off x="10416480" y="2592868"/>
            <a:ext cx="1483330" cy="576357"/>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Data Classification and Quality, </a:t>
            </a:r>
          </a:p>
          <a:p>
            <a:pPr algn="ctr" defTabSz="456858"/>
            <a:r>
              <a:rPr lang="en-US" sz="1000" dirty="0">
                <a:solidFill>
                  <a:prstClr val="black"/>
                </a:solidFill>
              </a:rPr>
              <a:t>Data Stewardship</a:t>
            </a:r>
          </a:p>
        </p:txBody>
      </p:sp>
      <p:sp>
        <p:nvSpPr>
          <p:cNvPr id="88" name="Rectangle 87"/>
          <p:cNvSpPr/>
          <p:nvPr/>
        </p:nvSpPr>
        <p:spPr bwMode="ltGray">
          <a:xfrm>
            <a:off x="10416480" y="3959957"/>
            <a:ext cx="1483330" cy="576357"/>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Design, Development and Testing tools</a:t>
            </a:r>
          </a:p>
        </p:txBody>
      </p:sp>
      <p:sp>
        <p:nvSpPr>
          <p:cNvPr id="89" name="Rectangle 88"/>
          <p:cNvSpPr/>
          <p:nvPr/>
        </p:nvSpPr>
        <p:spPr bwMode="ltGray">
          <a:xfrm>
            <a:off x="10416480" y="4668497"/>
            <a:ext cx="1483330" cy="576357"/>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Data Management Tools</a:t>
            </a:r>
          </a:p>
        </p:txBody>
      </p:sp>
      <p:sp>
        <p:nvSpPr>
          <p:cNvPr id="90" name="Rectangle 89"/>
          <p:cNvSpPr/>
          <p:nvPr/>
        </p:nvSpPr>
        <p:spPr bwMode="ltGray">
          <a:xfrm>
            <a:off x="10416480" y="5377037"/>
            <a:ext cx="1483330" cy="576357"/>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Software Lifecycle Management</a:t>
            </a:r>
          </a:p>
        </p:txBody>
      </p:sp>
      <p:sp>
        <p:nvSpPr>
          <p:cNvPr id="92" name="Rectangle 91"/>
          <p:cNvSpPr/>
          <p:nvPr/>
        </p:nvSpPr>
        <p:spPr bwMode="ltGray">
          <a:xfrm>
            <a:off x="10416480" y="6085576"/>
            <a:ext cx="1483330" cy="576357"/>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Development Process and methods</a:t>
            </a:r>
          </a:p>
        </p:txBody>
      </p:sp>
      <p:sp>
        <p:nvSpPr>
          <p:cNvPr id="83" name="Rectangle 82"/>
          <p:cNvSpPr/>
          <p:nvPr/>
        </p:nvSpPr>
        <p:spPr bwMode="ltGray">
          <a:xfrm>
            <a:off x="8788822" y="6451601"/>
            <a:ext cx="1326295" cy="361413"/>
          </a:xfrm>
          <a:prstGeom prst="rect">
            <a:avLst/>
          </a:prstGeom>
          <a:solidFill>
            <a:schemeClr val="accent1">
              <a:lumMod val="40000"/>
              <a:lumOff val="60000"/>
            </a:schemeClr>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Managed</a:t>
            </a:r>
          </a:p>
        </p:txBody>
      </p:sp>
      <p:sp>
        <p:nvSpPr>
          <p:cNvPr id="104" name="Rectangle 103"/>
          <p:cNvSpPr/>
          <p:nvPr/>
        </p:nvSpPr>
        <p:spPr bwMode="ltGray">
          <a:xfrm>
            <a:off x="8376895" y="3764943"/>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Edge Compute</a:t>
            </a:r>
          </a:p>
        </p:txBody>
      </p:sp>
      <p:sp>
        <p:nvSpPr>
          <p:cNvPr id="99" name="Rectangle 98"/>
          <p:cNvSpPr/>
          <p:nvPr/>
        </p:nvSpPr>
        <p:spPr bwMode="ltGray">
          <a:xfrm>
            <a:off x="6265621" y="3787667"/>
            <a:ext cx="1717183"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Data Index</a:t>
            </a:r>
          </a:p>
        </p:txBody>
      </p:sp>
      <p:sp>
        <p:nvSpPr>
          <p:cNvPr id="94" name="Rectangle 93"/>
          <p:cNvSpPr/>
          <p:nvPr/>
        </p:nvSpPr>
        <p:spPr bwMode="ltGray">
          <a:xfrm>
            <a:off x="3169215" y="3077715"/>
            <a:ext cx="1080101" cy="501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5" name="Rectangle 94"/>
          <p:cNvSpPr/>
          <p:nvPr/>
        </p:nvSpPr>
        <p:spPr bwMode="ltGray">
          <a:xfrm>
            <a:off x="4319161" y="3065540"/>
            <a:ext cx="1093986" cy="513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6" name="Rectangle 95"/>
          <p:cNvSpPr/>
          <p:nvPr/>
        </p:nvSpPr>
        <p:spPr bwMode="ltGray">
          <a:xfrm>
            <a:off x="7876636" y="3076033"/>
            <a:ext cx="1080101" cy="501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8" name="Rectangle 97"/>
          <p:cNvSpPr/>
          <p:nvPr/>
        </p:nvSpPr>
        <p:spPr bwMode="ltGray">
          <a:xfrm>
            <a:off x="5524998" y="3060542"/>
            <a:ext cx="1080101" cy="501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0" name="Rectangle 99"/>
          <p:cNvSpPr/>
          <p:nvPr/>
        </p:nvSpPr>
        <p:spPr bwMode="ltGray">
          <a:xfrm>
            <a:off x="4559970" y="1162938"/>
            <a:ext cx="1080101" cy="501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1" name="Rectangle 100"/>
          <p:cNvSpPr/>
          <p:nvPr/>
        </p:nvSpPr>
        <p:spPr bwMode="ltGray">
          <a:xfrm>
            <a:off x="6708626" y="3092561"/>
            <a:ext cx="1080101" cy="501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2" name="Rectangle 101"/>
          <p:cNvSpPr/>
          <p:nvPr/>
        </p:nvSpPr>
        <p:spPr bwMode="ltGray">
          <a:xfrm>
            <a:off x="4097119" y="4262120"/>
            <a:ext cx="1752691" cy="3910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3" name="Rectangle 102"/>
          <p:cNvSpPr/>
          <p:nvPr/>
        </p:nvSpPr>
        <p:spPr bwMode="ltGray">
          <a:xfrm>
            <a:off x="6243917" y="4262120"/>
            <a:ext cx="1752691" cy="3910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5" name="Rectangle 104"/>
          <p:cNvSpPr/>
          <p:nvPr/>
        </p:nvSpPr>
        <p:spPr bwMode="ltGray">
          <a:xfrm>
            <a:off x="6265621" y="3771188"/>
            <a:ext cx="1752691" cy="3910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1" name="Rectangle 80"/>
          <p:cNvSpPr/>
          <p:nvPr/>
        </p:nvSpPr>
        <p:spPr bwMode="ltGray">
          <a:xfrm>
            <a:off x="5940926" y="1230620"/>
            <a:ext cx="4186082" cy="4107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 name="Rectangle 81"/>
          <p:cNvSpPr/>
          <p:nvPr/>
        </p:nvSpPr>
        <p:spPr bwMode="ltGray">
          <a:xfrm>
            <a:off x="7032104" y="1818229"/>
            <a:ext cx="950700" cy="4023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 name="Rectangle 85"/>
          <p:cNvSpPr/>
          <p:nvPr/>
        </p:nvSpPr>
        <p:spPr bwMode="ltGray">
          <a:xfrm>
            <a:off x="5987904" y="1843451"/>
            <a:ext cx="873892"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BI /OLAP Reports</a:t>
            </a:r>
          </a:p>
        </p:txBody>
      </p:sp>
      <p:sp>
        <p:nvSpPr>
          <p:cNvPr id="108" name="Rectangle 107"/>
          <p:cNvSpPr/>
          <p:nvPr/>
        </p:nvSpPr>
        <p:spPr bwMode="ltGray">
          <a:xfrm>
            <a:off x="8156784" y="1843451"/>
            <a:ext cx="873892"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Visual Analytics</a:t>
            </a:r>
          </a:p>
        </p:txBody>
      </p:sp>
      <p:sp>
        <p:nvSpPr>
          <p:cNvPr id="109" name="Rectangle 108"/>
          <p:cNvSpPr/>
          <p:nvPr/>
        </p:nvSpPr>
        <p:spPr bwMode="ltGray">
          <a:xfrm>
            <a:off x="9241225" y="1843451"/>
            <a:ext cx="873892"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Dash-boards</a:t>
            </a:r>
          </a:p>
        </p:txBody>
      </p:sp>
      <p:sp>
        <p:nvSpPr>
          <p:cNvPr id="110" name="Rectangle 109"/>
          <p:cNvSpPr/>
          <p:nvPr/>
        </p:nvSpPr>
        <p:spPr bwMode="ltGray">
          <a:xfrm>
            <a:off x="5964419" y="1258513"/>
            <a:ext cx="4150698"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Delivery Channels Interfaces</a:t>
            </a:r>
          </a:p>
        </p:txBody>
      </p:sp>
      <p:sp>
        <p:nvSpPr>
          <p:cNvPr id="111" name="Rectangle 110"/>
          <p:cNvSpPr/>
          <p:nvPr/>
        </p:nvSpPr>
        <p:spPr bwMode="ltGray">
          <a:xfrm>
            <a:off x="7072344" y="1843451"/>
            <a:ext cx="873892" cy="361413"/>
          </a:xfrm>
          <a:prstGeom prst="rect">
            <a:avLst/>
          </a:prstGeom>
          <a:solidFill>
            <a:schemeClr val="accent1">
              <a:lumMod val="40000"/>
              <a:lumOff val="60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858"/>
            <a:r>
              <a:rPr lang="en-US" sz="1000" dirty="0">
                <a:solidFill>
                  <a:prstClr val="black"/>
                </a:solidFill>
              </a:rPr>
              <a:t>Search</a:t>
            </a:r>
          </a:p>
        </p:txBody>
      </p:sp>
    </p:spTree>
    <p:extLst>
      <p:ext uri="{BB962C8B-B14F-4D97-AF65-F5344CB8AC3E}">
        <p14:creationId xmlns:p14="http://schemas.microsoft.com/office/powerpoint/2010/main" val="70590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8013" y="2571746"/>
            <a:ext cx="9520435" cy="576263"/>
          </a:xfrm>
        </p:spPr>
        <p:txBody>
          <a:bodyPr/>
          <a:lstStyle/>
          <a:p>
            <a:r>
              <a:rPr lang="en-US" dirty="0"/>
              <a:t>Our Findings</a:t>
            </a:r>
            <a:endParaRPr lang="en-US" dirty="0">
              <a:solidFill>
                <a:srgbClr val="FF0000"/>
              </a:solidFill>
            </a:endParaRPr>
          </a:p>
        </p:txBody>
      </p:sp>
      <p:sp>
        <p:nvSpPr>
          <p:cNvPr id="7" name="Text Placeholder 6"/>
          <p:cNvSpPr>
            <a:spLocks noGrp="1"/>
          </p:cNvSpPr>
          <p:nvPr>
            <p:ph type="body" sz="quarter" idx="14"/>
          </p:nvPr>
        </p:nvSpPr>
        <p:spPr/>
        <p:txBody>
          <a:bodyPr/>
          <a:lstStyle/>
          <a:p>
            <a:endParaRPr lang="en-US" dirty="0"/>
          </a:p>
        </p:txBody>
      </p:sp>
      <p:sp>
        <p:nvSpPr>
          <p:cNvPr id="3" name="Slide Number Placeholder 2"/>
          <p:cNvSpPr>
            <a:spLocks noGrp="1"/>
          </p:cNvSpPr>
          <p:nvPr>
            <p:ph type="sldNum" sz="quarter" idx="12"/>
          </p:nvPr>
        </p:nvSpPr>
        <p:spPr/>
        <p:txBody>
          <a:bodyPr/>
          <a:lstStyle/>
          <a:p>
            <a:fld id="{B016F8AB-BCEA-4347-8BA6-BE776009BC89}" type="slidenum">
              <a:rPr lang="en-US" smtClean="0">
                <a:solidFill>
                  <a:srgbClr val="617D78"/>
                </a:solidFill>
              </a:rPr>
              <a:pPr/>
              <a:t>13</a:t>
            </a:fld>
            <a:endParaRPr lang="en-US" dirty="0">
              <a:solidFill>
                <a:srgbClr val="617D78"/>
              </a:solidFill>
            </a:endParaRPr>
          </a:p>
        </p:txBody>
      </p:sp>
    </p:spTree>
    <p:extLst>
      <p:ext uri="{BB962C8B-B14F-4D97-AF65-F5344CB8AC3E}">
        <p14:creationId xmlns:p14="http://schemas.microsoft.com/office/powerpoint/2010/main" val="201955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solutions we reviewed</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64234024"/>
              </p:ext>
            </p:extLst>
          </p:nvPr>
        </p:nvGraphicFramePr>
        <p:xfrm>
          <a:off x="609439" y="978666"/>
          <a:ext cx="10969945" cy="5303520"/>
        </p:xfrm>
        <a:graphic>
          <a:graphicData uri="http://schemas.openxmlformats.org/drawingml/2006/table">
            <a:tbl>
              <a:tblPr firstRow="1" bandRow="1">
                <a:tableStyleId>{5C22544A-7EE6-4342-B048-85BDC9FD1C3A}</a:tableStyleId>
              </a:tblPr>
              <a:tblGrid>
                <a:gridCol w="1635277">
                  <a:extLst>
                    <a:ext uri="{9D8B030D-6E8A-4147-A177-3AD203B41FA5}">
                      <a16:colId xmlns:a16="http://schemas.microsoft.com/office/drawing/2014/main" val="20000"/>
                    </a:ext>
                  </a:extLst>
                </a:gridCol>
                <a:gridCol w="1635277">
                  <a:extLst>
                    <a:ext uri="{9D8B030D-6E8A-4147-A177-3AD203B41FA5}">
                      <a16:colId xmlns:a16="http://schemas.microsoft.com/office/drawing/2014/main" val="20001"/>
                    </a:ext>
                  </a:extLst>
                </a:gridCol>
                <a:gridCol w="1635277">
                  <a:extLst>
                    <a:ext uri="{9D8B030D-6E8A-4147-A177-3AD203B41FA5}">
                      <a16:colId xmlns:a16="http://schemas.microsoft.com/office/drawing/2014/main" val="20002"/>
                    </a:ext>
                  </a:extLst>
                </a:gridCol>
                <a:gridCol w="3397172">
                  <a:extLst>
                    <a:ext uri="{9D8B030D-6E8A-4147-A177-3AD203B41FA5}">
                      <a16:colId xmlns:a16="http://schemas.microsoft.com/office/drawing/2014/main" val="20003"/>
                    </a:ext>
                  </a:extLst>
                </a:gridCol>
                <a:gridCol w="867713">
                  <a:extLst>
                    <a:ext uri="{9D8B030D-6E8A-4147-A177-3AD203B41FA5}">
                      <a16:colId xmlns:a16="http://schemas.microsoft.com/office/drawing/2014/main" val="20004"/>
                    </a:ext>
                  </a:extLst>
                </a:gridCol>
                <a:gridCol w="852349">
                  <a:extLst>
                    <a:ext uri="{9D8B030D-6E8A-4147-A177-3AD203B41FA5}">
                      <a16:colId xmlns:a16="http://schemas.microsoft.com/office/drawing/2014/main" val="20005"/>
                    </a:ext>
                  </a:extLst>
                </a:gridCol>
                <a:gridCol w="946880">
                  <a:extLst>
                    <a:ext uri="{9D8B030D-6E8A-4147-A177-3AD203B41FA5}">
                      <a16:colId xmlns:a16="http://schemas.microsoft.com/office/drawing/2014/main" val="20006"/>
                    </a:ext>
                  </a:extLst>
                </a:gridCol>
              </a:tblGrid>
              <a:tr h="370116">
                <a:tc>
                  <a:txBody>
                    <a:bodyPr/>
                    <a:lstStyle/>
                    <a:p>
                      <a:r>
                        <a:rPr lang="en-US" sz="1200" b="0" dirty="0"/>
                        <a:t>Type</a:t>
                      </a:r>
                    </a:p>
                  </a:txBody>
                  <a:tcPr anchor="ctr"/>
                </a:tc>
                <a:tc>
                  <a:txBody>
                    <a:bodyPr/>
                    <a:lstStyle/>
                    <a:p>
                      <a:r>
                        <a:rPr lang="en-US" sz="1200" b="0" dirty="0"/>
                        <a:t>Vendor</a:t>
                      </a:r>
                    </a:p>
                  </a:txBody>
                  <a:tcPr anchor="ctr"/>
                </a:tc>
                <a:tc>
                  <a:txBody>
                    <a:bodyPr/>
                    <a:lstStyle/>
                    <a:p>
                      <a:r>
                        <a:rPr lang="en-US" sz="1200" b="0" dirty="0"/>
                        <a:t>Products</a:t>
                      </a:r>
                    </a:p>
                  </a:txBody>
                  <a:tcPr anchor="ctr"/>
                </a:tc>
                <a:tc>
                  <a:txBody>
                    <a:bodyPr/>
                    <a:lstStyle/>
                    <a:p>
                      <a:r>
                        <a:rPr lang="en-US" sz="1200" b="0" dirty="0"/>
                        <a:t>On-Premise / Cloud</a:t>
                      </a:r>
                    </a:p>
                  </a:txBody>
                  <a:tcPr anchor="ctr"/>
                </a:tc>
                <a:tc>
                  <a:txBody>
                    <a:bodyPr/>
                    <a:lstStyle/>
                    <a:p>
                      <a:pPr algn="ctr"/>
                      <a:r>
                        <a:rPr lang="en-US" sz="1200" b="0" dirty="0"/>
                        <a:t>Chat Bot</a:t>
                      </a:r>
                    </a:p>
                  </a:txBody>
                  <a:tcPr anchor="ctr"/>
                </a:tc>
                <a:tc>
                  <a:txBody>
                    <a:bodyPr/>
                    <a:lstStyle/>
                    <a:p>
                      <a:pPr algn="ctr"/>
                      <a:r>
                        <a:rPr lang="en-US" sz="1200" b="0" dirty="0"/>
                        <a:t>Cognitive APIs</a:t>
                      </a:r>
                    </a:p>
                  </a:txBody>
                  <a:tcPr anchor="ctr"/>
                </a:tc>
                <a:tc>
                  <a:txBody>
                    <a:bodyPr/>
                    <a:lstStyle/>
                    <a:p>
                      <a:pPr algn="ctr"/>
                      <a:r>
                        <a:rPr lang="en-US" sz="1200" b="0" dirty="0"/>
                        <a:t>Knowledge</a:t>
                      </a:r>
                      <a:r>
                        <a:rPr lang="en-US" sz="1200" b="0" baseline="0" dirty="0"/>
                        <a:t> Base</a:t>
                      </a:r>
                      <a:endParaRPr lang="en-US" sz="1200" b="0" dirty="0"/>
                    </a:p>
                  </a:txBody>
                  <a:tcPr anchor="ctr"/>
                </a:tc>
                <a:extLst>
                  <a:ext uri="{0D108BD9-81ED-4DB2-BD59-A6C34878D82A}">
                    <a16:rowId xmlns:a16="http://schemas.microsoft.com/office/drawing/2014/main" val="10000"/>
                  </a:ext>
                </a:extLst>
              </a:tr>
              <a:tr h="222070">
                <a:tc rowSpan="4">
                  <a:txBody>
                    <a:bodyPr/>
                    <a:lstStyle/>
                    <a:p>
                      <a:r>
                        <a:rPr lang="en-US" sz="1200" dirty="0"/>
                        <a:t>Big IT Players</a:t>
                      </a:r>
                    </a:p>
                  </a:txBody>
                  <a:tcPr anchor="ctr"/>
                </a:tc>
                <a:tc>
                  <a:txBody>
                    <a:bodyPr/>
                    <a:lstStyle/>
                    <a:p>
                      <a:r>
                        <a:rPr lang="en-US" sz="1200" dirty="0"/>
                        <a:t>Google</a:t>
                      </a:r>
                    </a:p>
                  </a:txBody>
                  <a:tcPr anchor="ctr"/>
                </a:tc>
                <a:tc>
                  <a:txBody>
                    <a:bodyPr/>
                    <a:lstStyle/>
                    <a:p>
                      <a:r>
                        <a:rPr lang="en-US" sz="1200" dirty="0"/>
                        <a:t>Assistant, Allo</a:t>
                      </a:r>
                    </a:p>
                  </a:txBody>
                  <a:tcPr anchor="ctr"/>
                </a:tc>
                <a:tc>
                  <a:txBody>
                    <a:bodyPr/>
                    <a:lstStyle/>
                    <a:p>
                      <a:r>
                        <a:rPr lang="en-US" sz="1200" dirty="0"/>
                        <a:t>Cloud</a:t>
                      </a:r>
                    </a:p>
                  </a:txBody>
                  <a:tcPr anchor="ctr"/>
                </a:tc>
                <a:tc>
                  <a:txBody>
                    <a:bodyPr/>
                    <a:lstStyle/>
                    <a:p>
                      <a:pPr algn="ctr"/>
                      <a:endParaRPr lang="en-US" sz="1200" dirty="0"/>
                    </a:p>
                  </a:txBody>
                  <a:tcPr anchor="ctr"/>
                </a:tc>
                <a:tc>
                  <a:txBody>
                    <a:bodyPr/>
                    <a:lstStyle/>
                    <a:p>
                      <a:pPr algn="ctr"/>
                      <a:r>
                        <a:rPr lang="en-US" sz="1200" dirty="0"/>
                        <a:t>X</a:t>
                      </a:r>
                    </a:p>
                  </a:txBody>
                  <a:tcPr anchor="ctr"/>
                </a:tc>
                <a:tc>
                  <a:txBody>
                    <a:bodyPr/>
                    <a:lstStyle/>
                    <a:p>
                      <a:pPr algn="ctr"/>
                      <a:endParaRPr lang="en-US" sz="1200" dirty="0"/>
                    </a:p>
                  </a:txBody>
                  <a:tcPr anchor="ctr"/>
                </a:tc>
                <a:extLst>
                  <a:ext uri="{0D108BD9-81ED-4DB2-BD59-A6C34878D82A}">
                    <a16:rowId xmlns:a16="http://schemas.microsoft.com/office/drawing/2014/main" val="10001"/>
                  </a:ext>
                </a:extLst>
              </a:tr>
              <a:tr h="222070">
                <a:tc vMerge="1">
                  <a:txBody>
                    <a:bodyPr/>
                    <a:lstStyle/>
                    <a:p>
                      <a:endParaRPr lang="en-US" sz="1200" dirty="0"/>
                    </a:p>
                  </a:txBody>
                  <a:tcPr anchor="ctr"/>
                </a:tc>
                <a:tc>
                  <a:txBody>
                    <a:bodyPr/>
                    <a:lstStyle/>
                    <a:p>
                      <a:r>
                        <a:rPr lang="en-US" sz="1200" dirty="0"/>
                        <a:t>Microsoft</a:t>
                      </a:r>
                    </a:p>
                  </a:txBody>
                  <a:tcPr anchor="ctr"/>
                </a:tc>
                <a:tc>
                  <a:txBody>
                    <a:bodyPr/>
                    <a:lstStyle/>
                    <a:p>
                      <a:r>
                        <a:rPr lang="en-US" sz="1200" dirty="0"/>
                        <a:t>Bot</a:t>
                      </a:r>
                      <a:r>
                        <a:rPr lang="en-US" sz="1200" baseline="0" dirty="0"/>
                        <a:t> Framework</a:t>
                      </a:r>
                      <a:endParaRPr lang="en-US" sz="1200" dirty="0"/>
                    </a:p>
                  </a:txBody>
                  <a:tcPr anchor="ctr"/>
                </a:tc>
                <a:tc>
                  <a:txBody>
                    <a:bodyPr/>
                    <a:lstStyle/>
                    <a:p>
                      <a:r>
                        <a:rPr lang="en-US" sz="1200" dirty="0"/>
                        <a:t>On Premise + Cloud</a:t>
                      </a:r>
                    </a:p>
                  </a:txBody>
                  <a:tcPr anchor="ctr"/>
                </a:tc>
                <a:tc>
                  <a:txBody>
                    <a:bodyPr/>
                    <a:lstStyle/>
                    <a:p>
                      <a:pPr algn="ctr"/>
                      <a:r>
                        <a:rPr lang="en-US" sz="1200" dirty="0"/>
                        <a:t>X</a:t>
                      </a:r>
                    </a:p>
                  </a:txBody>
                  <a:tcPr anchor="ctr"/>
                </a:tc>
                <a:tc>
                  <a:txBody>
                    <a:bodyPr/>
                    <a:lstStyle/>
                    <a:p>
                      <a:pPr algn="ctr"/>
                      <a:r>
                        <a:rPr lang="en-US" sz="1200" dirty="0"/>
                        <a:t>X</a:t>
                      </a:r>
                    </a:p>
                  </a:txBody>
                  <a:tcPr anchor="ctr"/>
                </a:tc>
                <a:tc>
                  <a:txBody>
                    <a:bodyPr/>
                    <a:lstStyle/>
                    <a:p>
                      <a:pPr algn="ctr"/>
                      <a:r>
                        <a:rPr lang="en-US" sz="1200" dirty="0"/>
                        <a:t>X</a:t>
                      </a:r>
                    </a:p>
                  </a:txBody>
                  <a:tcPr anchor="ctr"/>
                </a:tc>
                <a:extLst>
                  <a:ext uri="{0D108BD9-81ED-4DB2-BD59-A6C34878D82A}">
                    <a16:rowId xmlns:a16="http://schemas.microsoft.com/office/drawing/2014/main" val="10002"/>
                  </a:ext>
                </a:extLst>
              </a:tr>
              <a:tr h="370116">
                <a:tc vMerge="1">
                  <a:txBody>
                    <a:bodyPr/>
                    <a:lstStyle/>
                    <a:p>
                      <a:endParaRPr lang="en-US" sz="1200" dirty="0"/>
                    </a:p>
                  </a:txBody>
                  <a:tcPr anchor="ctr"/>
                </a:tc>
                <a:tc>
                  <a:txBody>
                    <a:bodyPr/>
                    <a:lstStyle/>
                    <a:p>
                      <a:r>
                        <a:rPr lang="en-US" sz="1200" dirty="0"/>
                        <a:t>Facebook</a:t>
                      </a:r>
                    </a:p>
                  </a:txBody>
                  <a:tcPr anchor="ctr"/>
                </a:tc>
                <a:tc>
                  <a:txBody>
                    <a:bodyPr/>
                    <a:lstStyle/>
                    <a:p>
                      <a:r>
                        <a:rPr lang="en-US" sz="1200" dirty="0"/>
                        <a:t>Messenger Platform,</a:t>
                      </a:r>
                      <a:r>
                        <a:rPr lang="en-US" sz="1200" baseline="0" dirty="0"/>
                        <a:t> </a:t>
                      </a:r>
                      <a:r>
                        <a:rPr lang="en-US" sz="1200" dirty="0"/>
                        <a:t>Wit.ai (open)</a:t>
                      </a:r>
                    </a:p>
                  </a:txBody>
                  <a:tcPr anchor="ctr"/>
                </a:tc>
                <a:tc>
                  <a:txBody>
                    <a:bodyPr/>
                    <a:lstStyle/>
                    <a:p>
                      <a:r>
                        <a:rPr lang="en-US" sz="1200" dirty="0"/>
                        <a:t>Cloud</a:t>
                      </a:r>
                    </a:p>
                  </a:txBody>
                  <a:tcPr anchor="ctr"/>
                </a:tc>
                <a:tc>
                  <a:txBody>
                    <a:bodyPr/>
                    <a:lstStyle/>
                    <a:p>
                      <a:pPr algn="ctr"/>
                      <a:r>
                        <a:rPr lang="en-US" sz="1200" dirty="0"/>
                        <a:t>X</a:t>
                      </a:r>
                    </a:p>
                  </a:txBody>
                  <a:tcPr anchor="ctr"/>
                </a:tc>
                <a:tc>
                  <a:txBody>
                    <a:bodyPr/>
                    <a:lstStyle/>
                    <a:p>
                      <a:pPr algn="ctr"/>
                      <a:r>
                        <a:rPr lang="en-US" sz="1200" dirty="0"/>
                        <a:t>X</a:t>
                      </a:r>
                    </a:p>
                  </a:txBody>
                  <a:tcPr anchor="ctr"/>
                </a:tc>
                <a:tc>
                  <a:txBody>
                    <a:bodyPr/>
                    <a:lstStyle/>
                    <a:p>
                      <a:pPr algn="ctr"/>
                      <a:endParaRPr lang="en-US" sz="1200" dirty="0"/>
                    </a:p>
                  </a:txBody>
                  <a:tcPr anchor="ctr"/>
                </a:tc>
                <a:extLst>
                  <a:ext uri="{0D108BD9-81ED-4DB2-BD59-A6C34878D82A}">
                    <a16:rowId xmlns:a16="http://schemas.microsoft.com/office/drawing/2014/main" val="10003"/>
                  </a:ext>
                </a:extLst>
              </a:tr>
              <a:tr h="222070">
                <a:tc vMerge="1">
                  <a:txBody>
                    <a:bodyPr/>
                    <a:lstStyle/>
                    <a:p>
                      <a:endParaRPr lang="en-US" sz="1200" dirty="0"/>
                    </a:p>
                  </a:txBody>
                  <a:tcPr anchor="ctr"/>
                </a:tc>
                <a:tc>
                  <a:txBody>
                    <a:bodyPr/>
                    <a:lstStyle/>
                    <a:p>
                      <a:r>
                        <a:rPr lang="en-US" sz="1200" dirty="0"/>
                        <a:t>HPE</a:t>
                      </a:r>
                    </a:p>
                  </a:txBody>
                  <a:tcPr anchor="ctr"/>
                </a:tc>
                <a:tc>
                  <a:txBody>
                    <a:bodyPr/>
                    <a:lstStyle/>
                    <a:p>
                      <a:r>
                        <a:rPr lang="en-US" sz="1200" dirty="0"/>
                        <a:t>HAVEn</a:t>
                      </a:r>
                      <a:r>
                        <a:rPr lang="en-US" sz="1200" baseline="0" dirty="0"/>
                        <a:t> OnDemand</a:t>
                      </a:r>
                      <a:endParaRPr lang="en-US" sz="1200" dirty="0"/>
                    </a:p>
                  </a:txBody>
                  <a:tcPr anchor="ctr"/>
                </a:tc>
                <a:tc>
                  <a:txBody>
                    <a:bodyPr/>
                    <a:lstStyle/>
                    <a:p>
                      <a:r>
                        <a:rPr lang="en-US" sz="1200" dirty="0"/>
                        <a:t>On Premise + Cloud</a:t>
                      </a:r>
                    </a:p>
                  </a:txBody>
                  <a:tcPr anchor="ctr"/>
                </a:tc>
                <a:tc>
                  <a:txBody>
                    <a:bodyPr/>
                    <a:lstStyle/>
                    <a:p>
                      <a:pPr algn="ctr"/>
                      <a:endParaRPr lang="en-US" sz="1200" dirty="0"/>
                    </a:p>
                  </a:txBody>
                  <a:tcPr anchor="ctr"/>
                </a:tc>
                <a:tc>
                  <a:txBody>
                    <a:bodyPr/>
                    <a:lstStyle/>
                    <a:p>
                      <a:pPr algn="ctr"/>
                      <a:r>
                        <a:rPr lang="en-US" sz="1200" dirty="0"/>
                        <a:t>X</a:t>
                      </a:r>
                    </a:p>
                  </a:txBody>
                  <a:tcPr anchor="ctr"/>
                </a:tc>
                <a:tc>
                  <a:txBody>
                    <a:bodyPr/>
                    <a:lstStyle/>
                    <a:p>
                      <a:pPr algn="ctr"/>
                      <a:r>
                        <a:rPr lang="en-US" sz="1200" dirty="0"/>
                        <a:t>X</a:t>
                      </a:r>
                    </a:p>
                  </a:txBody>
                  <a:tcPr anchor="ctr"/>
                </a:tc>
                <a:extLst>
                  <a:ext uri="{0D108BD9-81ED-4DB2-BD59-A6C34878D82A}">
                    <a16:rowId xmlns:a16="http://schemas.microsoft.com/office/drawing/2014/main" val="10004"/>
                  </a:ext>
                </a:extLst>
              </a:tr>
              <a:tr h="222070">
                <a:tc rowSpan="6">
                  <a:txBody>
                    <a:bodyPr/>
                    <a:lstStyle/>
                    <a:p>
                      <a:r>
                        <a:rPr lang="en-US" sz="1200" dirty="0"/>
                        <a:t>Specialized</a:t>
                      </a:r>
                    </a:p>
                  </a:txBody>
                  <a:tcPr anchor="ctr"/>
                </a:tc>
                <a:tc>
                  <a:txBody>
                    <a:bodyPr/>
                    <a:lstStyle/>
                    <a:p>
                      <a:r>
                        <a:rPr lang="en-US" sz="1200" dirty="0"/>
                        <a:t>FlexAnswer</a:t>
                      </a:r>
                    </a:p>
                  </a:txBody>
                  <a:tcPr anchor="ctr"/>
                </a:tc>
                <a:tc>
                  <a:txBody>
                    <a:bodyPr/>
                    <a:lstStyle/>
                    <a:p>
                      <a:endParaRPr lang="en-US" sz="1200" dirty="0"/>
                    </a:p>
                  </a:txBody>
                  <a:tcPr anchor="ctr"/>
                </a:tc>
                <a:tc>
                  <a:txBody>
                    <a:bodyPr/>
                    <a:lstStyle/>
                    <a:p>
                      <a:r>
                        <a:rPr lang="en-US" sz="1200" dirty="0"/>
                        <a:t>On Premise</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05"/>
                  </a:ext>
                </a:extLst>
              </a:tr>
              <a:tr h="222070">
                <a:tc vMerge="1">
                  <a:txBody>
                    <a:bodyPr/>
                    <a:lstStyle/>
                    <a:p>
                      <a:endParaRPr lang="en-US" sz="1200" dirty="0"/>
                    </a:p>
                  </a:txBody>
                  <a:tcPr anchor="ctr"/>
                </a:tc>
                <a:tc>
                  <a:txBody>
                    <a:bodyPr/>
                    <a:lstStyle/>
                    <a:p>
                      <a:r>
                        <a:rPr lang="en-US" sz="1200" dirty="0"/>
                        <a:t>Creative Virtual</a:t>
                      </a:r>
                    </a:p>
                  </a:txBody>
                  <a:tcPr anchor="ctr"/>
                </a:tc>
                <a:tc>
                  <a:txBody>
                    <a:bodyPr/>
                    <a:lstStyle/>
                    <a:p>
                      <a:r>
                        <a:rPr lang="en-US" sz="1200" dirty="0"/>
                        <a:t>V-Person,</a:t>
                      </a:r>
                      <a:r>
                        <a:rPr lang="en-US" sz="1200" baseline="0" dirty="0"/>
                        <a:t> V-Portal</a:t>
                      </a:r>
                      <a:endParaRPr lang="en-US" sz="1200" dirty="0"/>
                    </a:p>
                  </a:txBody>
                  <a:tcPr anchor="ctr"/>
                </a:tc>
                <a:tc>
                  <a:txBody>
                    <a:bodyPr/>
                    <a:lstStyle/>
                    <a:p>
                      <a:r>
                        <a:rPr lang="en-US" sz="1200" dirty="0"/>
                        <a:t>On Premise</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r>
                        <a:rPr lang="en-US" sz="1200" dirty="0"/>
                        <a:t>X</a:t>
                      </a:r>
                    </a:p>
                  </a:txBody>
                  <a:tcPr anchor="ctr"/>
                </a:tc>
                <a:extLst>
                  <a:ext uri="{0D108BD9-81ED-4DB2-BD59-A6C34878D82A}">
                    <a16:rowId xmlns:a16="http://schemas.microsoft.com/office/drawing/2014/main" val="10006"/>
                  </a:ext>
                </a:extLst>
              </a:tr>
              <a:tr h="222070">
                <a:tc vMerge="1">
                  <a:txBody>
                    <a:bodyPr/>
                    <a:lstStyle/>
                    <a:p>
                      <a:endParaRPr lang="en-US" sz="1200" dirty="0"/>
                    </a:p>
                  </a:txBody>
                  <a:tcPr anchor="ctr"/>
                </a:tc>
                <a:tc>
                  <a:txBody>
                    <a:bodyPr/>
                    <a:lstStyle/>
                    <a:p>
                      <a:r>
                        <a:rPr lang="en-US" sz="1200" dirty="0"/>
                        <a:t>noHold</a:t>
                      </a:r>
                    </a:p>
                  </a:txBody>
                  <a:tcPr anchor="ctr"/>
                </a:tc>
                <a:tc>
                  <a:txBody>
                    <a:bodyPr/>
                    <a:lstStyle/>
                    <a:p>
                      <a:r>
                        <a:rPr lang="en-US" sz="1200" dirty="0"/>
                        <a:t>VA, SICURA</a:t>
                      </a:r>
                    </a:p>
                  </a:txBody>
                  <a:tcPr anchor="ctr"/>
                </a:tc>
                <a:tc>
                  <a:txBody>
                    <a:bodyPr/>
                    <a:lstStyle/>
                    <a:p>
                      <a:r>
                        <a:rPr lang="en-US" sz="1200" dirty="0"/>
                        <a:t>On Premise</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r>
                        <a:rPr lang="en-US" sz="1200" dirty="0"/>
                        <a:t>X</a:t>
                      </a:r>
                    </a:p>
                  </a:txBody>
                  <a:tcPr anchor="ctr"/>
                </a:tc>
                <a:extLst>
                  <a:ext uri="{0D108BD9-81ED-4DB2-BD59-A6C34878D82A}">
                    <a16:rowId xmlns:a16="http://schemas.microsoft.com/office/drawing/2014/main" val="10007"/>
                  </a:ext>
                </a:extLst>
              </a:tr>
              <a:tr h="222070">
                <a:tc vMerge="1">
                  <a:txBody>
                    <a:bodyPr/>
                    <a:lstStyle/>
                    <a:p>
                      <a:endParaRPr lang="en-US" sz="1200" dirty="0"/>
                    </a:p>
                  </a:txBody>
                  <a:tcPr anchor="ctr"/>
                </a:tc>
                <a:tc>
                  <a:txBody>
                    <a:bodyPr/>
                    <a:lstStyle/>
                    <a:p>
                      <a:r>
                        <a:rPr lang="en-US" sz="1200" dirty="0"/>
                        <a:t>Artificial Solutions</a:t>
                      </a:r>
                    </a:p>
                  </a:txBody>
                  <a:tcPr anchor="ctr"/>
                </a:tc>
                <a:tc>
                  <a:txBody>
                    <a:bodyPr/>
                    <a:lstStyle/>
                    <a:p>
                      <a:r>
                        <a:rPr lang="en-US" sz="1200" dirty="0"/>
                        <a:t>Teneo</a:t>
                      </a:r>
                    </a:p>
                  </a:txBody>
                  <a:tcPr anchor="ctr"/>
                </a:tc>
                <a:tc>
                  <a:txBody>
                    <a:bodyPr/>
                    <a:lstStyle/>
                    <a:p>
                      <a:r>
                        <a:rPr lang="en-US" sz="1200" dirty="0"/>
                        <a:t>On Premise</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08"/>
                  </a:ext>
                </a:extLst>
              </a:tr>
              <a:tr h="222070">
                <a:tc vMerge="1">
                  <a:txBody>
                    <a:bodyPr/>
                    <a:lstStyle/>
                    <a:p>
                      <a:endParaRPr lang="en-US" sz="1200" dirty="0"/>
                    </a:p>
                  </a:txBody>
                  <a:tcPr anchor="ctr"/>
                </a:tc>
                <a:tc>
                  <a:txBody>
                    <a:bodyPr/>
                    <a:lstStyle/>
                    <a:p>
                      <a:r>
                        <a:rPr lang="en-US" sz="1200" dirty="0"/>
                        <a:t>Nuance</a:t>
                      </a:r>
                    </a:p>
                  </a:txBody>
                  <a:tcPr anchor="ctr"/>
                </a:tc>
                <a:tc>
                  <a:txBody>
                    <a:bodyPr/>
                    <a:lstStyle/>
                    <a:p>
                      <a:r>
                        <a:rPr lang="en-US" sz="1200" dirty="0"/>
                        <a:t>Nina Web</a:t>
                      </a:r>
                    </a:p>
                  </a:txBody>
                  <a:tcPr anchor="ctr"/>
                </a:tc>
                <a:tc>
                  <a:txBody>
                    <a:bodyPr/>
                    <a:lstStyle/>
                    <a:p>
                      <a:r>
                        <a:rPr lang="en-US" sz="1200" dirty="0"/>
                        <a:t>On Premise + Cloud</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r>
                        <a:rPr lang="en-US" sz="1200" dirty="0"/>
                        <a:t>X</a:t>
                      </a:r>
                    </a:p>
                  </a:txBody>
                  <a:tcPr anchor="ctr"/>
                </a:tc>
                <a:extLst>
                  <a:ext uri="{0D108BD9-81ED-4DB2-BD59-A6C34878D82A}">
                    <a16:rowId xmlns:a16="http://schemas.microsoft.com/office/drawing/2014/main" val="10009"/>
                  </a:ext>
                </a:extLst>
              </a:tr>
              <a:tr h="222070">
                <a:tc vMerge="1">
                  <a:txBody>
                    <a:bodyPr/>
                    <a:lstStyle/>
                    <a:p>
                      <a:endParaRPr lang="en-US" sz="1200" dirty="0"/>
                    </a:p>
                  </a:txBody>
                  <a:tcPr anchor="ctr"/>
                </a:tc>
                <a:tc>
                  <a:txBody>
                    <a:bodyPr/>
                    <a:lstStyle/>
                    <a:p>
                      <a:r>
                        <a:rPr lang="en-US" sz="1200" dirty="0"/>
                        <a:t>EChatbot</a:t>
                      </a:r>
                    </a:p>
                  </a:txBody>
                  <a:tcPr anchor="ctr"/>
                </a:tc>
                <a:tc>
                  <a:txBody>
                    <a:bodyPr/>
                    <a:lstStyle/>
                    <a:p>
                      <a:endParaRPr lang="en-US" sz="1200" dirty="0"/>
                    </a:p>
                  </a:txBody>
                  <a:tcPr anchor="ctr"/>
                </a:tc>
                <a:tc>
                  <a:txBody>
                    <a:bodyPr/>
                    <a:lstStyle/>
                    <a:p>
                      <a:r>
                        <a:rPr lang="en-US" sz="1200" dirty="0"/>
                        <a:t>Cloud</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10"/>
                  </a:ext>
                </a:extLst>
              </a:tr>
              <a:tr h="222070">
                <a:tc rowSpan="2">
                  <a:txBody>
                    <a:bodyPr/>
                    <a:lstStyle/>
                    <a:p>
                      <a:r>
                        <a:rPr lang="en-US" sz="1200" dirty="0"/>
                        <a:t>Open</a:t>
                      </a:r>
                    </a:p>
                  </a:txBody>
                  <a:tcPr anchor="ctr"/>
                </a:tc>
                <a:tc>
                  <a:txBody>
                    <a:bodyPr/>
                    <a:lstStyle/>
                    <a:p>
                      <a:r>
                        <a:rPr lang="en-US" sz="1200" dirty="0"/>
                        <a:t>ALICE 2.0 (AIML)</a:t>
                      </a:r>
                    </a:p>
                  </a:txBody>
                  <a:tcPr anchor="ctr"/>
                </a:tc>
                <a:tc>
                  <a:txBody>
                    <a:bodyPr/>
                    <a:lstStyle/>
                    <a:p>
                      <a:endParaRPr lang="en-US" sz="1200" dirty="0"/>
                    </a:p>
                  </a:txBody>
                  <a:tcPr anchor="ctr"/>
                </a:tc>
                <a:tc>
                  <a:txBody>
                    <a:bodyPr/>
                    <a:lstStyle/>
                    <a:p>
                      <a:r>
                        <a:rPr lang="en-US" sz="1200" dirty="0"/>
                        <a:t>On Premise</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11"/>
                  </a:ext>
                </a:extLst>
              </a:tr>
              <a:tr h="222070">
                <a:tc vMerge="1">
                  <a:txBody>
                    <a:bodyPr/>
                    <a:lstStyle/>
                    <a:p>
                      <a:endParaRPr lang="en-US" sz="1200" dirty="0"/>
                    </a:p>
                  </a:txBody>
                  <a:tcPr anchor="ctr"/>
                </a:tc>
                <a:tc>
                  <a:txBody>
                    <a:bodyPr/>
                    <a:lstStyle/>
                    <a:p>
                      <a:r>
                        <a:rPr lang="en-US" sz="1200" dirty="0"/>
                        <a:t>SuperBot</a:t>
                      </a:r>
                    </a:p>
                  </a:txBody>
                  <a:tcPr anchor="ctr"/>
                </a:tc>
                <a:tc>
                  <a:txBody>
                    <a:bodyPr/>
                    <a:lstStyle/>
                    <a:p>
                      <a:endParaRPr lang="en-US" sz="1200" dirty="0"/>
                    </a:p>
                  </a:txBody>
                  <a:tcPr anchor="ctr"/>
                </a:tc>
                <a:tc>
                  <a:txBody>
                    <a:bodyPr/>
                    <a:lstStyle/>
                    <a:p>
                      <a:r>
                        <a:rPr lang="en-US" sz="1200" dirty="0"/>
                        <a:t>On Premise</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12"/>
                  </a:ext>
                </a:extLst>
              </a:tr>
              <a:tr h="222070">
                <a:tc rowSpan="5">
                  <a:txBody>
                    <a:bodyPr/>
                    <a:lstStyle/>
                    <a:p>
                      <a:r>
                        <a:rPr lang="en-US" sz="1200" dirty="0"/>
                        <a:t>Online</a:t>
                      </a:r>
                    </a:p>
                  </a:txBody>
                  <a:tcPr anchor="ctr"/>
                </a:tc>
                <a:tc>
                  <a:txBody>
                    <a:bodyPr/>
                    <a:lstStyle/>
                    <a:p>
                      <a:r>
                        <a:rPr lang="en-US" sz="1200" dirty="0"/>
                        <a:t>Pandorabots (AIML)</a:t>
                      </a:r>
                    </a:p>
                  </a:txBody>
                  <a:tcPr anchor="ctr"/>
                </a:tc>
                <a:tc>
                  <a:txBody>
                    <a:bodyPr/>
                    <a:lstStyle/>
                    <a:p>
                      <a:endParaRPr lang="en-US" sz="1200" dirty="0"/>
                    </a:p>
                  </a:txBody>
                  <a:tcPr anchor="ctr"/>
                </a:tc>
                <a:tc>
                  <a:txBody>
                    <a:bodyPr/>
                    <a:lstStyle/>
                    <a:p>
                      <a:r>
                        <a:rPr lang="en-US" sz="1200" dirty="0"/>
                        <a:t>Cloud</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13"/>
                  </a:ext>
                </a:extLst>
              </a:tr>
              <a:tr h="222070">
                <a:tc vMerge="1">
                  <a:txBody>
                    <a:bodyPr/>
                    <a:lstStyle/>
                    <a:p>
                      <a:endParaRPr lang="en-US" sz="1200" dirty="0"/>
                    </a:p>
                  </a:txBody>
                  <a:tcPr anchor="ctr"/>
                </a:tc>
                <a:tc>
                  <a:txBody>
                    <a:bodyPr/>
                    <a:lstStyle/>
                    <a:p>
                      <a:r>
                        <a:rPr lang="en-US" sz="1200" dirty="0"/>
                        <a:t>ChatFuel</a:t>
                      </a:r>
                    </a:p>
                  </a:txBody>
                  <a:tcPr anchor="ctr"/>
                </a:tc>
                <a:tc>
                  <a:txBody>
                    <a:bodyPr/>
                    <a:lstStyle/>
                    <a:p>
                      <a:endParaRPr lang="en-US" sz="1200" dirty="0"/>
                    </a:p>
                  </a:txBody>
                  <a:tcPr anchor="ctr"/>
                </a:tc>
                <a:tc>
                  <a:txBody>
                    <a:bodyPr/>
                    <a:lstStyle/>
                    <a:p>
                      <a:r>
                        <a:rPr lang="en-US" sz="1200" dirty="0"/>
                        <a:t>Cloud</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14"/>
                  </a:ext>
                </a:extLst>
              </a:tr>
              <a:tr h="222070">
                <a:tc vMerge="1">
                  <a:txBody>
                    <a:bodyPr/>
                    <a:lstStyle/>
                    <a:p>
                      <a:endParaRPr lang="en-US" sz="1200" dirty="0"/>
                    </a:p>
                  </a:txBody>
                  <a:tcPr anchor="ctr"/>
                </a:tc>
                <a:tc>
                  <a:txBody>
                    <a:bodyPr/>
                    <a:lstStyle/>
                    <a:p>
                      <a:r>
                        <a:rPr lang="en-US" sz="1200" dirty="0"/>
                        <a:t>Reply.ai</a:t>
                      </a:r>
                    </a:p>
                  </a:txBody>
                  <a:tcPr anchor="ctr"/>
                </a:tc>
                <a:tc>
                  <a:txBody>
                    <a:bodyPr/>
                    <a:lstStyle/>
                    <a:p>
                      <a:endParaRPr lang="en-US" sz="1200" dirty="0"/>
                    </a:p>
                  </a:txBody>
                  <a:tcPr anchor="ctr"/>
                </a:tc>
                <a:tc>
                  <a:txBody>
                    <a:bodyPr/>
                    <a:lstStyle/>
                    <a:p>
                      <a:r>
                        <a:rPr lang="en-US" sz="1200" dirty="0"/>
                        <a:t>Cloud</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15"/>
                  </a:ext>
                </a:extLst>
              </a:tr>
              <a:tr h="222070">
                <a:tc vMerge="1">
                  <a:txBody>
                    <a:bodyPr/>
                    <a:lstStyle/>
                    <a:p>
                      <a:endParaRPr lang="en-US" sz="1200" dirty="0"/>
                    </a:p>
                  </a:txBody>
                  <a:tcPr anchor="ctr"/>
                </a:tc>
                <a:tc>
                  <a:txBody>
                    <a:bodyPr/>
                    <a:lstStyle/>
                    <a:p>
                      <a:r>
                        <a:rPr lang="en-US" sz="1200" dirty="0"/>
                        <a:t>Imperson</a:t>
                      </a:r>
                    </a:p>
                  </a:txBody>
                  <a:tcPr anchor="ctr"/>
                </a:tc>
                <a:tc>
                  <a:txBody>
                    <a:bodyPr/>
                    <a:lstStyle/>
                    <a:p>
                      <a:endParaRPr lang="en-US" sz="1200" dirty="0"/>
                    </a:p>
                  </a:txBody>
                  <a:tcPr anchor="ctr"/>
                </a:tc>
                <a:tc>
                  <a:txBody>
                    <a:bodyPr/>
                    <a:lstStyle/>
                    <a:p>
                      <a:r>
                        <a:rPr lang="en-US" sz="1200" dirty="0"/>
                        <a:t>Cloud</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16"/>
                  </a:ext>
                </a:extLst>
              </a:tr>
              <a:tr h="222070">
                <a:tc vMerge="1">
                  <a:txBody>
                    <a:bodyPr/>
                    <a:lstStyle/>
                    <a:p>
                      <a:endParaRPr lang="en-US" sz="1200" dirty="0"/>
                    </a:p>
                  </a:txBody>
                  <a:tcPr anchor="ctr"/>
                </a:tc>
                <a:tc>
                  <a:txBody>
                    <a:bodyPr/>
                    <a:lstStyle/>
                    <a:p>
                      <a:r>
                        <a:rPr lang="en-US" sz="1200" dirty="0"/>
                        <a:t>Api.ai</a:t>
                      </a:r>
                    </a:p>
                  </a:txBody>
                  <a:tcPr anchor="ctr"/>
                </a:tc>
                <a:tc>
                  <a:txBody>
                    <a:bodyPr/>
                    <a:lstStyle/>
                    <a:p>
                      <a:endParaRPr lang="en-US" sz="1200" dirty="0"/>
                    </a:p>
                  </a:txBody>
                  <a:tcPr anchor="ctr"/>
                </a:tc>
                <a:tc>
                  <a:txBody>
                    <a:bodyPr/>
                    <a:lstStyle/>
                    <a:p>
                      <a:r>
                        <a:rPr lang="en-US" sz="1200" dirty="0"/>
                        <a:t>Cloud</a:t>
                      </a:r>
                    </a:p>
                  </a:txBody>
                  <a:tcPr anchor="ctr"/>
                </a:tc>
                <a:tc>
                  <a:txBody>
                    <a:bodyPr/>
                    <a:lstStyle/>
                    <a:p>
                      <a:pPr algn="ctr"/>
                      <a:r>
                        <a:rPr lang="en-US" sz="1200" dirty="0"/>
                        <a:t>X</a:t>
                      </a:r>
                    </a:p>
                  </a:txBody>
                  <a:tcPr anchor="ctr"/>
                </a:tc>
                <a:tc>
                  <a:txBody>
                    <a:bodyPr/>
                    <a:lstStyle/>
                    <a:p>
                      <a:pPr algn="ctr"/>
                      <a:endParaRPr lang="en-US" sz="1200" dirty="0"/>
                    </a:p>
                  </a:txBody>
                  <a:tcPr anchor="ctr"/>
                </a:tc>
                <a:tc>
                  <a:txBody>
                    <a:bodyPr/>
                    <a:lstStyle/>
                    <a:p>
                      <a:pPr algn="ctr"/>
                      <a:endParaRPr lang="en-US" sz="1200" dirty="0"/>
                    </a:p>
                  </a:txBody>
                  <a:tcPr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05759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03244" y="1268760"/>
            <a:ext cx="10150417" cy="994005"/>
          </a:xfrm>
          <a:prstGeom prst="rect">
            <a:avLst/>
          </a:prstGeom>
          <a:noFill/>
        </p:spPr>
        <p:txBody>
          <a:bodyPr wrap="square" lIns="182829" tIns="146263" rIns="182829" bIns="146263" rtlCol="0">
            <a:spAutoFit/>
          </a:bodyPr>
          <a:lstStyle/>
          <a:p>
            <a:pPr defTabSz="914186">
              <a:lnSpc>
                <a:spcPct val="90000"/>
              </a:lnSpc>
              <a:spcAft>
                <a:spcPts val="600"/>
              </a:spcAft>
            </a:pPr>
            <a:r>
              <a:rPr lang="en-US" sz="2700" dirty="0">
                <a:latin typeface="Segoe UI" panose="020B0502040204020203" pitchFamily="34" charset="0"/>
                <a:cs typeface="Segoe UI" panose="020B0502040204020203" pitchFamily="34" charset="0"/>
              </a:rPr>
              <a:t>Vision</a:t>
            </a:r>
          </a:p>
          <a:p>
            <a:pPr defTabSz="914186">
              <a:lnSpc>
                <a:spcPct val="90000"/>
              </a:lnSpc>
              <a:spcAft>
                <a:spcPts val="600"/>
              </a:spcAft>
            </a:pPr>
            <a:r>
              <a:rPr lang="en-US" dirty="0">
                <a:latin typeface="Segoe UI"/>
              </a:rPr>
              <a:t>From faces to feelings, allow your apps to understand images and video</a:t>
            </a:r>
          </a:p>
        </p:txBody>
      </p:sp>
      <p:sp>
        <p:nvSpPr>
          <p:cNvPr id="40" name="Freeform 22"/>
          <p:cNvSpPr>
            <a:spLocks noChangeAspect="1"/>
          </p:cNvSpPr>
          <p:nvPr/>
        </p:nvSpPr>
        <p:spPr bwMode="auto">
          <a:xfrm>
            <a:off x="728849" y="1526973"/>
            <a:ext cx="661157" cy="43750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01A9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14186"/>
            <a:endParaRPr lang="en-US" dirty="0">
              <a:solidFill>
                <a:srgbClr val="505050"/>
              </a:solidFill>
              <a:latin typeface="Segoe UI"/>
            </a:endParaRPr>
          </a:p>
        </p:txBody>
      </p:sp>
      <p:sp>
        <p:nvSpPr>
          <p:cNvPr id="7" name="TextBox 6"/>
          <p:cNvSpPr txBox="1"/>
          <p:nvPr/>
        </p:nvSpPr>
        <p:spPr>
          <a:xfrm>
            <a:off x="1565890" y="2276872"/>
            <a:ext cx="10150416" cy="994005"/>
          </a:xfrm>
          <a:prstGeom prst="rect">
            <a:avLst/>
          </a:prstGeom>
          <a:noFill/>
        </p:spPr>
        <p:txBody>
          <a:bodyPr wrap="square" lIns="182829" tIns="146263" rIns="182829" bIns="146263" rtlCol="0">
            <a:spAutoFit/>
          </a:bodyPr>
          <a:lstStyle/>
          <a:p>
            <a:pPr defTabSz="914186">
              <a:lnSpc>
                <a:spcPct val="90000"/>
              </a:lnSpc>
              <a:spcAft>
                <a:spcPts val="600"/>
              </a:spcAft>
            </a:pPr>
            <a:r>
              <a:rPr lang="en-US" sz="2700" dirty="0">
                <a:latin typeface="Segoe UI" panose="020B0502040204020203" pitchFamily="34" charset="0"/>
                <a:cs typeface="Segoe UI" panose="020B0502040204020203" pitchFamily="34" charset="0"/>
              </a:rPr>
              <a:t>Speech</a:t>
            </a:r>
          </a:p>
          <a:p>
            <a:pPr defTabSz="914186">
              <a:lnSpc>
                <a:spcPct val="90000"/>
              </a:lnSpc>
              <a:spcAft>
                <a:spcPts val="600"/>
              </a:spcAft>
            </a:pPr>
            <a:r>
              <a:rPr lang="en-US" dirty="0">
                <a:latin typeface="Segoe UI"/>
              </a:rPr>
              <a:t>Hear and speak to your users by filtering noise, identifying speakers, and understanding intent. </a:t>
            </a:r>
          </a:p>
        </p:txBody>
      </p:sp>
      <p:sp>
        <p:nvSpPr>
          <p:cNvPr id="41" name="Freeform 18"/>
          <p:cNvSpPr>
            <a:spLocks noChangeAspect="1"/>
          </p:cNvSpPr>
          <p:nvPr/>
        </p:nvSpPr>
        <p:spPr bwMode="auto">
          <a:xfrm>
            <a:off x="728850" y="2496976"/>
            <a:ext cx="586446" cy="5137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01A9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14186"/>
            <a:endParaRPr lang="en-US" dirty="0">
              <a:solidFill>
                <a:srgbClr val="505050"/>
              </a:solidFill>
              <a:latin typeface="Segoe UI"/>
            </a:endParaRPr>
          </a:p>
        </p:txBody>
      </p:sp>
      <p:sp>
        <p:nvSpPr>
          <p:cNvPr id="8" name="TextBox 7"/>
          <p:cNvSpPr txBox="1"/>
          <p:nvPr/>
        </p:nvSpPr>
        <p:spPr>
          <a:xfrm>
            <a:off x="1482745" y="3245289"/>
            <a:ext cx="10150416" cy="994005"/>
          </a:xfrm>
          <a:prstGeom prst="rect">
            <a:avLst/>
          </a:prstGeom>
          <a:noFill/>
        </p:spPr>
        <p:txBody>
          <a:bodyPr wrap="square" lIns="182829" tIns="146263" rIns="182829" bIns="146263" rtlCol="0">
            <a:spAutoFit/>
          </a:bodyPr>
          <a:lstStyle/>
          <a:p>
            <a:pPr defTabSz="914186">
              <a:lnSpc>
                <a:spcPct val="90000"/>
              </a:lnSpc>
              <a:spcAft>
                <a:spcPts val="600"/>
              </a:spcAft>
            </a:pPr>
            <a:r>
              <a:rPr lang="en-US" sz="2700" dirty="0">
                <a:latin typeface="Segoe UI" panose="020B0502040204020203" pitchFamily="34" charset="0"/>
                <a:cs typeface="Segoe UI" panose="020B0502040204020203" pitchFamily="34" charset="0"/>
              </a:rPr>
              <a:t>Language</a:t>
            </a:r>
          </a:p>
          <a:p>
            <a:pPr defTabSz="914186">
              <a:lnSpc>
                <a:spcPct val="90000"/>
              </a:lnSpc>
              <a:spcAft>
                <a:spcPts val="600"/>
              </a:spcAft>
            </a:pPr>
            <a:r>
              <a:rPr lang="en-US" dirty="0">
                <a:latin typeface="Segoe UI"/>
              </a:rPr>
              <a:t>Process text and learn how to recognize what users want</a:t>
            </a:r>
          </a:p>
        </p:txBody>
      </p:sp>
      <p:sp>
        <p:nvSpPr>
          <p:cNvPr id="42" name="Freeform 9"/>
          <p:cNvSpPr>
            <a:spLocks noChangeAspect="1"/>
          </p:cNvSpPr>
          <p:nvPr/>
        </p:nvSpPr>
        <p:spPr bwMode="auto">
          <a:xfrm>
            <a:off x="728850" y="3458085"/>
            <a:ext cx="420157" cy="528338"/>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01A9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14186"/>
            <a:endParaRPr lang="en-US" dirty="0">
              <a:solidFill>
                <a:srgbClr val="505050"/>
              </a:solidFill>
              <a:latin typeface="Segoe UI"/>
            </a:endParaRPr>
          </a:p>
        </p:txBody>
      </p:sp>
      <p:sp>
        <p:nvSpPr>
          <p:cNvPr id="9" name="TextBox 8"/>
          <p:cNvSpPr txBox="1"/>
          <p:nvPr/>
        </p:nvSpPr>
        <p:spPr>
          <a:xfrm>
            <a:off x="1535808" y="4221088"/>
            <a:ext cx="10150416" cy="994005"/>
          </a:xfrm>
          <a:prstGeom prst="rect">
            <a:avLst/>
          </a:prstGeom>
          <a:noFill/>
        </p:spPr>
        <p:txBody>
          <a:bodyPr wrap="square" lIns="182829" tIns="146263" rIns="182829" bIns="146263" rtlCol="0">
            <a:spAutoFit/>
          </a:bodyPr>
          <a:lstStyle/>
          <a:p>
            <a:pPr defTabSz="914186">
              <a:lnSpc>
                <a:spcPct val="90000"/>
              </a:lnSpc>
              <a:spcAft>
                <a:spcPts val="600"/>
              </a:spcAft>
            </a:pPr>
            <a:r>
              <a:rPr lang="en-US" sz="2700" dirty="0">
                <a:latin typeface="Segoe UI" panose="020B0502040204020203" pitchFamily="34" charset="0"/>
                <a:cs typeface="Segoe UI" panose="020B0502040204020203" pitchFamily="34" charset="0"/>
              </a:rPr>
              <a:t>Knowledge</a:t>
            </a:r>
          </a:p>
          <a:p>
            <a:pPr defTabSz="914186">
              <a:lnSpc>
                <a:spcPct val="90000"/>
              </a:lnSpc>
              <a:spcAft>
                <a:spcPts val="600"/>
              </a:spcAft>
            </a:pPr>
            <a:r>
              <a:rPr lang="en-US" dirty="0">
                <a:latin typeface="Segoe UI"/>
              </a:rPr>
              <a:t>Tap into rich knowledge amassed from the web, academia, or your own data</a:t>
            </a:r>
          </a:p>
        </p:txBody>
      </p:sp>
      <p:sp>
        <p:nvSpPr>
          <p:cNvPr id="43" name="Freeform 5"/>
          <p:cNvSpPr>
            <a:spLocks/>
          </p:cNvSpPr>
          <p:nvPr/>
        </p:nvSpPr>
        <p:spPr bwMode="auto">
          <a:xfrm>
            <a:off x="728851" y="4434913"/>
            <a:ext cx="526281" cy="52628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01A9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14186"/>
            <a:endParaRPr lang="en-US" dirty="0">
              <a:solidFill>
                <a:srgbClr val="505050"/>
              </a:solidFill>
              <a:latin typeface="Segoe UI"/>
            </a:endParaRPr>
          </a:p>
        </p:txBody>
      </p:sp>
      <p:sp>
        <p:nvSpPr>
          <p:cNvPr id="10" name="TextBox 9"/>
          <p:cNvSpPr txBox="1"/>
          <p:nvPr/>
        </p:nvSpPr>
        <p:spPr>
          <a:xfrm>
            <a:off x="1541379" y="5157192"/>
            <a:ext cx="10150416" cy="994005"/>
          </a:xfrm>
          <a:prstGeom prst="rect">
            <a:avLst/>
          </a:prstGeom>
          <a:noFill/>
        </p:spPr>
        <p:txBody>
          <a:bodyPr wrap="square" lIns="182829" tIns="146263" rIns="182829" bIns="146263" rtlCol="0">
            <a:spAutoFit/>
          </a:bodyPr>
          <a:lstStyle/>
          <a:p>
            <a:pPr defTabSz="914186">
              <a:lnSpc>
                <a:spcPct val="90000"/>
              </a:lnSpc>
              <a:spcAft>
                <a:spcPts val="600"/>
              </a:spcAft>
            </a:pPr>
            <a:r>
              <a:rPr lang="en-US" sz="2700" dirty="0">
                <a:latin typeface="Segoe UI" panose="020B0502040204020203" pitchFamily="34" charset="0"/>
                <a:cs typeface="Segoe UI" panose="020B0502040204020203" pitchFamily="34" charset="0"/>
              </a:rPr>
              <a:t>Search</a:t>
            </a:r>
          </a:p>
          <a:p>
            <a:pPr defTabSz="914186">
              <a:lnSpc>
                <a:spcPct val="90000"/>
              </a:lnSpc>
              <a:spcAft>
                <a:spcPts val="600"/>
              </a:spcAft>
            </a:pPr>
            <a:r>
              <a:rPr lang="en-US" dirty="0">
                <a:latin typeface="Segoe UI"/>
              </a:rPr>
              <a:t>Access billions of web pages, images, videos, and news with the power of Bing APIs</a:t>
            </a:r>
          </a:p>
        </p:txBody>
      </p:sp>
      <p:grpSp>
        <p:nvGrpSpPr>
          <p:cNvPr id="46" name="Group 45"/>
          <p:cNvGrpSpPr/>
          <p:nvPr/>
        </p:nvGrpSpPr>
        <p:grpSpPr>
          <a:xfrm>
            <a:off x="728851" y="5369988"/>
            <a:ext cx="537424" cy="528338"/>
            <a:chOff x="10832823" y="3353836"/>
            <a:chExt cx="537576" cy="528488"/>
          </a:xfrm>
          <a:solidFill>
            <a:srgbClr val="01A982"/>
          </a:solidFill>
        </p:grpSpPr>
        <p:sp>
          <p:nvSpPr>
            <p:cNvPr id="44" name="Oval 13"/>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14186"/>
              <a:endParaRPr lang="en-US" dirty="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defTabSz="914186"/>
              <a:endParaRPr lang="en-US" dirty="0">
                <a:solidFill>
                  <a:srgbClr val="505050"/>
                </a:solidFill>
                <a:latin typeface="Segoe UI"/>
              </a:endParaRPr>
            </a:p>
          </p:txBody>
        </p:sp>
      </p:grpSp>
      <p:sp>
        <p:nvSpPr>
          <p:cNvPr id="2" name="Title 1"/>
          <p:cNvSpPr>
            <a:spLocks noGrp="1"/>
          </p:cNvSpPr>
          <p:nvPr>
            <p:ph type="title"/>
          </p:nvPr>
        </p:nvSpPr>
        <p:spPr/>
        <p:txBody>
          <a:bodyPr/>
          <a:lstStyle/>
          <a:p>
            <a:r>
              <a:rPr lang="en-US" dirty="0"/>
              <a:t>Microsoft Cognitive Services</a:t>
            </a:r>
            <a:br>
              <a:rPr lang="en-US" dirty="0"/>
            </a:br>
            <a:r>
              <a:rPr lang="en-US" sz="2400" dirty="0"/>
              <a:t>Areas Covered</a:t>
            </a:r>
            <a:endParaRPr lang="en-GB" dirty="0"/>
          </a:p>
        </p:txBody>
      </p:sp>
    </p:spTree>
    <p:extLst>
      <p:ext uri="{BB962C8B-B14F-4D97-AF65-F5344CB8AC3E}">
        <p14:creationId xmlns:p14="http://schemas.microsoft.com/office/powerpoint/2010/main" val="25618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Services Examples</a:t>
            </a:r>
            <a:endParaRPr lang="en-GB" dirty="0"/>
          </a:p>
        </p:txBody>
      </p:sp>
      <p:sp>
        <p:nvSpPr>
          <p:cNvPr id="4" name="Slide Number Placeholder 3"/>
          <p:cNvSpPr>
            <a:spLocks noGrp="1"/>
          </p:cNvSpPr>
          <p:nvPr>
            <p:ph type="sldNum" sz="quarter" idx="12"/>
          </p:nvPr>
        </p:nvSpPr>
        <p:spPr/>
        <p:txBody>
          <a:bodyPr/>
          <a:lstStyle/>
          <a:p>
            <a:fld id="{B016F8AB-BCEA-4347-8BA6-BE776009BC89}" type="slidenum">
              <a:rPr lang="en-GB" smtClean="0"/>
              <a:pPr/>
              <a:t>16</a:t>
            </a:fld>
            <a:endParaRPr lang="en-GB" dirty="0"/>
          </a:p>
        </p:txBody>
      </p:sp>
      <p:pic>
        <p:nvPicPr>
          <p:cNvPr id="6" name="Picture 5"/>
          <p:cNvPicPr>
            <a:picLocks noChangeAspect="1"/>
          </p:cNvPicPr>
          <p:nvPr/>
        </p:nvPicPr>
        <p:blipFill>
          <a:blip r:embed="rId3"/>
          <a:stretch>
            <a:fillRect/>
          </a:stretch>
        </p:blipFill>
        <p:spPr>
          <a:xfrm>
            <a:off x="2184978" y="1257094"/>
            <a:ext cx="3691753" cy="2805063"/>
          </a:xfrm>
          <a:prstGeom prst="rect">
            <a:avLst/>
          </a:prstGeom>
        </p:spPr>
      </p:pic>
      <p:pic>
        <p:nvPicPr>
          <p:cNvPr id="1026" name="Picture 2" descr="http://dougleschan.com/the-recruitment-guru/wp-content/uploads/2017/01/22_LIVESTRONG-UMB-Visa-Credit-Card-500x3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008" y="1191353"/>
            <a:ext cx="3816424" cy="24425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ltGray">
          <a:xfrm>
            <a:off x="6831074" y="3498967"/>
            <a:ext cx="2944553" cy="578105"/>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CC 4000 1234 5678 9010</a:t>
            </a:r>
          </a:p>
          <a:p>
            <a:pPr algn="ctr">
              <a:lnSpc>
                <a:spcPct val="90000"/>
              </a:lnSpc>
            </a:pPr>
            <a:r>
              <a:rPr lang="en-US" dirty="0"/>
              <a:t>Expires 12/14</a:t>
            </a:r>
            <a:endParaRPr lang="en-GB" dirty="0"/>
          </a:p>
        </p:txBody>
      </p:sp>
      <p:sp>
        <p:nvSpPr>
          <p:cNvPr id="8" name="Rectangle 7"/>
          <p:cNvSpPr/>
          <p:nvPr/>
        </p:nvSpPr>
        <p:spPr>
          <a:xfrm>
            <a:off x="2111903" y="4257638"/>
            <a:ext cx="4328639" cy="584775"/>
          </a:xfrm>
          <a:prstGeom prst="rect">
            <a:avLst/>
          </a:prstGeom>
        </p:spPr>
        <p:txBody>
          <a:bodyPr wrap="square">
            <a:spAutoFit/>
          </a:bodyPr>
          <a:lstStyle/>
          <a:p>
            <a:r>
              <a:rPr lang="en-GB" sz="1600" dirty="0"/>
              <a:t>I had a wonderful experience! The rooms were wonderful and the staff were helpful.</a:t>
            </a:r>
          </a:p>
        </p:txBody>
      </p:sp>
      <p:pic>
        <p:nvPicPr>
          <p:cNvPr id="9" name="Picture 8"/>
          <p:cNvPicPr>
            <a:picLocks noChangeAspect="1"/>
          </p:cNvPicPr>
          <p:nvPr/>
        </p:nvPicPr>
        <p:blipFill>
          <a:blip r:embed="rId5"/>
          <a:stretch>
            <a:fillRect/>
          </a:stretch>
        </p:blipFill>
        <p:spPr>
          <a:xfrm>
            <a:off x="2078829" y="5042092"/>
            <a:ext cx="3809305" cy="854799"/>
          </a:xfrm>
          <a:prstGeom prst="rect">
            <a:avLst/>
          </a:prstGeom>
        </p:spPr>
      </p:pic>
      <p:pic>
        <p:nvPicPr>
          <p:cNvPr id="10" name="Picture 9"/>
          <p:cNvPicPr>
            <a:picLocks noChangeAspect="1"/>
          </p:cNvPicPr>
          <p:nvPr/>
        </p:nvPicPr>
        <p:blipFill>
          <a:blip r:embed="rId6"/>
          <a:stretch>
            <a:fillRect/>
          </a:stretch>
        </p:blipFill>
        <p:spPr>
          <a:xfrm>
            <a:off x="6489814" y="4243216"/>
            <a:ext cx="3398815" cy="1173582"/>
          </a:xfrm>
          <a:prstGeom prst="rect">
            <a:avLst/>
          </a:prstGeom>
        </p:spPr>
      </p:pic>
      <p:pic>
        <p:nvPicPr>
          <p:cNvPr id="11" name="Picture 10"/>
          <p:cNvPicPr>
            <a:picLocks noChangeAspect="1"/>
          </p:cNvPicPr>
          <p:nvPr/>
        </p:nvPicPr>
        <p:blipFill>
          <a:blip r:embed="rId7"/>
          <a:stretch>
            <a:fillRect/>
          </a:stretch>
        </p:blipFill>
        <p:spPr>
          <a:xfrm>
            <a:off x="7332464" y="5504822"/>
            <a:ext cx="2556165" cy="977182"/>
          </a:xfrm>
          <a:prstGeom prst="rect">
            <a:avLst/>
          </a:prstGeom>
        </p:spPr>
      </p:pic>
      <p:grpSp>
        <p:nvGrpSpPr>
          <p:cNvPr id="12" name="Group 11"/>
          <p:cNvGrpSpPr/>
          <p:nvPr/>
        </p:nvGrpSpPr>
        <p:grpSpPr>
          <a:xfrm>
            <a:off x="23517" y="1376262"/>
            <a:ext cx="2455258" cy="2296203"/>
            <a:chOff x="92172" y="2704843"/>
            <a:chExt cx="2925665" cy="2697419"/>
          </a:xfrm>
        </p:grpSpPr>
        <p:grpSp>
          <p:nvGrpSpPr>
            <p:cNvPr id="13" name="Group 12"/>
            <p:cNvGrpSpPr/>
            <p:nvPr/>
          </p:nvGrpSpPr>
          <p:grpSpPr>
            <a:xfrm>
              <a:off x="755020" y="2704843"/>
              <a:ext cx="1599973" cy="1599973"/>
              <a:chOff x="3957030" y="2704730"/>
              <a:chExt cx="1600200" cy="1600200"/>
            </a:xfrm>
          </p:grpSpPr>
          <p:sp>
            <p:nvSpPr>
              <p:cNvPr id="16" name="Rectangle 15"/>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grpSp>
            <p:nvGrpSpPr>
              <p:cNvPr id="17" name="Group 16"/>
              <p:cNvGrpSpPr/>
              <p:nvPr/>
            </p:nvGrpSpPr>
            <p:grpSpPr>
              <a:xfrm>
                <a:off x="4109431" y="3097901"/>
                <a:ext cx="1295398" cy="813858"/>
                <a:chOff x="4109431" y="2290234"/>
                <a:chExt cx="1295398" cy="813858"/>
              </a:xfrm>
            </p:grpSpPr>
            <p:grpSp>
              <p:nvGrpSpPr>
                <p:cNvPr id="18" name="Group 17"/>
                <p:cNvGrpSpPr/>
                <p:nvPr/>
              </p:nvGrpSpPr>
              <p:grpSpPr>
                <a:xfrm>
                  <a:off x="4109431" y="2290234"/>
                  <a:ext cx="1295398" cy="813858"/>
                  <a:chOff x="5531790" y="639909"/>
                  <a:chExt cx="640080" cy="402143"/>
                </a:xfrm>
              </p:grpSpPr>
              <p:sp>
                <p:nvSpPr>
                  <p:cNvPr id="23"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sp>
                <p:nvSpPr>
                  <p:cNvPr id="24"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grpSp>
            <p:grpSp>
              <p:nvGrpSpPr>
                <p:cNvPr id="19" name="Group 18"/>
                <p:cNvGrpSpPr/>
                <p:nvPr/>
              </p:nvGrpSpPr>
              <p:grpSpPr>
                <a:xfrm>
                  <a:off x="4575518" y="2593197"/>
                  <a:ext cx="363224" cy="294465"/>
                  <a:chOff x="4621484" y="2700473"/>
                  <a:chExt cx="255710" cy="207303"/>
                </a:xfrm>
              </p:grpSpPr>
              <p:sp>
                <p:nvSpPr>
                  <p:cNvPr id="20" name="Freeform 19"/>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baseline="-25000" dirty="0">
                      <a:solidFill>
                        <a:sysClr val="windowText" lastClr="000000"/>
                      </a:solidFill>
                    </a:endParaRPr>
                  </a:p>
                </p:txBody>
              </p:sp>
              <p:sp>
                <p:nvSpPr>
                  <p:cNvPr id="21" name="Oval 2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sp>
                <p:nvSpPr>
                  <p:cNvPr id="22" name="Oval 21"/>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grpSp>
          </p:grpSp>
        </p:grpSp>
        <p:sp>
          <p:nvSpPr>
            <p:cNvPr id="14" name="TextBox 13"/>
            <p:cNvSpPr txBox="1"/>
            <p:nvPr/>
          </p:nvSpPr>
          <p:spPr>
            <a:xfrm>
              <a:off x="92172" y="4212449"/>
              <a:ext cx="2925665" cy="572422"/>
            </a:xfrm>
            <a:prstGeom prst="rect">
              <a:avLst/>
            </a:prstGeom>
            <a:noFill/>
          </p:spPr>
          <p:txBody>
            <a:bodyPr wrap="square" lIns="182854" tIns="146283" rIns="182854" bIns="146283" rtlCol="0" anchor="ctr">
              <a:spAutoFit/>
            </a:bodyPr>
            <a:lstStyle/>
            <a:p>
              <a:pPr algn="ctr" defTabSz="914361">
                <a:lnSpc>
                  <a:spcPct val="90000"/>
                </a:lnSpc>
                <a:spcAft>
                  <a:spcPts val="600"/>
                </a:spcAft>
              </a:pPr>
              <a:r>
                <a:rPr lang="en-US" sz="2000" kern="0" dirty="0">
                  <a:solidFill>
                    <a:schemeClr val="tx2">
                      <a:lumMod val="50000"/>
                    </a:schemeClr>
                  </a:solidFill>
                  <a:latin typeface="Segoe UI Semibold" panose="020B0702040204020203" pitchFamily="34" charset="0"/>
                  <a:cs typeface="Segoe UI Semibold" panose="020B0702040204020203" pitchFamily="34" charset="0"/>
                </a:rPr>
                <a:t>Face API</a:t>
              </a:r>
            </a:p>
          </p:txBody>
        </p:sp>
        <p:sp>
          <p:nvSpPr>
            <p:cNvPr id="15" name="Rectangle 14"/>
            <p:cNvSpPr/>
            <p:nvPr/>
          </p:nvSpPr>
          <p:spPr>
            <a:xfrm>
              <a:off x="346052" y="4603582"/>
              <a:ext cx="2417905" cy="798680"/>
            </a:xfrm>
            <a:prstGeom prst="rect">
              <a:avLst/>
            </a:prstGeom>
          </p:spPr>
          <p:txBody>
            <a:bodyPr wrap="square">
              <a:spAutoFit/>
            </a:bodyPr>
            <a:lstStyle/>
            <a:p>
              <a:pPr algn="ctr" defTabSz="914361">
                <a:lnSpc>
                  <a:spcPct val="90000"/>
                </a:lnSpc>
                <a:spcAft>
                  <a:spcPts val="600"/>
                </a:spcAft>
              </a:pPr>
              <a:r>
                <a:rPr lang="en-US" sz="1700" kern="0" dirty="0">
                  <a:solidFill>
                    <a:schemeClr val="accent6"/>
                  </a:solidFill>
                </a:rPr>
                <a:t>Detect, identify, analyze, organize, and tag faces in photos</a:t>
              </a:r>
            </a:p>
          </p:txBody>
        </p:sp>
      </p:grpSp>
      <p:grpSp>
        <p:nvGrpSpPr>
          <p:cNvPr id="25" name="Group 24"/>
          <p:cNvGrpSpPr/>
          <p:nvPr/>
        </p:nvGrpSpPr>
        <p:grpSpPr>
          <a:xfrm>
            <a:off x="9732523" y="1357625"/>
            <a:ext cx="2108112" cy="2684276"/>
            <a:chOff x="4994252" y="2703811"/>
            <a:chExt cx="2417905" cy="2936737"/>
          </a:xfrm>
        </p:grpSpPr>
        <p:grpSp>
          <p:nvGrpSpPr>
            <p:cNvPr id="26" name="Group 25"/>
            <p:cNvGrpSpPr/>
            <p:nvPr/>
          </p:nvGrpSpPr>
          <p:grpSpPr>
            <a:xfrm>
              <a:off x="5403220" y="2703811"/>
              <a:ext cx="1599973" cy="1599973"/>
              <a:chOff x="1167239" y="2704730"/>
              <a:chExt cx="1600200" cy="1600200"/>
            </a:xfrm>
          </p:grpSpPr>
          <p:sp>
            <p:nvSpPr>
              <p:cNvPr id="29" name="Rectangle 2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grpSp>
            <p:nvGrpSpPr>
              <p:cNvPr id="30" name="Group 29"/>
              <p:cNvGrpSpPr/>
              <p:nvPr/>
            </p:nvGrpSpPr>
            <p:grpSpPr>
              <a:xfrm>
                <a:off x="1319640" y="3097901"/>
                <a:ext cx="1295398" cy="813858"/>
                <a:chOff x="1319640" y="2290234"/>
                <a:chExt cx="1295398" cy="813858"/>
              </a:xfrm>
            </p:grpSpPr>
            <p:grpSp>
              <p:nvGrpSpPr>
                <p:cNvPr id="31" name="Group 30"/>
                <p:cNvGrpSpPr/>
                <p:nvPr/>
              </p:nvGrpSpPr>
              <p:grpSpPr>
                <a:xfrm>
                  <a:off x="1319640" y="2290234"/>
                  <a:ext cx="1295398" cy="813858"/>
                  <a:chOff x="5531790" y="639909"/>
                  <a:chExt cx="640080" cy="402143"/>
                </a:xfrm>
              </p:grpSpPr>
              <p:sp>
                <p:nvSpPr>
                  <p:cNvPr id="36"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sp>
                <p:nvSpPr>
                  <p:cNvPr id="37"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grpSp>
            <p:sp>
              <p:nvSpPr>
                <p:cNvPr id="32" name="Rectangle 3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sp>
              <p:nvSpPr>
                <p:cNvPr id="33" name="Rectangle 32"/>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sp>
              <p:nvSpPr>
                <p:cNvPr id="34" name="Rectangle 33"/>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sp>
              <p:nvSpPr>
                <p:cNvPr id="35" name="Rectangle 34"/>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grpSp>
        </p:grpSp>
        <p:sp>
          <p:nvSpPr>
            <p:cNvPr id="27" name="TextBox 26"/>
            <p:cNvSpPr txBox="1"/>
            <p:nvPr/>
          </p:nvSpPr>
          <p:spPr>
            <a:xfrm>
              <a:off x="5049957" y="4175208"/>
              <a:ext cx="2292886" cy="849421"/>
            </a:xfrm>
            <a:prstGeom prst="rect">
              <a:avLst/>
            </a:prstGeom>
            <a:noFill/>
          </p:spPr>
          <p:txBody>
            <a:bodyPr wrap="square" lIns="182854" tIns="146283" rIns="182854" bIns="146283" rtlCol="0" anchor="ctr">
              <a:spAutoFit/>
            </a:bodyPr>
            <a:lstStyle/>
            <a:p>
              <a:pPr algn="ctr" defTabSz="914361">
                <a:lnSpc>
                  <a:spcPct val="90000"/>
                </a:lnSpc>
                <a:spcAft>
                  <a:spcPts val="600"/>
                </a:spcAft>
              </a:pPr>
              <a:r>
                <a:rPr lang="en-US" sz="2000" kern="0" dirty="0">
                  <a:solidFill>
                    <a:schemeClr val="tx2">
                      <a:lumMod val="50000"/>
                    </a:schemeClr>
                  </a:solidFill>
                  <a:latin typeface="Segoe UI Semibold" panose="020B0702040204020203" pitchFamily="34" charset="0"/>
                  <a:cs typeface="Segoe UI Semibold" panose="020B0702040204020203" pitchFamily="34" charset="0"/>
                </a:rPr>
                <a:t>Computer Vision API</a:t>
              </a:r>
            </a:p>
          </p:txBody>
        </p:sp>
        <p:sp>
          <p:nvSpPr>
            <p:cNvPr id="28" name="Rectangle 27"/>
            <p:cNvSpPr/>
            <p:nvPr/>
          </p:nvSpPr>
          <p:spPr>
            <a:xfrm>
              <a:off x="4994252" y="4841869"/>
              <a:ext cx="2417905" cy="798679"/>
            </a:xfrm>
            <a:prstGeom prst="rect">
              <a:avLst/>
            </a:prstGeom>
          </p:spPr>
          <p:txBody>
            <a:bodyPr wrap="square">
              <a:spAutoFit/>
            </a:bodyPr>
            <a:lstStyle/>
            <a:p>
              <a:pPr algn="ctr" defTabSz="914361">
                <a:lnSpc>
                  <a:spcPct val="90000"/>
                </a:lnSpc>
                <a:spcAft>
                  <a:spcPts val="600"/>
                </a:spcAft>
              </a:pPr>
              <a:r>
                <a:rPr lang="en-US" sz="1700" kern="0" dirty="0">
                  <a:solidFill>
                    <a:schemeClr val="accent6"/>
                  </a:solidFill>
                </a:rPr>
                <a:t>Distill actionable information from images </a:t>
              </a:r>
            </a:p>
          </p:txBody>
        </p:sp>
      </p:grpSp>
      <p:grpSp>
        <p:nvGrpSpPr>
          <p:cNvPr id="38" name="Group 37"/>
          <p:cNvGrpSpPr/>
          <p:nvPr/>
        </p:nvGrpSpPr>
        <p:grpSpPr>
          <a:xfrm>
            <a:off x="236576" y="4257638"/>
            <a:ext cx="5745593" cy="2135013"/>
            <a:chOff x="9289798" y="2963862"/>
            <a:chExt cx="5436904" cy="2068621"/>
          </a:xfrm>
        </p:grpSpPr>
        <p:grpSp>
          <p:nvGrpSpPr>
            <p:cNvPr id="39" name="Group 38"/>
            <p:cNvGrpSpPr/>
            <p:nvPr/>
          </p:nvGrpSpPr>
          <p:grpSpPr>
            <a:xfrm>
              <a:off x="9557105" y="2963862"/>
              <a:ext cx="1296668" cy="1343216"/>
              <a:chOff x="10270699" y="2704728"/>
              <a:chExt cx="1600200" cy="1600200"/>
            </a:xfrm>
          </p:grpSpPr>
          <p:sp>
            <p:nvSpPr>
              <p:cNvPr id="42" name="Rectangle 41"/>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grpSp>
            <p:nvGrpSpPr>
              <p:cNvPr id="43" name="Group 42"/>
              <p:cNvGrpSpPr/>
              <p:nvPr/>
            </p:nvGrpSpPr>
            <p:grpSpPr>
              <a:xfrm>
                <a:off x="10574049" y="2901004"/>
                <a:ext cx="993502" cy="1207648"/>
                <a:chOff x="10574049" y="2901004"/>
                <a:chExt cx="993502" cy="1207648"/>
              </a:xfrm>
            </p:grpSpPr>
            <p:grpSp>
              <p:nvGrpSpPr>
                <p:cNvPr id="44" name="Group 43"/>
                <p:cNvGrpSpPr/>
                <p:nvPr/>
              </p:nvGrpSpPr>
              <p:grpSpPr>
                <a:xfrm>
                  <a:off x="10574049" y="2901004"/>
                  <a:ext cx="993502" cy="1207648"/>
                  <a:chOff x="1127084" y="3139548"/>
                  <a:chExt cx="851767" cy="1035364"/>
                </a:xfrm>
              </p:grpSpPr>
              <p:sp>
                <p:nvSpPr>
                  <p:cNvPr id="46"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sp>
                <p:nvSpPr>
                  <p:cNvPr id="47"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grpSp>
            <p:sp>
              <p:nvSpPr>
                <p:cNvPr id="45"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grpSp>
        </p:grpSp>
        <p:sp>
          <p:nvSpPr>
            <p:cNvPr id="40" name="TextBox 39"/>
            <p:cNvSpPr txBox="1"/>
            <p:nvPr/>
          </p:nvSpPr>
          <p:spPr>
            <a:xfrm>
              <a:off x="9289798" y="4183062"/>
              <a:ext cx="1869582" cy="849421"/>
            </a:xfrm>
            <a:prstGeom prst="rect">
              <a:avLst/>
            </a:prstGeom>
            <a:noFill/>
          </p:spPr>
          <p:txBody>
            <a:bodyPr wrap="square" lIns="182854" tIns="146283" rIns="182854" bIns="146283" rtlCol="0" anchor="ctr">
              <a:spAutoFit/>
            </a:bodyPr>
            <a:lstStyle/>
            <a:p>
              <a:pPr algn="ctr" defTabSz="914361">
                <a:lnSpc>
                  <a:spcPct val="90000"/>
                </a:lnSpc>
                <a:spcAft>
                  <a:spcPts val="600"/>
                </a:spcAft>
              </a:pPr>
              <a:r>
                <a:rPr lang="en-US" sz="2000" kern="0" dirty="0">
                  <a:solidFill>
                    <a:schemeClr val="tx2">
                      <a:lumMod val="50000"/>
                    </a:schemeClr>
                  </a:solidFill>
                  <a:latin typeface="Segoe UI Semibold" panose="020B0702040204020203" pitchFamily="34" charset="0"/>
                  <a:cs typeface="Segoe UI Semibold" panose="020B0702040204020203" pitchFamily="34" charset="0"/>
                </a:rPr>
                <a:t>Text Analytics API</a:t>
              </a:r>
            </a:p>
          </p:txBody>
        </p:sp>
        <p:sp>
          <p:nvSpPr>
            <p:cNvPr id="41" name="Rectangle 40"/>
            <p:cNvSpPr/>
            <p:nvPr/>
          </p:nvSpPr>
          <p:spPr>
            <a:xfrm>
              <a:off x="10863914" y="4640227"/>
              <a:ext cx="3862788" cy="304170"/>
            </a:xfrm>
            <a:prstGeom prst="rect">
              <a:avLst/>
            </a:prstGeom>
          </p:spPr>
          <p:txBody>
            <a:bodyPr wrap="square">
              <a:spAutoFit/>
            </a:bodyPr>
            <a:lstStyle/>
            <a:p>
              <a:pPr algn="ctr" defTabSz="914361">
                <a:lnSpc>
                  <a:spcPct val="90000"/>
                </a:lnSpc>
                <a:spcAft>
                  <a:spcPts val="600"/>
                </a:spcAft>
              </a:pPr>
              <a:r>
                <a:rPr lang="en-US" sz="1600" kern="0" dirty="0">
                  <a:solidFill>
                    <a:schemeClr val="accent6"/>
                  </a:solidFill>
                </a:rPr>
                <a:t>Analyze text, extract sentiment, topics</a:t>
              </a:r>
            </a:p>
          </p:txBody>
        </p:sp>
      </p:grpSp>
      <p:grpSp>
        <p:nvGrpSpPr>
          <p:cNvPr id="48" name="Group 47"/>
          <p:cNvGrpSpPr/>
          <p:nvPr/>
        </p:nvGrpSpPr>
        <p:grpSpPr>
          <a:xfrm>
            <a:off x="9881440" y="4283191"/>
            <a:ext cx="1785808" cy="2485517"/>
            <a:chOff x="325390" y="2704843"/>
            <a:chExt cx="2212060" cy="2855809"/>
          </a:xfrm>
        </p:grpSpPr>
        <p:grpSp>
          <p:nvGrpSpPr>
            <p:cNvPr id="49" name="Group 48"/>
            <p:cNvGrpSpPr/>
            <p:nvPr/>
          </p:nvGrpSpPr>
          <p:grpSpPr>
            <a:xfrm>
              <a:off x="586398" y="2704843"/>
              <a:ext cx="1599973" cy="1599973"/>
              <a:chOff x="600467" y="2704730"/>
              <a:chExt cx="1600200" cy="1600200"/>
            </a:xfrm>
          </p:grpSpPr>
          <p:sp>
            <p:nvSpPr>
              <p:cNvPr id="53" name="Rectangle 52"/>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grpSp>
            <p:nvGrpSpPr>
              <p:cNvPr id="54" name="Group 53"/>
              <p:cNvGrpSpPr/>
              <p:nvPr/>
            </p:nvGrpSpPr>
            <p:grpSpPr>
              <a:xfrm>
                <a:off x="828835" y="2976930"/>
                <a:ext cx="1143464" cy="1055801"/>
                <a:chOff x="828835" y="2976930"/>
                <a:chExt cx="1143464" cy="1055801"/>
              </a:xfrm>
            </p:grpSpPr>
            <p:grpSp>
              <p:nvGrpSpPr>
                <p:cNvPr id="55" name="Group 54"/>
                <p:cNvGrpSpPr/>
                <p:nvPr/>
              </p:nvGrpSpPr>
              <p:grpSpPr>
                <a:xfrm>
                  <a:off x="828835" y="2976930"/>
                  <a:ext cx="1143464" cy="1055801"/>
                  <a:chOff x="5587334" y="5524242"/>
                  <a:chExt cx="528992" cy="488437"/>
                </a:xfrm>
              </p:grpSpPr>
              <p:sp>
                <p:nvSpPr>
                  <p:cNvPr id="6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sp>
                <p:nvSpPr>
                  <p:cNvPr id="6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sp>
                <p:nvSpPr>
                  <p:cNvPr id="6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1"/>
                    <a:endParaRPr lang="en-US" kern="0" dirty="0">
                      <a:solidFill>
                        <a:sysClr val="windowText" lastClr="000000"/>
                      </a:solidFill>
                    </a:endParaRPr>
                  </a:p>
                </p:txBody>
              </p:sp>
            </p:grpSp>
            <p:grpSp>
              <p:nvGrpSpPr>
                <p:cNvPr id="56" name="Group 55"/>
                <p:cNvGrpSpPr/>
                <p:nvPr/>
              </p:nvGrpSpPr>
              <p:grpSpPr>
                <a:xfrm>
                  <a:off x="1347762" y="3280047"/>
                  <a:ext cx="281778" cy="281854"/>
                  <a:chOff x="3018024" y="1820862"/>
                  <a:chExt cx="685613" cy="685800"/>
                </a:xfrm>
              </p:grpSpPr>
              <p:sp>
                <p:nvSpPr>
                  <p:cNvPr id="57" name="Freeform 56"/>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sp>
                <p:nvSpPr>
                  <p:cNvPr id="58" name="Freeform 57"/>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sp>
                <p:nvSpPr>
                  <p:cNvPr id="59" name="Freeform 58"/>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sp>
                <p:nvSpPr>
                  <p:cNvPr id="60" name="Freeform 59"/>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1"/>
                    <a:endParaRPr lang="en-US" kern="0" dirty="0">
                      <a:solidFill>
                        <a:sysClr val="windowText" lastClr="000000"/>
                      </a:solidFill>
                    </a:endParaRPr>
                  </a:p>
                </p:txBody>
              </p:sp>
            </p:grpSp>
          </p:grpSp>
        </p:grpSp>
        <p:grpSp>
          <p:nvGrpSpPr>
            <p:cNvPr id="50" name="Group 49"/>
            <p:cNvGrpSpPr/>
            <p:nvPr/>
          </p:nvGrpSpPr>
          <p:grpSpPr>
            <a:xfrm>
              <a:off x="325390" y="4213037"/>
              <a:ext cx="2212060" cy="1347615"/>
              <a:chOff x="339421" y="4213135"/>
              <a:chExt cx="2212374" cy="1347805"/>
            </a:xfrm>
          </p:grpSpPr>
          <p:sp>
            <p:nvSpPr>
              <p:cNvPr id="51" name="TextBox 50"/>
              <p:cNvSpPr txBox="1"/>
              <p:nvPr/>
            </p:nvSpPr>
            <p:spPr>
              <a:xfrm>
                <a:off x="353388" y="4213135"/>
                <a:ext cx="2198407" cy="657794"/>
              </a:xfrm>
              <a:prstGeom prst="rect">
                <a:avLst/>
              </a:prstGeom>
              <a:noFill/>
            </p:spPr>
            <p:txBody>
              <a:bodyPr wrap="square" lIns="182854" tIns="146283" rIns="182854" bIns="146283" rtlCol="0" anchor="ctr">
                <a:spAutoFit/>
              </a:bodyPr>
              <a:lstStyle/>
              <a:p>
                <a:pPr algn="ctr" defTabSz="914361">
                  <a:lnSpc>
                    <a:spcPct val="90000"/>
                  </a:lnSpc>
                  <a:spcAft>
                    <a:spcPts val="600"/>
                  </a:spcAft>
                </a:pPr>
                <a:r>
                  <a:rPr lang="en-US" sz="2000" kern="0" dirty="0">
                    <a:solidFill>
                      <a:schemeClr val="tx2">
                        <a:lumMod val="50000"/>
                      </a:schemeClr>
                    </a:solidFill>
                    <a:latin typeface="Segoe UI Semibold" panose="020B0702040204020203" pitchFamily="34" charset="0"/>
                    <a:cs typeface="Segoe UI Semibold" panose="020B0702040204020203" pitchFamily="34" charset="0"/>
                  </a:rPr>
                  <a:t>Search API</a:t>
                </a:r>
              </a:p>
            </p:txBody>
          </p:sp>
          <p:sp>
            <p:nvSpPr>
              <p:cNvPr id="52" name="Rectangle 51"/>
              <p:cNvSpPr/>
              <p:nvPr/>
            </p:nvSpPr>
            <p:spPr>
              <a:xfrm>
                <a:off x="339421" y="4643144"/>
                <a:ext cx="2198407" cy="917796"/>
              </a:xfrm>
              <a:prstGeom prst="rect">
                <a:avLst/>
              </a:prstGeom>
            </p:spPr>
            <p:txBody>
              <a:bodyPr wrap="square">
                <a:spAutoFit/>
              </a:bodyPr>
              <a:lstStyle/>
              <a:p>
                <a:pPr algn="ctr" defTabSz="914361">
                  <a:lnSpc>
                    <a:spcPct val="90000"/>
                  </a:lnSpc>
                  <a:spcAft>
                    <a:spcPts val="600"/>
                  </a:spcAft>
                </a:pPr>
                <a:r>
                  <a:rPr lang="en-US" sz="1700" kern="0" dirty="0">
                    <a:solidFill>
                      <a:schemeClr val="accent6"/>
                    </a:solidFill>
                  </a:rPr>
                  <a:t>Provides classification and search</a:t>
                </a:r>
              </a:p>
            </p:txBody>
          </p:sp>
        </p:grpSp>
      </p:grpSp>
    </p:spTree>
    <p:extLst>
      <p:ext uri="{BB962C8B-B14F-4D97-AF65-F5344CB8AC3E}">
        <p14:creationId xmlns:p14="http://schemas.microsoft.com/office/powerpoint/2010/main" val="253932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Bot Definition &amp; Key Features</a:t>
            </a:r>
          </a:p>
        </p:txBody>
      </p:sp>
      <p:sp>
        <p:nvSpPr>
          <p:cNvPr id="4" name="Slide Number Placeholder 3"/>
          <p:cNvSpPr>
            <a:spLocks noGrp="1"/>
          </p:cNvSpPr>
          <p:nvPr>
            <p:ph type="sldNum" sz="quarter" idx="12"/>
          </p:nvPr>
        </p:nvSpPr>
        <p:spPr/>
        <p:txBody>
          <a:bodyPr/>
          <a:lstStyle/>
          <a:p>
            <a:fld id="{B016F8AB-BCEA-4347-8BA6-BE776009BC89}" type="slidenum">
              <a:rPr lang="en-US" smtClean="0">
                <a:solidFill>
                  <a:prstClr val="white"/>
                </a:solidFill>
              </a:rPr>
              <a:pPr/>
              <a:t>17</a:t>
            </a:fld>
            <a:endParaRPr lang="en-US" dirty="0">
              <a:solidFill>
                <a:prstClr val="white"/>
              </a:solidFill>
            </a:endParaRPr>
          </a:p>
        </p:txBody>
      </p:sp>
      <p:sp>
        <p:nvSpPr>
          <p:cNvPr id="7" name="Rectangle 6"/>
          <p:cNvSpPr/>
          <p:nvPr/>
        </p:nvSpPr>
        <p:spPr>
          <a:xfrm>
            <a:off x="432619" y="2002094"/>
            <a:ext cx="6744929" cy="3262432"/>
          </a:xfrm>
          <a:prstGeom prst="rect">
            <a:avLst/>
          </a:prstGeom>
        </p:spPr>
        <p:txBody>
          <a:bodyPr wrap="square">
            <a:spAutoFit/>
          </a:bodyPr>
          <a:lstStyle/>
          <a:p>
            <a:pPr marL="342900" indent="-342900">
              <a:spcAft>
                <a:spcPts val="600"/>
              </a:spcAft>
              <a:buFont typeface="Wingdings" panose="05000000000000000000" pitchFamily="2" charset="2"/>
              <a:buChar char=""/>
              <a:tabLst>
                <a:tab pos="228600" algn="l"/>
              </a:tabLst>
            </a:pPr>
            <a:r>
              <a:rPr lang="en-US" sz="1600" dirty="0">
                <a:solidFill>
                  <a:srgbClr val="000000"/>
                </a:solidFill>
                <a:ea typeface="PMingLiU"/>
                <a:cs typeface="Arial" panose="020B0604020202020204" pitchFamily="34" charset="0"/>
              </a:rPr>
              <a:t>Provides easy, organized </a:t>
            </a:r>
            <a:r>
              <a:rPr lang="en-US" sz="1600" b="1" dirty="0">
                <a:solidFill>
                  <a:srgbClr val="000000"/>
                </a:solidFill>
                <a:ea typeface="PMingLiU"/>
                <a:cs typeface="Arial" panose="020B0604020202020204" pitchFamily="34" charset="0"/>
              </a:rPr>
              <a:t>access to knowledge</a:t>
            </a:r>
            <a:r>
              <a:rPr lang="en-US" sz="1600" dirty="0">
                <a:solidFill>
                  <a:srgbClr val="000000"/>
                </a:solidFill>
                <a:ea typeface="PMingLiU"/>
                <a:cs typeface="Arial" panose="020B0604020202020204" pitchFamily="34" charset="0"/>
              </a:rPr>
              <a:t> for real-time customer service and response</a:t>
            </a:r>
            <a:endParaRPr lang="en-US" sz="1600" dirty="0">
              <a:solidFill>
                <a:srgbClr val="000000"/>
              </a:solidFill>
              <a:ea typeface="PMingLiU"/>
              <a:cs typeface="Times New Roman" panose="02020603050405020304" pitchFamily="18" charset="0"/>
            </a:endParaRPr>
          </a:p>
          <a:p>
            <a:pPr marL="342900" indent="-342900">
              <a:spcAft>
                <a:spcPts val="600"/>
              </a:spcAft>
              <a:buFont typeface="Wingdings" panose="05000000000000000000" pitchFamily="2" charset="2"/>
              <a:buChar char=""/>
              <a:tabLst>
                <a:tab pos="228600" algn="l"/>
              </a:tabLst>
            </a:pPr>
            <a:r>
              <a:rPr lang="en-US" sz="1600" dirty="0">
                <a:solidFill>
                  <a:srgbClr val="000000"/>
                </a:solidFill>
                <a:ea typeface="PMingLiU"/>
                <a:cs typeface="Arial" panose="020B0604020202020204" pitchFamily="34" charset="0"/>
              </a:rPr>
              <a:t>Delivers consistent answers and </a:t>
            </a:r>
            <a:r>
              <a:rPr lang="en-US" sz="1600" b="1" dirty="0">
                <a:solidFill>
                  <a:srgbClr val="000000"/>
                </a:solidFill>
                <a:ea typeface="PMingLiU"/>
                <a:cs typeface="Arial" panose="020B0604020202020204" pitchFamily="34" charset="0"/>
              </a:rPr>
              <a:t>information across teams </a:t>
            </a:r>
            <a:r>
              <a:rPr lang="en-US" sz="1600" dirty="0">
                <a:solidFill>
                  <a:srgbClr val="000000"/>
                </a:solidFill>
                <a:ea typeface="PMingLiU"/>
                <a:cs typeface="Arial" panose="020B0604020202020204" pitchFamily="34" charset="0"/>
              </a:rPr>
              <a:t>and departments</a:t>
            </a:r>
            <a:endParaRPr lang="en-US" sz="1600" dirty="0">
              <a:solidFill>
                <a:srgbClr val="000000"/>
              </a:solidFill>
              <a:ea typeface="PMingLiU"/>
              <a:cs typeface="Times New Roman" panose="02020603050405020304" pitchFamily="18" charset="0"/>
            </a:endParaRPr>
          </a:p>
          <a:p>
            <a:pPr marL="342900" indent="-342900">
              <a:spcAft>
                <a:spcPts val="600"/>
              </a:spcAft>
              <a:buFont typeface="Wingdings" panose="05000000000000000000" pitchFamily="2" charset="2"/>
              <a:buChar char=""/>
              <a:tabLst>
                <a:tab pos="228600" algn="l"/>
              </a:tabLst>
            </a:pPr>
            <a:r>
              <a:rPr lang="en-US" sz="1600" dirty="0">
                <a:solidFill>
                  <a:srgbClr val="000000"/>
                </a:solidFill>
                <a:ea typeface="PMingLiU"/>
                <a:cs typeface="Arial" panose="020B0604020202020204" pitchFamily="34" charset="0"/>
              </a:rPr>
              <a:t>Reduces </a:t>
            </a:r>
            <a:r>
              <a:rPr lang="en-US" sz="1600" b="1" dirty="0">
                <a:solidFill>
                  <a:srgbClr val="000000"/>
                </a:solidFill>
                <a:ea typeface="PMingLiU"/>
                <a:cs typeface="Arial" panose="020B0604020202020204" pitchFamily="34" charset="0"/>
              </a:rPr>
              <a:t>handling times</a:t>
            </a:r>
            <a:r>
              <a:rPr lang="en-US" sz="1600" dirty="0">
                <a:solidFill>
                  <a:srgbClr val="000000"/>
                </a:solidFill>
                <a:ea typeface="PMingLiU"/>
                <a:cs typeface="Arial" panose="020B0604020202020204" pitchFamily="34" charset="0"/>
              </a:rPr>
              <a:t> and </a:t>
            </a:r>
            <a:r>
              <a:rPr lang="en-US" sz="1600" b="1" dirty="0">
                <a:solidFill>
                  <a:srgbClr val="000000"/>
                </a:solidFill>
                <a:ea typeface="PMingLiU"/>
                <a:cs typeface="Arial" panose="020B0604020202020204" pitchFamily="34" charset="0"/>
              </a:rPr>
              <a:t>repetitive questions</a:t>
            </a:r>
            <a:endParaRPr lang="en-US" sz="1600" b="1" dirty="0">
              <a:solidFill>
                <a:srgbClr val="000000"/>
              </a:solidFill>
              <a:ea typeface="PMingLiU"/>
              <a:cs typeface="Times New Roman" panose="02020603050405020304" pitchFamily="18" charset="0"/>
            </a:endParaRPr>
          </a:p>
          <a:p>
            <a:pPr marL="342900" indent="-342900">
              <a:spcAft>
                <a:spcPts val="600"/>
              </a:spcAft>
              <a:buFont typeface="Wingdings" panose="05000000000000000000" pitchFamily="2" charset="2"/>
              <a:buChar char=""/>
              <a:tabLst>
                <a:tab pos="228600" algn="l"/>
              </a:tabLst>
            </a:pPr>
            <a:r>
              <a:rPr lang="en-US" sz="1600" dirty="0">
                <a:solidFill>
                  <a:srgbClr val="000000"/>
                </a:solidFill>
                <a:ea typeface="PMingLiU"/>
                <a:cs typeface="Arial" panose="020B0604020202020204" pitchFamily="34" charset="0"/>
              </a:rPr>
              <a:t>Delivers </a:t>
            </a:r>
            <a:r>
              <a:rPr lang="en-US" sz="1600" b="1" dirty="0">
                <a:solidFill>
                  <a:srgbClr val="000000"/>
                </a:solidFill>
                <a:ea typeface="PMingLiU"/>
                <a:cs typeface="Arial" panose="020B0604020202020204" pitchFamily="34" charset="0"/>
              </a:rPr>
              <a:t>consistent answers</a:t>
            </a:r>
            <a:r>
              <a:rPr lang="en-US" sz="1600" dirty="0">
                <a:solidFill>
                  <a:srgbClr val="000000"/>
                </a:solidFill>
                <a:ea typeface="PMingLiU"/>
                <a:cs typeface="Arial" panose="020B0604020202020204" pitchFamily="34" charset="0"/>
              </a:rPr>
              <a:t>, information and brand messaging </a:t>
            </a:r>
            <a:r>
              <a:rPr lang="en-US" sz="1600" b="1" dirty="0">
                <a:solidFill>
                  <a:srgbClr val="000000"/>
                </a:solidFill>
                <a:ea typeface="PMingLiU"/>
                <a:cs typeface="Arial" panose="020B0604020202020204" pitchFamily="34" charset="0"/>
              </a:rPr>
              <a:t>across channels</a:t>
            </a:r>
            <a:endParaRPr lang="en-US" sz="1600" b="1" dirty="0">
              <a:solidFill>
                <a:srgbClr val="000000"/>
              </a:solidFill>
              <a:ea typeface="PMingLiU"/>
              <a:cs typeface="Times New Roman" panose="02020603050405020304" pitchFamily="18" charset="0"/>
            </a:endParaRPr>
          </a:p>
          <a:p>
            <a:pPr marL="342900" indent="-342900">
              <a:spcAft>
                <a:spcPts val="600"/>
              </a:spcAft>
              <a:buFont typeface="Wingdings" panose="05000000000000000000" pitchFamily="2" charset="2"/>
              <a:buChar char=""/>
              <a:tabLst>
                <a:tab pos="228600" algn="l"/>
              </a:tabLst>
            </a:pPr>
            <a:r>
              <a:rPr lang="en-US" sz="1600" dirty="0">
                <a:solidFill>
                  <a:srgbClr val="000000"/>
                </a:solidFill>
                <a:ea typeface="PMingLiU"/>
                <a:cs typeface="Arial" panose="020B0604020202020204" pitchFamily="34" charset="0"/>
              </a:rPr>
              <a:t>Provides </a:t>
            </a:r>
            <a:r>
              <a:rPr lang="en-US" sz="1600" b="1" dirty="0">
                <a:solidFill>
                  <a:srgbClr val="000000"/>
                </a:solidFill>
                <a:ea typeface="PMingLiU"/>
                <a:cs typeface="Arial" panose="020B0604020202020204" pitchFamily="34" charset="0"/>
              </a:rPr>
              <a:t>24/7 self-service access</a:t>
            </a:r>
            <a:r>
              <a:rPr lang="en-US" sz="1600" dirty="0">
                <a:solidFill>
                  <a:srgbClr val="000000"/>
                </a:solidFill>
                <a:ea typeface="PMingLiU"/>
                <a:cs typeface="Arial" panose="020B0604020202020204" pitchFamily="34" charset="0"/>
              </a:rPr>
              <a:t> to information</a:t>
            </a:r>
            <a:endParaRPr lang="en-US" sz="1600" dirty="0">
              <a:solidFill>
                <a:srgbClr val="000000"/>
              </a:solidFill>
              <a:ea typeface="PMingLiU"/>
              <a:cs typeface="Times New Roman" panose="02020603050405020304" pitchFamily="18" charset="0"/>
            </a:endParaRPr>
          </a:p>
          <a:p>
            <a:pPr marL="342900" indent="-342900">
              <a:spcAft>
                <a:spcPts val="600"/>
              </a:spcAft>
              <a:buFont typeface="Wingdings" panose="05000000000000000000" pitchFamily="2" charset="2"/>
              <a:buChar char=""/>
              <a:tabLst>
                <a:tab pos="228600" algn="l"/>
              </a:tabLst>
            </a:pPr>
            <a:r>
              <a:rPr lang="en-US" sz="1600" b="1" dirty="0">
                <a:solidFill>
                  <a:srgbClr val="000000"/>
                </a:solidFill>
                <a:ea typeface="PMingLiU"/>
                <a:cs typeface="Arial" panose="020B0604020202020204" pitchFamily="34" charset="0"/>
              </a:rPr>
              <a:t>Empowers</a:t>
            </a:r>
            <a:r>
              <a:rPr lang="en-US" sz="1600" dirty="0">
                <a:solidFill>
                  <a:srgbClr val="000000"/>
                </a:solidFill>
                <a:ea typeface="PMingLiU"/>
                <a:cs typeface="Arial" panose="020B0604020202020204" pitchFamily="34" charset="0"/>
              </a:rPr>
              <a:t> customers with organized, searchable content on the channel of their choice or convenience (including social and mobile)</a:t>
            </a:r>
          </a:p>
          <a:p>
            <a:pPr marL="342900" indent="-342900">
              <a:spcAft>
                <a:spcPts val="600"/>
              </a:spcAft>
              <a:buFont typeface="Wingdings" panose="05000000000000000000" pitchFamily="2" charset="2"/>
              <a:buChar char=""/>
              <a:tabLst>
                <a:tab pos="228600" algn="l"/>
              </a:tabLst>
            </a:pPr>
            <a:r>
              <a:rPr lang="en-US" sz="1600" b="1" dirty="0">
                <a:solidFill>
                  <a:srgbClr val="000000"/>
                </a:solidFill>
                <a:ea typeface="PMingLiU"/>
                <a:cs typeface="Arial" panose="020B0604020202020204" pitchFamily="34" charset="0"/>
              </a:rPr>
              <a:t>Automate processes</a:t>
            </a:r>
            <a:r>
              <a:rPr lang="en-US" sz="1600" dirty="0">
                <a:solidFill>
                  <a:srgbClr val="000000"/>
                </a:solidFill>
                <a:ea typeface="PMingLiU"/>
                <a:cs typeface="Arial" panose="020B0604020202020204" pitchFamily="34" charset="0"/>
              </a:rPr>
              <a:t> like product subscriptions, account transfers</a:t>
            </a:r>
            <a:endParaRPr lang="en-US" sz="1600" dirty="0">
              <a:solidFill>
                <a:srgbClr val="000000"/>
              </a:solidFill>
              <a:ea typeface="PMingLiU"/>
              <a:cs typeface="Times New Roman" panose="02020603050405020304" pitchFamily="18" charset="0"/>
            </a:endParaRPr>
          </a:p>
        </p:txBody>
      </p:sp>
      <p:pic>
        <p:nvPicPr>
          <p:cNvPr id="1026" name="Picture 2" descr="http://img.brothersoft.com/icon/softimage/c/chatbot-462795-1310716139.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466" y="2002094"/>
            <a:ext cx="3100848" cy="31008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ltGray">
          <a:xfrm>
            <a:off x="-1" y="1077247"/>
            <a:ext cx="7407797" cy="609600"/>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b="1" dirty="0">
                <a:solidFill>
                  <a:prstClr val="white"/>
                </a:solidFill>
              </a:rPr>
              <a:t>Fully Automated Natural Language Interaction with Humans</a:t>
            </a:r>
          </a:p>
        </p:txBody>
      </p:sp>
    </p:spTree>
    <p:extLst>
      <p:ext uri="{BB962C8B-B14F-4D97-AF65-F5344CB8AC3E}">
        <p14:creationId xmlns:p14="http://schemas.microsoft.com/office/powerpoint/2010/main" val="56417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623207" y="504451"/>
            <a:ext cx="8534400" cy="609600"/>
          </a:xfrm>
          <a:prstGeom prst="rect">
            <a:avLst/>
          </a:prstGeom>
          <a:extLst>
            <a:ext uri="{C572A759-6A51-4108-AA02-DFA0A04FC94B}">
              <ma14:wrappingTextBoxFlag xmlns:ma14="http://schemas.microsoft.com/office/mac/drawingml/2011/main" xmlns="" val="1"/>
            </a:ext>
          </a:extLst>
        </p:spPr>
        <p:txBody>
          <a:bodyPr vert="horz" lIns="0" tIns="0" rIns="0" bIns="0" rtlCol="0" anchor="t" anchorCtr="0">
            <a:noAutofit/>
          </a:bodyPr>
          <a:lstStyle/>
          <a:p>
            <a:pPr>
              <a:lnSpc>
                <a:spcPct val="90000"/>
              </a:lnSpc>
              <a:spcBef>
                <a:spcPct val="0"/>
              </a:spcBef>
            </a:pPr>
            <a:r>
              <a:rPr lang="en-US" sz="2800" b="1" dirty="0">
                <a:latin typeface="+mj-lt"/>
                <a:ea typeface="+mj-ea"/>
                <a:cs typeface="+mj-cs"/>
              </a:rPr>
              <a:t>Bot Solutions have 3 Major Components </a:t>
            </a:r>
            <a:endParaRPr sz="2800" b="1" dirty="0">
              <a:latin typeface="+mj-lt"/>
              <a:ea typeface="+mj-ea"/>
              <a:cs typeface="+mj-cs"/>
            </a:endParaRPr>
          </a:p>
        </p:txBody>
      </p:sp>
      <p:graphicFrame>
        <p:nvGraphicFramePr>
          <p:cNvPr id="2" name="Diagram 1"/>
          <p:cNvGraphicFramePr/>
          <p:nvPr>
            <p:extLst>
              <p:ext uri="{D42A27DB-BD31-4B8C-83A1-F6EECF244321}">
                <p14:modId xmlns:p14="http://schemas.microsoft.com/office/powerpoint/2010/main" val="532956732"/>
              </p:ext>
            </p:extLst>
          </p:nvPr>
        </p:nvGraphicFramePr>
        <p:xfrm>
          <a:off x="2074624" y="908720"/>
          <a:ext cx="7477760" cy="5059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p:cNvGrpSpPr>
            <a:grpSpLocks noChangeAspect="1"/>
          </p:cNvGrpSpPr>
          <p:nvPr/>
        </p:nvGrpSpPr>
        <p:grpSpPr>
          <a:xfrm>
            <a:off x="7968208" y="1426763"/>
            <a:ext cx="986854" cy="1144750"/>
            <a:chOff x="5857875" y="3152775"/>
            <a:chExt cx="476251" cy="552451"/>
          </a:xfrm>
        </p:grpSpPr>
        <p:sp>
          <p:nvSpPr>
            <p:cNvPr id="16" name="Freeform 15"/>
            <p:cNvSpPr>
              <a:spLocks/>
            </p:cNvSpPr>
            <p:nvPr/>
          </p:nvSpPr>
          <p:spPr bwMode="auto">
            <a:xfrm>
              <a:off x="5916613" y="3152775"/>
              <a:ext cx="417513" cy="227013"/>
            </a:xfrm>
            <a:custGeom>
              <a:avLst/>
              <a:gdLst>
                <a:gd name="T0" fmla="*/ 109 w 109"/>
                <a:gd name="T1" fmla="*/ 42 h 59"/>
                <a:gd name="T2" fmla="*/ 92 w 109"/>
                <a:gd name="T3" fmla="*/ 59 h 59"/>
                <a:gd name="T4" fmla="*/ 75 w 109"/>
                <a:gd name="T5" fmla="*/ 42 h 59"/>
                <a:gd name="T6" fmla="*/ 81 w 109"/>
                <a:gd name="T7" fmla="*/ 36 h 59"/>
                <a:gd name="T8" fmla="*/ 88 w 109"/>
                <a:gd name="T9" fmla="*/ 43 h 59"/>
                <a:gd name="T10" fmla="*/ 47 w 109"/>
                <a:gd name="T11" fmla="*/ 8 h 59"/>
                <a:gd name="T12" fmla="*/ 9 w 109"/>
                <a:gd name="T13" fmla="*/ 32 h 59"/>
                <a:gd name="T14" fmla="*/ 0 w 109"/>
                <a:gd name="T15" fmla="*/ 32 h 59"/>
                <a:gd name="T16" fmla="*/ 47 w 109"/>
                <a:gd name="T17" fmla="*/ 0 h 59"/>
                <a:gd name="T18" fmla="*/ 96 w 109"/>
                <a:gd name="T19" fmla="*/ 44 h 59"/>
                <a:gd name="T20" fmla="*/ 103 w 109"/>
                <a:gd name="T21" fmla="*/ 36 h 59"/>
                <a:gd name="T22" fmla="*/ 109 w 109"/>
                <a:gd name="T23"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59">
                  <a:moveTo>
                    <a:pt x="109" y="42"/>
                  </a:moveTo>
                  <a:cubicBezTo>
                    <a:pt x="92" y="59"/>
                    <a:pt x="92" y="59"/>
                    <a:pt x="92" y="59"/>
                  </a:cubicBezTo>
                  <a:cubicBezTo>
                    <a:pt x="75" y="42"/>
                    <a:pt x="75" y="42"/>
                    <a:pt x="75" y="42"/>
                  </a:cubicBezTo>
                  <a:cubicBezTo>
                    <a:pt x="81" y="36"/>
                    <a:pt x="81" y="36"/>
                    <a:pt x="81" y="36"/>
                  </a:cubicBezTo>
                  <a:cubicBezTo>
                    <a:pt x="88" y="43"/>
                    <a:pt x="88" y="43"/>
                    <a:pt x="88" y="43"/>
                  </a:cubicBezTo>
                  <a:cubicBezTo>
                    <a:pt x="85" y="23"/>
                    <a:pt x="68" y="8"/>
                    <a:pt x="47" y="8"/>
                  </a:cubicBezTo>
                  <a:cubicBezTo>
                    <a:pt x="30" y="8"/>
                    <a:pt x="16" y="18"/>
                    <a:pt x="9" y="32"/>
                  </a:cubicBezTo>
                  <a:cubicBezTo>
                    <a:pt x="0" y="32"/>
                    <a:pt x="0" y="32"/>
                    <a:pt x="0" y="32"/>
                  </a:cubicBezTo>
                  <a:cubicBezTo>
                    <a:pt x="7" y="13"/>
                    <a:pt x="26" y="0"/>
                    <a:pt x="47" y="0"/>
                  </a:cubicBezTo>
                  <a:cubicBezTo>
                    <a:pt x="72" y="0"/>
                    <a:pt x="93" y="19"/>
                    <a:pt x="96" y="44"/>
                  </a:cubicBezTo>
                  <a:cubicBezTo>
                    <a:pt x="103" y="36"/>
                    <a:pt x="103" y="36"/>
                    <a:pt x="103" y="36"/>
                  </a:cubicBezTo>
                  <a:lnTo>
                    <a:pt x="109" y="42"/>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
            <p:cNvSpPr>
              <a:spLocks noEditPoints="1"/>
            </p:cNvSpPr>
            <p:nvPr/>
          </p:nvSpPr>
          <p:spPr bwMode="auto">
            <a:xfrm>
              <a:off x="5857875" y="3294063"/>
              <a:ext cx="422275" cy="411163"/>
            </a:xfrm>
            <a:custGeom>
              <a:avLst/>
              <a:gdLst>
                <a:gd name="T0" fmla="*/ 76 w 110"/>
                <a:gd name="T1" fmla="*/ 95 h 107"/>
                <a:gd name="T2" fmla="*/ 62 w 110"/>
                <a:gd name="T3" fmla="*/ 107 h 107"/>
                <a:gd name="T4" fmla="*/ 48 w 110"/>
                <a:gd name="T5" fmla="*/ 95 h 107"/>
                <a:gd name="T6" fmla="*/ 56 w 110"/>
                <a:gd name="T7" fmla="*/ 95 h 107"/>
                <a:gd name="T8" fmla="*/ 62 w 110"/>
                <a:gd name="T9" fmla="*/ 99 h 107"/>
                <a:gd name="T10" fmla="*/ 68 w 110"/>
                <a:gd name="T11" fmla="*/ 95 h 107"/>
                <a:gd name="T12" fmla="*/ 76 w 110"/>
                <a:gd name="T13" fmla="*/ 95 h 107"/>
                <a:gd name="T14" fmla="*/ 83 w 110"/>
                <a:gd name="T15" fmla="*/ 79 h 107"/>
                <a:gd name="T16" fmla="*/ 41 w 110"/>
                <a:gd name="T17" fmla="*/ 79 h 107"/>
                <a:gd name="T18" fmla="*/ 41 w 110"/>
                <a:gd name="T19" fmla="*/ 87 h 107"/>
                <a:gd name="T20" fmla="*/ 83 w 110"/>
                <a:gd name="T21" fmla="*/ 87 h 107"/>
                <a:gd name="T22" fmla="*/ 83 w 110"/>
                <a:gd name="T23" fmla="*/ 79 h 107"/>
                <a:gd name="T24" fmla="*/ 101 w 110"/>
                <a:gd name="T25" fmla="*/ 27 h 107"/>
                <a:gd name="T26" fmla="*/ 87 w 110"/>
                <a:gd name="T27" fmla="*/ 47 h 107"/>
                <a:gd name="T28" fmla="*/ 83 w 110"/>
                <a:gd name="T29" fmla="*/ 50 h 107"/>
                <a:gd name="T30" fmla="*/ 77 w 110"/>
                <a:gd name="T31" fmla="*/ 63 h 107"/>
                <a:gd name="T32" fmla="*/ 47 w 110"/>
                <a:gd name="T33" fmla="*/ 63 h 107"/>
                <a:gd name="T34" fmla="*/ 40 w 110"/>
                <a:gd name="T35" fmla="*/ 50 h 107"/>
                <a:gd name="T36" fmla="*/ 37 w 110"/>
                <a:gd name="T37" fmla="*/ 47 h 107"/>
                <a:gd name="T38" fmla="*/ 20 w 110"/>
                <a:gd name="T39" fmla="*/ 15 h 107"/>
                <a:gd name="T40" fmla="*/ 28 w 110"/>
                <a:gd name="T41" fmla="*/ 23 h 107"/>
                <a:gd name="T42" fmla="*/ 34 w 110"/>
                <a:gd name="T43" fmla="*/ 17 h 107"/>
                <a:gd name="T44" fmla="*/ 17 w 110"/>
                <a:gd name="T45" fmla="*/ 0 h 107"/>
                <a:gd name="T46" fmla="*/ 0 w 110"/>
                <a:gd name="T47" fmla="*/ 17 h 107"/>
                <a:gd name="T48" fmla="*/ 6 w 110"/>
                <a:gd name="T49" fmla="*/ 23 h 107"/>
                <a:gd name="T50" fmla="*/ 12 w 110"/>
                <a:gd name="T51" fmla="*/ 16 h 107"/>
                <a:gd name="T52" fmla="*/ 32 w 110"/>
                <a:gd name="T53" fmla="*/ 53 h 107"/>
                <a:gd name="T54" fmla="*/ 34 w 110"/>
                <a:gd name="T55" fmla="*/ 55 h 107"/>
                <a:gd name="T56" fmla="*/ 40 w 110"/>
                <a:gd name="T57" fmla="*/ 68 h 107"/>
                <a:gd name="T58" fmla="*/ 40 w 110"/>
                <a:gd name="T59" fmla="*/ 71 h 107"/>
                <a:gd name="T60" fmla="*/ 83 w 110"/>
                <a:gd name="T61" fmla="*/ 71 h 107"/>
                <a:gd name="T62" fmla="*/ 84 w 110"/>
                <a:gd name="T63" fmla="*/ 68 h 107"/>
                <a:gd name="T64" fmla="*/ 90 w 110"/>
                <a:gd name="T65" fmla="*/ 55 h 107"/>
                <a:gd name="T66" fmla="*/ 92 w 110"/>
                <a:gd name="T67" fmla="*/ 53 h 107"/>
                <a:gd name="T68" fmla="*/ 110 w 110"/>
                <a:gd name="T69" fmla="*/ 27 h 107"/>
                <a:gd name="T70" fmla="*/ 101 w 110"/>
                <a:gd name="T71" fmla="*/ 2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0" h="107">
                  <a:moveTo>
                    <a:pt x="76" y="95"/>
                  </a:moveTo>
                  <a:cubicBezTo>
                    <a:pt x="75" y="102"/>
                    <a:pt x="69" y="107"/>
                    <a:pt x="62" y="107"/>
                  </a:cubicBezTo>
                  <a:cubicBezTo>
                    <a:pt x="55" y="107"/>
                    <a:pt x="49" y="102"/>
                    <a:pt x="48" y="95"/>
                  </a:cubicBezTo>
                  <a:cubicBezTo>
                    <a:pt x="56" y="95"/>
                    <a:pt x="56" y="95"/>
                    <a:pt x="56" y="95"/>
                  </a:cubicBezTo>
                  <a:cubicBezTo>
                    <a:pt x="57" y="97"/>
                    <a:pt x="59" y="99"/>
                    <a:pt x="62" y="99"/>
                  </a:cubicBezTo>
                  <a:cubicBezTo>
                    <a:pt x="65" y="99"/>
                    <a:pt x="67" y="97"/>
                    <a:pt x="68" y="95"/>
                  </a:cubicBezTo>
                  <a:lnTo>
                    <a:pt x="76" y="95"/>
                  </a:lnTo>
                  <a:close/>
                  <a:moveTo>
                    <a:pt x="83" y="79"/>
                  </a:moveTo>
                  <a:cubicBezTo>
                    <a:pt x="41" y="79"/>
                    <a:pt x="41" y="79"/>
                    <a:pt x="41" y="79"/>
                  </a:cubicBezTo>
                  <a:cubicBezTo>
                    <a:pt x="41" y="87"/>
                    <a:pt x="41" y="87"/>
                    <a:pt x="41" y="87"/>
                  </a:cubicBezTo>
                  <a:cubicBezTo>
                    <a:pt x="83" y="87"/>
                    <a:pt x="83" y="87"/>
                    <a:pt x="83" y="87"/>
                  </a:cubicBezTo>
                  <a:lnTo>
                    <a:pt x="83" y="79"/>
                  </a:lnTo>
                  <a:close/>
                  <a:moveTo>
                    <a:pt x="101" y="27"/>
                  </a:moveTo>
                  <a:cubicBezTo>
                    <a:pt x="98" y="37"/>
                    <a:pt x="91" y="43"/>
                    <a:pt x="87" y="47"/>
                  </a:cubicBezTo>
                  <a:cubicBezTo>
                    <a:pt x="85" y="48"/>
                    <a:pt x="84" y="49"/>
                    <a:pt x="83" y="50"/>
                  </a:cubicBezTo>
                  <a:cubicBezTo>
                    <a:pt x="80" y="54"/>
                    <a:pt x="78" y="58"/>
                    <a:pt x="77" y="63"/>
                  </a:cubicBezTo>
                  <a:cubicBezTo>
                    <a:pt x="47" y="63"/>
                    <a:pt x="47" y="63"/>
                    <a:pt x="47" y="63"/>
                  </a:cubicBezTo>
                  <a:cubicBezTo>
                    <a:pt x="45" y="58"/>
                    <a:pt x="43" y="54"/>
                    <a:pt x="40" y="50"/>
                  </a:cubicBezTo>
                  <a:cubicBezTo>
                    <a:pt x="40" y="49"/>
                    <a:pt x="39" y="48"/>
                    <a:pt x="37" y="47"/>
                  </a:cubicBezTo>
                  <a:cubicBezTo>
                    <a:pt x="31" y="42"/>
                    <a:pt x="21" y="32"/>
                    <a:pt x="20" y="15"/>
                  </a:cubicBezTo>
                  <a:cubicBezTo>
                    <a:pt x="28" y="23"/>
                    <a:pt x="28" y="23"/>
                    <a:pt x="28" y="23"/>
                  </a:cubicBezTo>
                  <a:cubicBezTo>
                    <a:pt x="34" y="17"/>
                    <a:pt x="34" y="17"/>
                    <a:pt x="34" y="17"/>
                  </a:cubicBezTo>
                  <a:cubicBezTo>
                    <a:pt x="17" y="0"/>
                    <a:pt x="17" y="0"/>
                    <a:pt x="17" y="0"/>
                  </a:cubicBezTo>
                  <a:cubicBezTo>
                    <a:pt x="0" y="17"/>
                    <a:pt x="0" y="17"/>
                    <a:pt x="0" y="17"/>
                  </a:cubicBezTo>
                  <a:cubicBezTo>
                    <a:pt x="6" y="23"/>
                    <a:pt x="6" y="23"/>
                    <a:pt x="6" y="23"/>
                  </a:cubicBezTo>
                  <a:cubicBezTo>
                    <a:pt x="12" y="16"/>
                    <a:pt x="12" y="16"/>
                    <a:pt x="12" y="16"/>
                  </a:cubicBezTo>
                  <a:cubicBezTo>
                    <a:pt x="14" y="36"/>
                    <a:pt x="26" y="47"/>
                    <a:pt x="32" y="53"/>
                  </a:cubicBezTo>
                  <a:cubicBezTo>
                    <a:pt x="33" y="54"/>
                    <a:pt x="34" y="55"/>
                    <a:pt x="34" y="55"/>
                  </a:cubicBezTo>
                  <a:cubicBezTo>
                    <a:pt x="36" y="57"/>
                    <a:pt x="38" y="61"/>
                    <a:pt x="40" y="68"/>
                  </a:cubicBezTo>
                  <a:cubicBezTo>
                    <a:pt x="40" y="71"/>
                    <a:pt x="40" y="71"/>
                    <a:pt x="40" y="71"/>
                  </a:cubicBezTo>
                  <a:cubicBezTo>
                    <a:pt x="83" y="71"/>
                    <a:pt x="83" y="71"/>
                    <a:pt x="83" y="71"/>
                  </a:cubicBezTo>
                  <a:cubicBezTo>
                    <a:pt x="84" y="68"/>
                    <a:pt x="84" y="68"/>
                    <a:pt x="84" y="68"/>
                  </a:cubicBezTo>
                  <a:cubicBezTo>
                    <a:pt x="85" y="61"/>
                    <a:pt x="88" y="57"/>
                    <a:pt x="90" y="55"/>
                  </a:cubicBezTo>
                  <a:cubicBezTo>
                    <a:pt x="90" y="55"/>
                    <a:pt x="91" y="54"/>
                    <a:pt x="92" y="53"/>
                  </a:cubicBezTo>
                  <a:cubicBezTo>
                    <a:pt x="97" y="48"/>
                    <a:pt x="106" y="40"/>
                    <a:pt x="110" y="27"/>
                  </a:cubicBezTo>
                  <a:lnTo>
                    <a:pt x="101"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1" name="Picture 20" descr="Infrastructure_2C.emf"/>
          <p:cNvPicPr preferRelativeResize="0">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6536" y="5805264"/>
            <a:ext cx="1051890" cy="1059624"/>
          </a:xfrm>
          <a:prstGeom prst="rect">
            <a:avLst/>
          </a:prstGeom>
        </p:spPr>
      </p:pic>
      <p:grpSp>
        <p:nvGrpSpPr>
          <p:cNvPr id="22" name="Group 21"/>
          <p:cNvGrpSpPr>
            <a:grpSpLocks noChangeAspect="1"/>
          </p:cNvGrpSpPr>
          <p:nvPr/>
        </p:nvGrpSpPr>
        <p:grpSpPr>
          <a:xfrm>
            <a:off x="2135560" y="1467006"/>
            <a:ext cx="1272729" cy="1064264"/>
            <a:chOff x="5608638" y="696913"/>
            <a:chExt cx="552450" cy="461962"/>
          </a:xfrm>
        </p:grpSpPr>
        <p:sp>
          <p:nvSpPr>
            <p:cNvPr id="23" name="Freeform 107"/>
            <p:cNvSpPr>
              <a:spLocks noEditPoints="1"/>
            </p:cNvSpPr>
            <p:nvPr/>
          </p:nvSpPr>
          <p:spPr bwMode="auto">
            <a:xfrm>
              <a:off x="5670551" y="835025"/>
              <a:ext cx="428625" cy="261937"/>
            </a:xfrm>
            <a:custGeom>
              <a:avLst/>
              <a:gdLst>
                <a:gd name="T0" fmla="*/ 270 w 270"/>
                <a:gd name="T1" fmla="*/ 165 h 165"/>
                <a:gd name="T2" fmla="*/ 0 w 270"/>
                <a:gd name="T3" fmla="*/ 165 h 165"/>
                <a:gd name="T4" fmla="*/ 0 w 270"/>
                <a:gd name="T5" fmla="*/ 0 h 165"/>
                <a:gd name="T6" fmla="*/ 270 w 270"/>
                <a:gd name="T7" fmla="*/ 0 h 165"/>
                <a:gd name="T8" fmla="*/ 270 w 270"/>
                <a:gd name="T9" fmla="*/ 165 h 165"/>
                <a:gd name="T10" fmla="*/ 19 w 270"/>
                <a:gd name="T11" fmla="*/ 146 h 165"/>
                <a:gd name="T12" fmla="*/ 251 w 270"/>
                <a:gd name="T13" fmla="*/ 146 h 165"/>
                <a:gd name="T14" fmla="*/ 251 w 270"/>
                <a:gd name="T15" fmla="*/ 20 h 165"/>
                <a:gd name="T16" fmla="*/ 19 w 270"/>
                <a:gd name="T17" fmla="*/ 20 h 165"/>
                <a:gd name="T18" fmla="*/ 19 w 270"/>
                <a:gd name="T19" fmla="*/ 14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0" h="165">
                  <a:moveTo>
                    <a:pt x="270" y="165"/>
                  </a:moveTo>
                  <a:lnTo>
                    <a:pt x="0" y="165"/>
                  </a:lnTo>
                  <a:lnTo>
                    <a:pt x="0" y="0"/>
                  </a:lnTo>
                  <a:lnTo>
                    <a:pt x="270" y="0"/>
                  </a:lnTo>
                  <a:lnTo>
                    <a:pt x="270" y="165"/>
                  </a:lnTo>
                  <a:close/>
                  <a:moveTo>
                    <a:pt x="19" y="146"/>
                  </a:moveTo>
                  <a:lnTo>
                    <a:pt x="251" y="146"/>
                  </a:lnTo>
                  <a:lnTo>
                    <a:pt x="251" y="20"/>
                  </a:lnTo>
                  <a:lnTo>
                    <a:pt x="19" y="20"/>
                  </a:lnTo>
                  <a:lnTo>
                    <a:pt x="19" y="146"/>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8"/>
            <p:cNvSpPr>
              <a:spLocks noEditPoints="1"/>
            </p:cNvSpPr>
            <p:nvPr/>
          </p:nvSpPr>
          <p:spPr bwMode="auto">
            <a:xfrm>
              <a:off x="5608638" y="696913"/>
              <a:ext cx="552450" cy="461962"/>
            </a:xfrm>
            <a:custGeom>
              <a:avLst/>
              <a:gdLst>
                <a:gd name="T0" fmla="*/ 0 w 348"/>
                <a:gd name="T1" fmla="*/ 0 h 291"/>
                <a:gd name="T2" fmla="*/ 0 w 348"/>
                <a:gd name="T3" fmla="*/ 291 h 291"/>
                <a:gd name="T4" fmla="*/ 348 w 348"/>
                <a:gd name="T5" fmla="*/ 291 h 291"/>
                <a:gd name="T6" fmla="*/ 348 w 348"/>
                <a:gd name="T7" fmla="*/ 0 h 291"/>
                <a:gd name="T8" fmla="*/ 0 w 348"/>
                <a:gd name="T9" fmla="*/ 0 h 291"/>
                <a:gd name="T10" fmla="*/ 329 w 348"/>
                <a:gd name="T11" fmla="*/ 19 h 291"/>
                <a:gd name="T12" fmla="*/ 329 w 348"/>
                <a:gd name="T13" fmla="*/ 48 h 291"/>
                <a:gd name="T14" fmla="*/ 19 w 348"/>
                <a:gd name="T15" fmla="*/ 48 h 291"/>
                <a:gd name="T16" fmla="*/ 19 w 348"/>
                <a:gd name="T17" fmla="*/ 19 h 291"/>
                <a:gd name="T18" fmla="*/ 329 w 348"/>
                <a:gd name="T19" fmla="*/ 19 h 291"/>
                <a:gd name="T20" fmla="*/ 19 w 348"/>
                <a:gd name="T21" fmla="*/ 272 h 291"/>
                <a:gd name="T22" fmla="*/ 19 w 348"/>
                <a:gd name="T23" fmla="*/ 68 h 291"/>
                <a:gd name="T24" fmla="*/ 329 w 348"/>
                <a:gd name="T25" fmla="*/ 68 h 291"/>
                <a:gd name="T26" fmla="*/ 329 w 348"/>
                <a:gd name="T27" fmla="*/ 272 h 291"/>
                <a:gd name="T28" fmla="*/ 19 w 348"/>
                <a:gd name="T29" fmla="*/ 272 h 291"/>
                <a:gd name="T30" fmla="*/ 106 w 348"/>
                <a:gd name="T31" fmla="*/ 213 h 291"/>
                <a:gd name="T32" fmla="*/ 87 w 348"/>
                <a:gd name="T33" fmla="*/ 213 h 291"/>
                <a:gd name="T34" fmla="*/ 87 w 348"/>
                <a:gd name="T35" fmla="*/ 184 h 291"/>
                <a:gd name="T36" fmla="*/ 106 w 348"/>
                <a:gd name="T37" fmla="*/ 184 h 291"/>
                <a:gd name="T38" fmla="*/ 106 w 348"/>
                <a:gd name="T39" fmla="*/ 213 h 291"/>
                <a:gd name="T40" fmla="*/ 145 w 348"/>
                <a:gd name="T41" fmla="*/ 213 h 291"/>
                <a:gd name="T42" fmla="*/ 126 w 348"/>
                <a:gd name="T43" fmla="*/ 213 h 291"/>
                <a:gd name="T44" fmla="*/ 126 w 348"/>
                <a:gd name="T45" fmla="*/ 165 h 291"/>
                <a:gd name="T46" fmla="*/ 145 w 348"/>
                <a:gd name="T47" fmla="*/ 165 h 291"/>
                <a:gd name="T48" fmla="*/ 145 w 348"/>
                <a:gd name="T49" fmla="*/ 213 h 291"/>
                <a:gd name="T50" fmla="*/ 184 w 348"/>
                <a:gd name="T51" fmla="*/ 213 h 291"/>
                <a:gd name="T52" fmla="*/ 164 w 348"/>
                <a:gd name="T53" fmla="*/ 213 h 291"/>
                <a:gd name="T54" fmla="*/ 164 w 348"/>
                <a:gd name="T55" fmla="*/ 145 h 291"/>
                <a:gd name="T56" fmla="*/ 184 w 348"/>
                <a:gd name="T57" fmla="*/ 145 h 291"/>
                <a:gd name="T58" fmla="*/ 184 w 348"/>
                <a:gd name="T59" fmla="*/ 213 h 291"/>
                <a:gd name="T60" fmla="*/ 222 w 348"/>
                <a:gd name="T61" fmla="*/ 213 h 291"/>
                <a:gd name="T62" fmla="*/ 203 w 348"/>
                <a:gd name="T63" fmla="*/ 213 h 291"/>
                <a:gd name="T64" fmla="*/ 203 w 348"/>
                <a:gd name="T65" fmla="*/ 165 h 291"/>
                <a:gd name="T66" fmla="*/ 222 w 348"/>
                <a:gd name="T67" fmla="*/ 165 h 291"/>
                <a:gd name="T68" fmla="*/ 222 w 348"/>
                <a:gd name="T69" fmla="*/ 213 h 291"/>
                <a:gd name="T70" fmla="*/ 261 w 348"/>
                <a:gd name="T71" fmla="*/ 213 h 291"/>
                <a:gd name="T72" fmla="*/ 242 w 348"/>
                <a:gd name="T73" fmla="*/ 213 h 291"/>
                <a:gd name="T74" fmla="*/ 242 w 348"/>
                <a:gd name="T75" fmla="*/ 126 h 291"/>
                <a:gd name="T76" fmla="*/ 261 w 348"/>
                <a:gd name="T77" fmla="*/ 126 h 291"/>
                <a:gd name="T78" fmla="*/ 261 w 348"/>
                <a:gd name="T79" fmla="*/ 2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8" h="291">
                  <a:moveTo>
                    <a:pt x="0" y="0"/>
                  </a:moveTo>
                  <a:lnTo>
                    <a:pt x="0" y="291"/>
                  </a:lnTo>
                  <a:lnTo>
                    <a:pt x="348" y="291"/>
                  </a:lnTo>
                  <a:lnTo>
                    <a:pt x="348" y="0"/>
                  </a:lnTo>
                  <a:lnTo>
                    <a:pt x="0" y="0"/>
                  </a:lnTo>
                  <a:close/>
                  <a:moveTo>
                    <a:pt x="329" y="19"/>
                  </a:moveTo>
                  <a:lnTo>
                    <a:pt x="329" y="48"/>
                  </a:lnTo>
                  <a:lnTo>
                    <a:pt x="19" y="48"/>
                  </a:lnTo>
                  <a:lnTo>
                    <a:pt x="19" y="19"/>
                  </a:lnTo>
                  <a:lnTo>
                    <a:pt x="329" y="19"/>
                  </a:lnTo>
                  <a:close/>
                  <a:moveTo>
                    <a:pt x="19" y="272"/>
                  </a:moveTo>
                  <a:lnTo>
                    <a:pt x="19" y="68"/>
                  </a:lnTo>
                  <a:lnTo>
                    <a:pt x="329" y="68"/>
                  </a:lnTo>
                  <a:lnTo>
                    <a:pt x="329" y="272"/>
                  </a:lnTo>
                  <a:lnTo>
                    <a:pt x="19" y="272"/>
                  </a:lnTo>
                  <a:close/>
                  <a:moveTo>
                    <a:pt x="106" y="213"/>
                  </a:moveTo>
                  <a:lnTo>
                    <a:pt x="87" y="213"/>
                  </a:lnTo>
                  <a:lnTo>
                    <a:pt x="87" y="184"/>
                  </a:lnTo>
                  <a:lnTo>
                    <a:pt x="106" y="184"/>
                  </a:lnTo>
                  <a:lnTo>
                    <a:pt x="106" y="213"/>
                  </a:lnTo>
                  <a:close/>
                  <a:moveTo>
                    <a:pt x="145" y="213"/>
                  </a:moveTo>
                  <a:lnTo>
                    <a:pt x="126" y="213"/>
                  </a:lnTo>
                  <a:lnTo>
                    <a:pt x="126" y="165"/>
                  </a:lnTo>
                  <a:lnTo>
                    <a:pt x="145" y="165"/>
                  </a:lnTo>
                  <a:lnTo>
                    <a:pt x="145" y="213"/>
                  </a:lnTo>
                  <a:close/>
                  <a:moveTo>
                    <a:pt x="184" y="213"/>
                  </a:moveTo>
                  <a:lnTo>
                    <a:pt x="164" y="213"/>
                  </a:lnTo>
                  <a:lnTo>
                    <a:pt x="164" y="145"/>
                  </a:lnTo>
                  <a:lnTo>
                    <a:pt x="184" y="145"/>
                  </a:lnTo>
                  <a:lnTo>
                    <a:pt x="184" y="213"/>
                  </a:lnTo>
                  <a:close/>
                  <a:moveTo>
                    <a:pt x="222" y="213"/>
                  </a:moveTo>
                  <a:lnTo>
                    <a:pt x="203" y="213"/>
                  </a:lnTo>
                  <a:lnTo>
                    <a:pt x="203" y="165"/>
                  </a:lnTo>
                  <a:lnTo>
                    <a:pt x="222" y="165"/>
                  </a:lnTo>
                  <a:lnTo>
                    <a:pt x="222" y="213"/>
                  </a:lnTo>
                  <a:close/>
                  <a:moveTo>
                    <a:pt x="261" y="213"/>
                  </a:moveTo>
                  <a:lnTo>
                    <a:pt x="242" y="213"/>
                  </a:lnTo>
                  <a:lnTo>
                    <a:pt x="242" y="126"/>
                  </a:lnTo>
                  <a:lnTo>
                    <a:pt x="261" y="126"/>
                  </a:lnTo>
                  <a:lnTo>
                    <a:pt x="261" y="21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8929417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2" y="2571746"/>
            <a:ext cx="10096499" cy="576263"/>
          </a:xfrm>
        </p:spPr>
        <p:txBody>
          <a:bodyPr/>
          <a:lstStyle/>
          <a:p>
            <a:r>
              <a:rPr lang="en-US" dirty="0"/>
              <a:t>Finance Use Case: Virtual Assistant Bot</a:t>
            </a:r>
          </a:p>
        </p:txBody>
      </p:sp>
      <p:sp>
        <p:nvSpPr>
          <p:cNvPr id="4" name="Text Placeholder 3"/>
          <p:cNvSpPr>
            <a:spLocks noGrp="1"/>
          </p:cNvSpPr>
          <p:nvPr>
            <p:ph type="body" sz="quarter" idx="14"/>
          </p:nvPr>
        </p:nvSpPr>
        <p:spPr>
          <a:xfrm>
            <a:off x="608014" y="3149201"/>
            <a:ext cx="9355793" cy="533400"/>
          </a:xfrm>
        </p:spPr>
        <p:txBody>
          <a:bodyPr/>
          <a:lstStyle/>
          <a:p>
            <a:r>
              <a:rPr lang="en-US" dirty="0"/>
              <a:t>Business Value and Architectural Scenarios</a:t>
            </a:r>
          </a:p>
        </p:txBody>
      </p:sp>
      <p:sp>
        <p:nvSpPr>
          <p:cNvPr id="2" name="Slide Number Placeholder 1"/>
          <p:cNvSpPr>
            <a:spLocks noGrp="1"/>
          </p:cNvSpPr>
          <p:nvPr>
            <p:ph type="sldNum" sz="quarter" idx="12"/>
          </p:nvPr>
        </p:nvSpPr>
        <p:spPr/>
        <p:txBody>
          <a:bodyPr/>
          <a:lstStyle/>
          <a:p>
            <a:fld id="{B016F8AB-BCEA-4347-8BA6-BE776009BC89}" type="slidenum">
              <a:rPr lang="en-US" smtClean="0">
                <a:solidFill>
                  <a:srgbClr val="617D78"/>
                </a:solidFill>
              </a:rPr>
              <a:pPr/>
              <a:t>19</a:t>
            </a:fld>
            <a:endParaRPr lang="en-US" dirty="0">
              <a:solidFill>
                <a:srgbClr val="617D78"/>
              </a:solidFill>
            </a:endParaRPr>
          </a:p>
        </p:txBody>
      </p:sp>
    </p:spTree>
    <p:extLst>
      <p:ext uri="{BB962C8B-B14F-4D97-AF65-F5344CB8AC3E}">
        <p14:creationId xmlns:p14="http://schemas.microsoft.com/office/powerpoint/2010/main" val="209844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Share &amp; Learn Objectives</a:t>
            </a:r>
          </a:p>
        </p:txBody>
      </p:sp>
      <p:sp>
        <p:nvSpPr>
          <p:cNvPr id="6" name="Content Placeholder 5"/>
          <p:cNvSpPr>
            <a:spLocks noGrp="1"/>
          </p:cNvSpPr>
          <p:nvPr>
            <p:ph idx="1"/>
          </p:nvPr>
        </p:nvSpPr>
        <p:spPr/>
        <p:txBody>
          <a:bodyPr>
            <a:noAutofit/>
          </a:bodyPr>
          <a:lstStyle/>
          <a:p>
            <a:pPr marL="0" indent="0">
              <a:buNone/>
            </a:pPr>
            <a:r>
              <a:rPr lang="en-US" dirty="0"/>
              <a:t>In this session we will review what is Artificial Intelligence, Machine Learning and Cognitive Computing and look at how Cognitive Computing can be applied to bots</a:t>
            </a:r>
          </a:p>
          <a:p>
            <a:pPr marL="0" indent="0">
              <a:lnSpc>
                <a:spcPct val="150000"/>
              </a:lnSpc>
              <a:buNone/>
            </a:pPr>
            <a:r>
              <a:rPr lang="en-US" dirty="0"/>
              <a:t>Agenda</a:t>
            </a:r>
          </a:p>
          <a:p>
            <a:pPr>
              <a:buFont typeface="Arial" panose="020B0604020202020204" pitchFamily="34" charset="0"/>
              <a:buChar char="•"/>
            </a:pPr>
            <a:r>
              <a:rPr lang="en-US" sz="1400" dirty="0"/>
              <a:t>A&amp;DM AI/ML Perspective</a:t>
            </a:r>
          </a:p>
          <a:p>
            <a:pPr>
              <a:buFont typeface="Arial" panose="020B0604020202020204" pitchFamily="34" charset="0"/>
              <a:buChar char="•"/>
            </a:pPr>
            <a:r>
              <a:rPr lang="en-US" sz="1400" dirty="0"/>
              <a:t>Why AI/ML and Cognitive Computing is an industry focus?</a:t>
            </a:r>
          </a:p>
          <a:p>
            <a:pPr>
              <a:buFont typeface="Arial" panose="020B0604020202020204" pitchFamily="34" charset="0"/>
              <a:buChar char="•"/>
            </a:pPr>
            <a:r>
              <a:rPr lang="en-US" sz="1400" dirty="0"/>
              <a:t>What are bots and Cognitive Services?</a:t>
            </a:r>
          </a:p>
          <a:p>
            <a:pPr>
              <a:buFont typeface="Arial" panose="020B0604020202020204" pitchFamily="34" charset="0"/>
              <a:buChar char="•"/>
            </a:pPr>
            <a:r>
              <a:rPr lang="en-US" sz="1400" dirty="0"/>
              <a:t>Bot Use Cases and Examples</a:t>
            </a:r>
          </a:p>
          <a:p>
            <a:pPr marL="0" indent="0">
              <a:lnSpc>
                <a:spcPct val="150000"/>
              </a:lnSpc>
              <a:buNone/>
            </a:pPr>
            <a:r>
              <a:rPr lang="en-US" dirty="0"/>
              <a:t>Takeaways</a:t>
            </a:r>
          </a:p>
          <a:p>
            <a:pPr marL="0" indent="0">
              <a:buNone/>
            </a:pPr>
            <a:r>
              <a:rPr lang="en-US" sz="1400" dirty="0"/>
              <a:t>To share with participants our understanding and practical experiences with building bots</a:t>
            </a:r>
          </a:p>
        </p:txBody>
      </p:sp>
    </p:spTree>
    <p:extLst>
      <p:ext uri="{BB962C8B-B14F-4D97-AF65-F5344CB8AC3E}">
        <p14:creationId xmlns:p14="http://schemas.microsoft.com/office/powerpoint/2010/main" val="6505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ltGray">
          <a:xfrm>
            <a:off x="468427" y="1404349"/>
            <a:ext cx="11361750" cy="4754880"/>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pPr>
            <a:endParaRPr lang="en-US" b="1" dirty="0">
              <a:solidFill>
                <a:schemeClr val="tx1"/>
              </a:solidFill>
            </a:endParaRPr>
          </a:p>
        </p:txBody>
      </p:sp>
      <p:sp>
        <p:nvSpPr>
          <p:cNvPr id="7" name="Title 6"/>
          <p:cNvSpPr>
            <a:spLocks noGrp="1"/>
          </p:cNvSpPr>
          <p:nvPr>
            <p:ph type="title"/>
          </p:nvPr>
        </p:nvSpPr>
        <p:spPr/>
        <p:txBody>
          <a:bodyPr/>
          <a:lstStyle/>
          <a:p>
            <a:r>
              <a:rPr lang="en-US" dirty="0"/>
              <a:t>Virtual Assistant </a:t>
            </a:r>
          </a:p>
        </p:txBody>
      </p:sp>
      <p:sp>
        <p:nvSpPr>
          <p:cNvPr id="25" name="Text Placeholder 24"/>
          <p:cNvSpPr>
            <a:spLocks noGrp="1"/>
          </p:cNvSpPr>
          <p:nvPr>
            <p:ph type="body" sz="quarter" idx="13"/>
          </p:nvPr>
        </p:nvSpPr>
        <p:spPr/>
        <p:txBody>
          <a:bodyPr/>
          <a:lstStyle/>
          <a:p>
            <a:r>
              <a:rPr lang="en-US" dirty="0"/>
              <a:t>Event Driven Marketing</a:t>
            </a:r>
          </a:p>
        </p:txBody>
      </p:sp>
      <p:sp>
        <p:nvSpPr>
          <p:cNvPr id="4" name="Slide Number Placeholder 3"/>
          <p:cNvSpPr>
            <a:spLocks noGrp="1"/>
          </p:cNvSpPr>
          <p:nvPr>
            <p:ph type="sldNum" sz="quarter" idx="12"/>
          </p:nvPr>
        </p:nvSpPr>
        <p:spPr/>
        <p:txBody>
          <a:bodyPr/>
          <a:lstStyle/>
          <a:p>
            <a:fld id="{B016F8AB-BCEA-4347-8BA6-BE776009BC89}" type="slidenum">
              <a:rPr lang="en-US" smtClean="0"/>
              <a:pPr/>
              <a:t>20</a:t>
            </a:fld>
            <a:endParaRPr lang="en-US" dirty="0"/>
          </a:p>
        </p:txBody>
      </p:sp>
      <p:sp>
        <p:nvSpPr>
          <p:cNvPr id="3" name="Pentagon 2"/>
          <p:cNvSpPr/>
          <p:nvPr/>
        </p:nvSpPr>
        <p:spPr bwMode="ltGray">
          <a:xfrm>
            <a:off x="583645" y="1653124"/>
            <a:ext cx="2799218" cy="2155326"/>
          </a:xfrm>
          <a:prstGeom prst="homePlate">
            <a:avLst>
              <a:gd name="adj" fmla="val 16667"/>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4" name="Pentagon 123"/>
          <p:cNvSpPr/>
          <p:nvPr/>
        </p:nvSpPr>
        <p:spPr bwMode="ltGray">
          <a:xfrm>
            <a:off x="3381273" y="1653124"/>
            <a:ext cx="2799218" cy="2155326"/>
          </a:xfrm>
          <a:prstGeom prst="homePlate">
            <a:avLst>
              <a:gd name="adj" fmla="val 16667"/>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44" name="Pentagon 243"/>
          <p:cNvSpPr/>
          <p:nvPr/>
        </p:nvSpPr>
        <p:spPr bwMode="ltGray">
          <a:xfrm>
            <a:off x="6211559" y="1653124"/>
            <a:ext cx="2799218" cy="2155326"/>
          </a:xfrm>
          <a:prstGeom prst="homePlate">
            <a:avLst>
              <a:gd name="adj" fmla="val 16667"/>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45" name="Pentagon 244"/>
          <p:cNvSpPr/>
          <p:nvPr/>
        </p:nvSpPr>
        <p:spPr bwMode="ltGray">
          <a:xfrm>
            <a:off x="9030959" y="1653124"/>
            <a:ext cx="2799218" cy="2155326"/>
          </a:xfrm>
          <a:prstGeom prst="homePlate">
            <a:avLst>
              <a:gd name="adj" fmla="val 16667"/>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 name="TextBox 4"/>
          <p:cNvSpPr txBox="1"/>
          <p:nvPr/>
        </p:nvSpPr>
        <p:spPr>
          <a:xfrm>
            <a:off x="609440" y="4004473"/>
            <a:ext cx="2590959" cy="2124078"/>
          </a:xfrm>
          <a:prstGeom prst="rect">
            <a:avLst/>
          </a:prstGeom>
          <a:noFill/>
        </p:spPr>
        <p:txBody>
          <a:bodyPr wrap="square" lIns="0" tIns="0" rIns="0" bIns="0" rtlCol="0">
            <a:noAutofit/>
          </a:bodyPr>
          <a:lstStyle/>
          <a:p>
            <a:pPr>
              <a:spcBef>
                <a:spcPts val="200"/>
              </a:spcBef>
              <a:spcAft>
                <a:spcPts val="200"/>
              </a:spcAft>
            </a:pPr>
            <a:r>
              <a:rPr lang="en-US" sz="1400" dirty="0"/>
              <a:t>Bank employee speaks to client over phone and customer talks about :</a:t>
            </a:r>
          </a:p>
          <a:p>
            <a:pPr marL="171450" indent="-171450">
              <a:spcBef>
                <a:spcPts val="200"/>
              </a:spcBef>
              <a:spcAft>
                <a:spcPts val="200"/>
              </a:spcAft>
              <a:buFont typeface="Arial" panose="020B0604020202020204" pitchFamily="34" charset="0"/>
              <a:buChar char="•"/>
            </a:pPr>
            <a:r>
              <a:rPr lang="en-US" sz="1400" dirty="0"/>
              <a:t>“secure monitoring of business accounts…”</a:t>
            </a:r>
          </a:p>
          <a:p>
            <a:pPr marL="171450" indent="-171450">
              <a:spcBef>
                <a:spcPts val="200"/>
              </a:spcBef>
              <a:spcAft>
                <a:spcPts val="200"/>
              </a:spcAft>
              <a:buFont typeface="Arial" panose="020B0604020202020204" pitchFamily="34" charset="0"/>
              <a:buChar char="•"/>
            </a:pPr>
            <a:r>
              <a:rPr lang="en-US" sz="1400" dirty="0"/>
              <a:t>“…Treasury needs help with currency positions…”</a:t>
            </a:r>
          </a:p>
          <a:p>
            <a:pPr marL="171450" indent="-171450">
              <a:spcBef>
                <a:spcPts val="200"/>
              </a:spcBef>
              <a:spcAft>
                <a:spcPts val="200"/>
              </a:spcAft>
              <a:buFont typeface="Arial" panose="020B0604020202020204" pitchFamily="34" charset="0"/>
              <a:buChar char="•"/>
            </a:pPr>
            <a:r>
              <a:rPr lang="en-US" sz="1400" dirty="0"/>
              <a:t>“…corp card interest rate high with low credit period…”</a:t>
            </a:r>
          </a:p>
          <a:p>
            <a:pPr>
              <a:spcBef>
                <a:spcPts val="200"/>
              </a:spcBef>
              <a:spcAft>
                <a:spcPts val="200"/>
              </a:spcAft>
            </a:pPr>
            <a:endParaRPr lang="en-US" sz="1400" dirty="0"/>
          </a:p>
        </p:txBody>
      </p:sp>
      <p:sp>
        <p:nvSpPr>
          <p:cNvPr id="246" name="TextBox 245"/>
          <p:cNvSpPr txBox="1"/>
          <p:nvPr/>
        </p:nvSpPr>
        <p:spPr>
          <a:xfrm>
            <a:off x="3380607" y="4004473"/>
            <a:ext cx="2362200" cy="2124078"/>
          </a:xfrm>
          <a:prstGeom prst="rect">
            <a:avLst/>
          </a:prstGeom>
          <a:noFill/>
        </p:spPr>
        <p:txBody>
          <a:bodyPr wrap="square" lIns="0" tIns="0" rIns="0" bIns="0" rtlCol="0">
            <a:noAutofit/>
          </a:bodyPr>
          <a:lstStyle/>
          <a:p>
            <a:pPr marL="285750" indent="-285750">
              <a:spcBef>
                <a:spcPts val="200"/>
              </a:spcBef>
              <a:spcAft>
                <a:spcPts val="200"/>
              </a:spcAft>
              <a:buFont typeface="Arial" panose="020B0604020202020204" pitchFamily="34" charset="0"/>
              <a:buChar char="•"/>
            </a:pPr>
            <a:r>
              <a:rPr lang="en-US" sz="1400" dirty="0"/>
              <a:t>Bank employee uses Virtual Assistant</a:t>
            </a:r>
          </a:p>
          <a:p>
            <a:pPr marL="285750" indent="-285750">
              <a:spcBef>
                <a:spcPts val="200"/>
              </a:spcBef>
              <a:spcAft>
                <a:spcPts val="200"/>
              </a:spcAft>
              <a:buFont typeface="Arial" panose="020B0604020202020204" pitchFamily="34" charset="0"/>
              <a:buChar char="•"/>
            </a:pPr>
            <a:r>
              <a:rPr lang="en-US" sz="1400" dirty="0"/>
              <a:t>Provides call notes on organizational details and summary of conversation</a:t>
            </a:r>
          </a:p>
          <a:p>
            <a:pPr marL="285750" indent="-285750">
              <a:spcBef>
                <a:spcPts val="200"/>
              </a:spcBef>
              <a:spcAft>
                <a:spcPts val="200"/>
              </a:spcAft>
              <a:buFont typeface="Arial" panose="020B0604020202020204" pitchFamily="34" charset="0"/>
              <a:buChar char="•"/>
            </a:pPr>
            <a:r>
              <a:rPr lang="en-US" sz="1400" dirty="0"/>
              <a:t>Virtual Assistant does NLP based summarization and entity extraction</a:t>
            </a:r>
          </a:p>
          <a:p>
            <a:pPr marL="285750" indent="-285750">
              <a:spcBef>
                <a:spcPts val="200"/>
              </a:spcBef>
              <a:spcAft>
                <a:spcPts val="200"/>
              </a:spcAft>
              <a:buFont typeface="Arial" panose="020B0604020202020204" pitchFamily="34" charset="0"/>
              <a:buChar char="•"/>
            </a:pPr>
            <a:endParaRPr lang="en-US" sz="1400" dirty="0"/>
          </a:p>
        </p:txBody>
      </p:sp>
      <p:sp>
        <p:nvSpPr>
          <p:cNvPr id="247" name="TextBox 246"/>
          <p:cNvSpPr txBox="1"/>
          <p:nvPr/>
        </p:nvSpPr>
        <p:spPr>
          <a:xfrm>
            <a:off x="6211559" y="3996700"/>
            <a:ext cx="2362200" cy="1946899"/>
          </a:xfrm>
          <a:prstGeom prst="rect">
            <a:avLst/>
          </a:prstGeom>
          <a:noFill/>
        </p:spPr>
        <p:txBody>
          <a:bodyPr wrap="square" lIns="0" tIns="0" rIns="0" bIns="0" rtlCol="0">
            <a:noAutofit/>
          </a:bodyPr>
          <a:lstStyle/>
          <a:p>
            <a:pPr marL="285750" indent="-285750">
              <a:spcBef>
                <a:spcPts val="200"/>
              </a:spcBef>
              <a:spcAft>
                <a:spcPts val="200"/>
              </a:spcAft>
              <a:buFont typeface="Arial" panose="020B0604020202020204" pitchFamily="34" charset="0"/>
              <a:buChar char="•"/>
            </a:pPr>
            <a:r>
              <a:rPr lang="en-US" sz="1400" dirty="0"/>
              <a:t>Virtual Assistant interfaces with Analytics engine</a:t>
            </a:r>
          </a:p>
          <a:p>
            <a:pPr marL="285750" indent="-285750">
              <a:spcBef>
                <a:spcPts val="200"/>
              </a:spcBef>
              <a:spcAft>
                <a:spcPts val="200"/>
              </a:spcAft>
              <a:buFont typeface="Arial" panose="020B0604020202020204" pitchFamily="34" charset="0"/>
              <a:buChar char="•"/>
            </a:pPr>
            <a:r>
              <a:rPr lang="en-US" sz="1400" dirty="0"/>
              <a:t>Analytics engines uses machine learning techniques to do cross-sell and up-sell analysis to suggest product/services </a:t>
            </a:r>
          </a:p>
        </p:txBody>
      </p:sp>
      <p:sp>
        <p:nvSpPr>
          <p:cNvPr id="248" name="TextBox 247"/>
          <p:cNvSpPr txBox="1"/>
          <p:nvPr/>
        </p:nvSpPr>
        <p:spPr>
          <a:xfrm>
            <a:off x="9065034" y="4014172"/>
            <a:ext cx="2362200" cy="1777028"/>
          </a:xfrm>
          <a:prstGeom prst="rect">
            <a:avLst/>
          </a:prstGeom>
          <a:noFill/>
        </p:spPr>
        <p:txBody>
          <a:bodyPr wrap="square" lIns="0" tIns="0" rIns="0" bIns="0" rtlCol="0">
            <a:noAutofit/>
          </a:bodyPr>
          <a:lstStyle/>
          <a:p>
            <a:pPr>
              <a:spcBef>
                <a:spcPts val="200"/>
              </a:spcBef>
              <a:spcAft>
                <a:spcPts val="200"/>
              </a:spcAft>
            </a:pPr>
            <a:r>
              <a:rPr lang="en-US" sz="1400" dirty="0"/>
              <a:t>Bank employee proposes the targeted products/services to customer</a:t>
            </a:r>
          </a:p>
          <a:p>
            <a:pPr marL="285750" indent="-285750">
              <a:spcBef>
                <a:spcPts val="200"/>
              </a:spcBef>
              <a:spcAft>
                <a:spcPts val="200"/>
              </a:spcAft>
              <a:buFont typeface="Arial" panose="020B0604020202020204" pitchFamily="34" charset="0"/>
              <a:buChar char="•"/>
            </a:pPr>
            <a:r>
              <a:rPr lang="en-US" sz="1400" dirty="0"/>
              <a:t>Business cash flow services</a:t>
            </a:r>
          </a:p>
          <a:p>
            <a:pPr marL="285750" indent="-285750">
              <a:spcBef>
                <a:spcPts val="200"/>
              </a:spcBef>
              <a:spcAft>
                <a:spcPts val="200"/>
              </a:spcAft>
              <a:buFont typeface="Arial" panose="020B0604020202020204" pitchFamily="34" charset="0"/>
              <a:buChar char="•"/>
            </a:pPr>
            <a:r>
              <a:rPr lang="en-US" sz="1400" dirty="0"/>
              <a:t>Business card solutions</a:t>
            </a:r>
          </a:p>
          <a:p>
            <a:pPr marL="285750" indent="-285750">
              <a:spcBef>
                <a:spcPts val="200"/>
              </a:spcBef>
              <a:spcAft>
                <a:spcPts val="200"/>
              </a:spcAft>
              <a:buFont typeface="Arial" panose="020B0604020202020204" pitchFamily="34" charset="0"/>
              <a:buChar char="•"/>
            </a:pPr>
            <a:r>
              <a:rPr lang="en-US" sz="1400" dirty="0"/>
              <a:t>Financing solutions</a:t>
            </a:r>
          </a:p>
          <a:p>
            <a:pPr>
              <a:spcBef>
                <a:spcPts val="200"/>
              </a:spcBef>
              <a:spcAft>
                <a:spcPts val="200"/>
              </a:spcAft>
            </a:pPr>
            <a:endParaRPr lang="en-US" sz="1400" dirty="0"/>
          </a:p>
        </p:txBody>
      </p:sp>
      <p:grpSp>
        <p:nvGrpSpPr>
          <p:cNvPr id="21" name="Group 20"/>
          <p:cNvGrpSpPr>
            <a:grpSpLocks noChangeAspect="1"/>
          </p:cNvGrpSpPr>
          <p:nvPr/>
        </p:nvGrpSpPr>
        <p:grpSpPr>
          <a:xfrm>
            <a:off x="763459" y="2381739"/>
            <a:ext cx="772306" cy="830144"/>
            <a:chOff x="5819775" y="3152775"/>
            <a:chExt cx="552450" cy="552450"/>
          </a:xfrm>
        </p:grpSpPr>
        <p:sp>
          <p:nvSpPr>
            <p:cNvPr id="22" name="Freeform 43"/>
            <p:cNvSpPr>
              <a:spLocks noEditPoints="1"/>
            </p:cNvSpPr>
            <p:nvPr/>
          </p:nvSpPr>
          <p:spPr bwMode="auto">
            <a:xfrm>
              <a:off x="5819775" y="3152775"/>
              <a:ext cx="552450" cy="552450"/>
            </a:xfrm>
            <a:custGeom>
              <a:avLst/>
              <a:gdLst>
                <a:gd name="T0" fmla="*/ 10 w 144"/>
                <a:gd name="T1" fmla="*/ 70 h 144"/>
                <a:gd name="T2" fmla="*/ 38 w 144"/>
                <a:gd name="T3" fmla="*/ 70 h 144"/>
                <a:gd name="T4" fmla="*/ 24 w 144"/>
                <a:gd name="T5" fmla="*/ 64 h 144"/>
                <a:gd name="T6" fmla="*/ 24 w 144"/>
                <a:gd name="T7" fmla="*/ 76 h 144"/>
                <a:gd name="T8" fmla="*/ 24 w 144"/>
                <a:gd name="T9" fmla="*/ 64 h 144"/>
                <a:gd name="T10" fmla="*/ 0 w 144"/>
                <a:gd name="T11" fmla="*/ 88 h 144"/>
                <a:gd name="T12" fmla="*/ 8 w 144"/>
                <a:gd name="T13" fmla="*/ 120 h 144"/>
                <a:gd name="T14" fmla="*/ 40 w 144"/>
                <a:gd name="T15" fmla="*/ 96 h 144"/>
                <a:gd name="T16" fmla="*/ 48 w 144"/>
                <a:gd name="T17" fmla="*/ 120 h 144"/>
                <a:gd name="T18" fmla="*/ 36 w 144"/>
                <a:gd name="T19" fmla="*/ 116 h 144"/>
                <a:gd name="T20" fmla="*/ 28 w 144"/>
                <a:gd name="T21" fmla="*/ 136 h 144"/>
                <a:gd name="T22" fmla="*/ 20 w 144"/>
                <a:gd name="T23" fmla="*/ 116 h 144"/>
                <a:gd name="T24" fmla="*/ 12 w 144"/>
                <a:gd name="T25" fmla="*/ 144 h 144"/>
                <a:gd name="T26" fmla="*/ 36 w 144"/>
                <a:gd name="T27" fmla="*/ 116 h 144"/>
                <a:gd name="T28" fmla="*/ 106 w 144"/>
                <a:gd name="T29" fmla="*/ 70 h 144"/>
                <a:gd name="T30" fmla="*/ 134 w 144"/>
                <a:gd name="T31" fmla="*/ 70 h 144"/>
                <a:gd name="T32" fmla="*/ 120 w 144"/>
                <a:gd name="T33" fmla="*/ 64 h 144"/>
                <a:gd name="T34" fmla="*/ 120 w 144"/>
                <a:gd name="T35" fmla="*/ 76 h 144"/>
                <a:gd name="T36" fmla="*/ 120 w 144"/>
                <a:gd name="T37" fmla="*/ 64 h 144"/>
                <a:gd name="T38" fmla="*/ 96 w 144"/>
                <a:gd name="T39" fmla="*/ 88 h 144"/>
                <a:gd name="T40" fmla="*/ 104 w 144"/>
                <a:gd name="T41" fmla="*/ 120 h 144"/>
                <a:gd name="T42" fmla="*/ 136 w 144"/>
                <a:gd name="T43" fmla="*/ 96 h 144"/>
                <a:gd name="T44" fmla="*/ 144 w 144"/>
                <a:gd name="T45" fmla="*/ 120 h 144"/>
                <a:gd name="T46" fmla="*/ 132 w 144"/>
                <a:gd name="T47" fmla="*/ 116 h 144"/>
                <a:gd name="T48" fmla="*/ 124 w 144"/>
                <a:gd name="T49" fmla="*/ 136 h 144"/>
                <a:gd name="T50" fmla="*/ 116 w 144"/>
                <a:gd name="T51" fmla="*/ 116 h 144"/>
                <a:gd name="T52" fmla="*/ 108 w 144"/>
                <a:gd name="T53" fmla="*/ 144 h 144"/>
                <a:gd name="T54" fmla="*/ 132 w 144"/>
                <a:gd name="T55" fmla="*/ 116 h 144"/>
                <a:gd name="T56" fmla="*/ 58 w 144"/>
                <a:gd name="T57" fmla="*/ 14 h 144"/>
                <a:gd name="T58" fmla="*/ 86 w 144"/>
                <a:gd name="T59" fmla="*/ 14 h 144"/>
                <a:gd name="T60" fmla="*/ 72 w 144"/>
                <a:gd name="T61" fmla="*/ 8 h 144"/>
                <a:gd name="T62" fmla="*/ 72 w 144"/>
                <a:gd name="T63" fmla="*/ 20 h 144"/>
                <a:gd name="T64" fmla="*/ 72 w 144"/>
                <a:gd name="T65" fmla="*/ 8 h 144"/>
                <a:gd name="T66" fmla="*/ 48 w 144"/>
                <a:gd name="T67" fmla="*/ 32 h 144"/>
                <a:gd name="T68" fmla="*/ 56 w 144"/>
                <a:gd name="T69" fmla="*/ 64 h 144"/>
                <a:gd name="T70" fmla="*/ 88 w 144"/>
                <a:gd name="T71" fmla="*/ 40 h 144"/>
                <a:gd name="T72" fmla="*/ 96 w 144"/>
                <a:gd name="T73" fmla="*/ 64 h 144"/>
                <a:gd name="T74" fmla="*/ 84 w 144"/>
                <a:gd name="T75" fmla="*/ 60 h 144"/>
                <a:gd name="T76" fmla="*/ 76 w 144"/>
                <a:gd name="T77" fmla="*/ 80 h 144"/>
                <a:gd name="T78" fmla="*/ 68 w 144"/>
                <a:gd name="T79" fmla="*/ 60 h 144"/>
                <a:gd name="T80" fmla="*/ 60 w 144"/>
                <a:gd name="T81" fmla="*/ 88 h 144"/>
                <a:gd name="T82" fmla="*/ 84 w 144"/>
                <a:gd name="T83" fmla="*/ 6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44">
                  <a:moveTo>
                    <a:pt x="24" y="84"/>
                  </a:moveTo>
                  <a:cubicBezTo>
                    <a:pt x="16" y="84"/>
                    <a:pt x="10" y="78"/>
                    <a:pt x="10" y="70"/>
                  </a:cubicBezTo>
                  <a:cubicBezTo>
                    <a:pt x="10" y="62"/>
                    <a:pt x="16" y="56"/>
                    <a:pt x="24" y="56"/>
                  </a:cubicBezTo>
                  <a:cubicBezTo>
                    <a:pt x="32" y="56"/>
                    <a:pt x="38" y="62"/>
                    <a:pt x="38" y="70"/>
                  </a:cubicBezTo>
                  <a:cubicBezTo>
                    <a:pt x="38" y="78"/>
                    <a:pt x="32" y="84"/>
                    <a:pt x="24" y="84"/>
                  </a:cubicBezTo>
                  <a:close/>
                  <a:moveTo>
                    <a:pt x="24" y="64"/>
                  </a:moveTo>
                  <a:cubicBezTo>
                    <a:pt x="21" y="64"/>
                    <a:pt x="18" y="67"/>
                    <a:pt x="18" y="70"/>
                  </a:cubicBezTo>
                  <a:cubicBezTo>
                    <a:pt x="18" y="73"/>
                    <a:pt x="21" y="76"/>
                    <a:pt x="24" y="76"/>
                  </a:cubicBezTo>
                  <a:cubicBezTo>
                    <a:pt x="27" y="76"/>
                    <a:pt x="30" y="73"/>
                    <a:pt x="30" y="70"/>
                  </a:cubicBezTo>
                  <a:cubicBezTo>
                    <a:pt x="30" y="67"/>
                    <a:pt x="27" y="64"/>
                    <a:pt x="24" y="64"/>
                  </a:cubicBezTo>
                  <a:close/>
                  <a:moveTo>
                    <a:pt x="48" y="88"/>
                  </a:moveTo>
                  <a:cubicBezTo>
                    <a:pt x="0" y="88"/>
                    <a:pt x="0" y="88"/>
                    <a:pt x="0" y="88"/>
                  </a:cubicBezTo>
                  <a:cubicBezTo>
                    <a:pt x="0" y="120"/>
                    <a:pt x="0" y="120"/>
                    <a:pt x="0" y="120"/>
                  </a:cubicBezTo>
                  <a:cubicBezTo>
                    <a:pt x="8" y="120"/>
                    <a:pt x="8" y="120"/>
                    <a:pt x="8" y="120"/>
                  </a:cubicBezTo>
                  <a:cubicBezTo>
                    <a:pt x="8" y="96"/>
                    <a:pt x="8" y="96"/>
                    <a:pt x="8" y="96"/>
                  </a:cubicBezTo>
                  <a:cubicBezTo>
                    <a:pt x="40" y="96"/>
                    <a:pt x="40" y="96"/>
                    <a:pt x="40" y="96"/>
                  </a:cubicBezTo>
                  <a:cubicBezTo>
                    <a:pt x="40" y="120"/>
                    <a:pt x="40" y="120"/>
                    <a:pt x="40" y="120"/>
                  </a:cubicBezTo>
                  <a:cubicBezTo>
                    <a:pt x="48" y="120"/>
                    <a:pt x="48" y="120"/>
                    <a:pt x="48" y="120"/>
                  </a:cubicBezTo>
                  <a:lnTo>
                    <a:pt x="48" y="88"/>
                  </a:lnTo>
                  <a:close/>
                  <a:moveTo>
                    <a:pt x="36" y="116"/>
                  </a:moveTo>
                  <a:cubicBezTo>
                    <a:pt x="28" y="116"/>
                    <a:pt x="28" y="116"/>
                    <a:pt x="28" y="116"/>
                  </a:cubicBezTo>
                  <a:cubicBezTo>
                    <a:pt x="28" y="136"/>
                    <a:pt x="28" y="136"/>
                    <a:pt x="28" y="136"/>
                  </a:cubicBezTo>
                  <a:cubicBezTo>
                    <a:pt x="20" y="136"/>
                    <a:pt x="20" y="136"/>
                    <a:pt x="20" y="136"/>
                  </a:cubicBezTo>
                  <a:cubicBezTo>
                    <a:pt x="20" y="116"/>
                    <a:pt x="20" y="116"/>
                    <a:pt x="20" y="116"/>
                  </a:cubicBezTo>
                  <a:cubicBezTo>
                    <a:pt x="12" y="116"/>
                    <a:pt x="12" y="116"/>
                    <a:pt x="12" y="116"/>
                  </a:cubicBezTo>
                  <a:cubicBezTo>
                    <a:pt x="12" y="144"/>
                    <a:pt x="12" y="144"/>
                    <a:pt x="12" y="144"/>
                  </a:cubicBezTo>
                  <a:cubicBezTo>
                    <a:pt x="36" y="144"/>
                    <a:pt x="36" y="144"/>
                    <a:pt x="36" y="144"/>
                  </a:cubicBezTo>
                  <a:lnTo>
                    <a:pt x="36" y="116"/>
                  </a:lnTo>
                  <a:close/>
                  <a:moveTo>
                    <a:pt x="120" y="84"/>
                  </a:moveTo>
                  <a:cubicBezTo>
                    <a:pt x="112" y="84"/>
                    <a:pt x="106" y="78"/>
                    <a:pt x="106" y="70"/>
                  </a:cubicBezTo>
                  <a:cubicBezTo>
                    <a:pt x="106" y="62"/>
                    <a:pt x="112" y="56"/>
                    <a:pt x="120" y="56"/>
                  </a:cubicBezTo>
                  <a:cubicBezTo>
                    <a:pt x="128" y="56"/>
                    <a:pt x="134" y="62"/>
                    <a:pt x="134" y="70"/>
                  </a:cubicBezTo>
                  <a:cubicBezTo>
                    <a:pt x="134" y="78"/>
                    <a:pt x="128" y="84"/>
                    <a:pt x="120" y="84"/>
                  </a:cubicBezTo>
                  <a:close/>
                  <a:moveTo>
                    <a:pt x="120" y="64"/>
                  </a:moveTo>
                  <a:cubicBezTo>
                    <a:pt x="117" y="64"/>
                    <a:pt x="114" y="67"/>
                    <a:pt x="114" y="70"/>
                  </a:cubicBezTo>
                  <a:cubicBezTo>
                    <a:pt x="114" y="73"/>
                    <a:pt x="117" y="76"/>
                    <a:pt x="120" y="76"/>
                  </a:cubicBezTo>
                  <a:cubicBezTo>
                    <a:pt x="123" y="76"/>
                    <a:pt x="126" y="73"/>
                    <a:pt x="126" y="70"/>
                  </a:cubicBezTo>
                  <a:cubicBezTo>
                    <a:pt x="126" y="67"/>
                    <a:pt x="123" y="64"/>
                    <a:pt x="120" y="64"/>
                  </a:cubicBezTo>
                  <a:close/>
                  <a:moveTo>
                    <a:pt x="144" y="88"/>
                  </a:moveTo>
                  <a:cubicBezTo>
                    <a:pt x="96" y="88"/>
                    <a:pt x="96" y="88"/>
                    <a:pt x="96" y="88"/>
                  </a:cubicBezTo>
                  <a:cubicBezTo>
                    <a:pt x="96" y="120"/>
                    <a:pt x="96" y="120"/>
                    <a:pt x="96" y="120"/>
                  </a:cubicBezTo>
                  <a:cubicBezTo>
                    <a:pt x="104" y="120"/>
                    <a:pt x="104" y="120"/>
                    <a:pt x="104" y="120"/>
                  </a:cubicBezTo>
                  <a:cubicBezTo>
                    <a:pt x="104" y="96"/>
                    <a:pt x="104" y="96"/>
                    <a:pt x="104" y="96"/>
                  </a:cubicBezTo>
                  <a:cubicBezTo>
                    <a:pt x="136" y="96"/>
                    <a:pt x="136" y="96"/>
                    <a:pt x="136" y="96"/>
                  </a:cubicBezTo>
                  <a:cubicBezTo>
                    <a:pt x="136" y="120"/>
                    <a:pt x="136" y="120"/>
                    <a:pt x="136" y="120"/>
                  </a:cubicBezTo>
                  <a:cubicBezTo>
                    <a:pt x="144" y="120"/>
                    <a:pt x="144" y="120"/>
                    <a:pt x="144" y="120"/>
                  </a:cubicBezTo>
                  <a:lnTo>
                    <a:pt x="144" y="88"/>
                  </a:lnTo>
                  <a:close/>
                  <a:moveTo>
                    <a:pt x="132" y="116"/>
                  </a:moveTo>
                  <a:cubicBezTo>
                    <a:pt x="124" y="116"/>
                    <a:pt x="124" y="116"/>
                    <a:pt x="124" y="116"/>
                  </a:cubicBezTo>
                  <a:cubicBezTo>
                    <a:pt x="124" y="136"/>
                    <a:pt x="124" y="136"/>
                    <a:pt x="124" y="136"/>
                  </a:cubicBezTo>
                  <a:cubicBezTo>
                    <a:pt x="116" y="136"/>
                    <a:pt x="116" y="136"/>
                    <a:pt x="116" y="136"/>
                  </a:cubicBezTo>
                  <a:cubicBezTo>
                    <a:pt x="116" y="116"/>
                    <a:pt x="116" y="116"/>
                    <a:pt x="116" y="116"/>
                  </a:cubicBezTo>
                  <a:cubicBezTo>
                    <a:pt x="108" y="116"/>
                    <a:pt x="108" y="116"/>
                    <a:pt x="108" y="116"/>
                  </a:cubicBezTo>
                  <a:cubicBezTo>
                    <a:pt x="108" y="144"/>
                    <a:pt x="108" y="144"/>
                    <a:pt x="108" y="144"/>
                  </a:cubicBezTo>
                  <a:cubicBezTo>
                    <a:pt x="132" y="144"/>
                    <a:pt x="132" y="144"/>
                    <a:pt x="132" y="144"/>
                  </a:cubicBezTo>
                  <a:lnTo>
                    <a:pt x="132" y="116"/>
                  </a:lnTo>
                  <a:close/>
                  <a:moveTo>
                    <a:pt x="72" y="28"/>
                  </a:moveTo>
                  <a:cubicBezTo>
                    <a:pt x="64" y="28"/>
                    <a:pt x="58" y="22"/>
                    <a:pt x="58" y="14"/>
                  </a:cubicBezTo>
                  <a:cubicBezTo>
                    <a:pt x="58" y="6"/>
                    <a:pt x="64" y="0"/>
                    <a:pt x="72" y="0"/>
                  </a:cubicBezTo>
                  <a:cubicBezTo>
                    <a:pt x="80" y="0"/>
                    <a:pt x="86" y="6"/>
                    <a:pt x="86" y="14"/>
                  </a:cubicBezTo>
                  <a:cubicBezTo>
                    <a:pt x="86" y="22"/>
                    <a:pt x="80" y="28"/>
                    <a:pt x="72" y="28"/>
                  </a:cubicBezTo>
                  <a:close/>
                  <a:moveTo>
                    <a:pt x="72" y="8"/>
                  </a:moveTo>
                  <a:cubicBezTo>
                    <a:pt x="69" y="8"/>
                    <a:pt x="66" y="11"/>
                    <a:pt x="66" y="14"/>
                  </a:cubicBezTo>
                  <a:cubicBezTo>
                    <a:pt x="66" y="17"/>
                    <a:pt x="69" y="20"/>
                    <a:pt x="72" y="20"/>
                  </a:cubicBezTo>
                  <a:cubicBezTo>
                    <a:pt x="75" y="20"/>
                    <a:pt x="78" y="17"/>
                    <a:pt x="78" y="14"/>
                  </a:cubicBezTo>
                  <a:cubicBezTo>
                    <a:pt x="78" y="11"/>
                    <a:pt x="75" y="8"/>
                    <a:pt x="72" y="8"/>
                  </a:cubicBezTo>
                  <a:close/>
                  <a:moveTo>
                    <a:pt x="96" y="32"/>
                  </a:moveTo>
                  <a:cubicBezTo>
                    <a:pt x="48" y="32"/>
                    <a:pt x="48" y="32"/>
                    <a:pt x="48" y="32"/>
                  </a:cubicBezTo>
                  <a:cubicBezTo>
                    <a:pt x="48" y="64"/>
                    <a:pt x="48" y="64"/>
                    <a:pt x="48" y="64"/>
                  </a:cubicBezTo>
                  <a:cubicBezTo>
                    <a:pt x="56" y="64"/>
                    <a:pt x="56" y="64"/>
                    <a:pt x="56" y="64"/>
                  </a:cubicBezTo>
                  <a:cubicBezTo>
                    <a:pt x="56" y="40"/>
                    <a:pt x="56" y="40"/>
                    <a:pt x="56" y="40"/>
                  </a:cubicBezTo>
                  <a:cubicBezTo>
                    <a:pt x="88" y="40"/>
                    <a:pt x="88" y="40"/>
                    <a:pt x="88" y="40"/>
                  </a:cubicBezTo>
                  <a:cubicBezTo>
                    <a:pt x="88" y="64"/>
                    <a:pt x="88" y="64"/>
                    <a:pt x="88" y="64"/>
                  </a:cubicBezTo>
                  <a:cubicBezTo>
                    <a:pt x="96" y="64"/>
                    <a:pt x="96" y="64"/>
                    <a:pt x="96" y="64"/>
                  </a:cubicBezTo>
                  <a:lnTo>
                    <a:pt x="96" y="32"/>
                  </a:lnTo>
                  <a:close/>
                  <a:moveTo>
                    <a:pt x="84" y="60"/>
                  </a:moveTo>
                  <a:cubicBezTo>
                    <a:pt x="76" y="60"/>
                    <a:pt x="76" y="60"/>
                    <a:pt x="76" y="60"/>
                  </a:cubicBezTo>
                  <a:cubicBezTo>
                    <a:pt x="76" y="80"/>
                    <a:pt x="76" y="80"/>
                    <a:pt x="76" y="80"/>
                  </a:cubicBezTo>
                  <a:cubicBezTo>
                    <a:pt x="68" y="80"/>
                    <a:pt x="68" y="80"/>
                    <a:pt x="68" y="80"/>
                  </a:cubicBezTo>
                  <a:cubicBezTo>
                    <a:pt x="68" y="60"/>
                    <a:pt x="68" y="60"/>
                    <a:pt x="68" y="60"/>
                  </a:cubicBezTo>
                  <a:cubicBezTo>
                    <a:pt x="60" y="60"/>
                    <a:pt x="60" y="60"/>
                    <a:pt x="60" y="60"/>
                  </a:cubicBezTo>
                  <a:cubicBezTo>
                    <a:pt x="60" y="88"/>
                    <a:pt x="60" y="88"/>
                    <a:pt x="60" y="88"/>
                  </a:cubicBezTo>
                  <a:cubicBezTo>
                    <a:pt x="84" y="88"/>
                    <a:pt x="84" y="88"/>
                    <a:pt x="84" y="88"/>
                  </a:cubicBezTo>
                  <a:lnTo>
                    <a:pt x="84"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noEditPoints="1"/>
            </p:cNvSpPr>
            <p:nvPr/>
          </p:nvSpPr>
          <p:spPr bwMode="auto">
            <a:xfrm>
              <a:off x="5895975" y="3321050"/>
              <a:ext cx="400050" cy="261938"/>
            </a:xfrm>
            <a:custGeom>
              <a:avLst/>
              <a:gdLst>
                <a:gd name="T0" fmla="*/ 20 w 252"/>
                <a:gd name="T1" fmla="*/ 165 h 165"/>
                <a:gd name="T2" fmla="*/ 0 w 252"/>
                <a:gd name="T3" fmla="*/ 165 h 165"/>
                <a:gd name="T4" fmla="*/ 0 w 252"/>
                <a:gd name="T5" fmla="*/ 136 h 165"/>
                <a:gd name="T6" fmla="*/ 20 w 252"/>
                <a:gd name="T7" fmla="*/ 136 h 165"/>
                <a:gd name="T8" fmla="*/ 20 w 252"/>
                <a:gd name="T9" fmla="*/ 165 h 165"/>
                <a:gd name="T10" fmla="*/ 252 w 252"/>
                <a:gd name="T11" fmla="*/ 136 h 165"/>
                <a:gd name="T12" fmla="*/ 232 w 252"/>
                <a:gd name="T13" fmla="*/ 136 h 165"/>
                <a:gd name="T14" fmla="*/ 232 w 252"/>
                <a:gd name="T15" fmla="*/ 165 h 165"/>
                <a:gd name="T16" fmla="*/ 252 w 252"/>
                <a:gd name="T17" fmla="*/ 165 h 165"/>
                <a:gd name="T18" fmla="*/ 252 w 252"/>
                <a:gd name="T19" fmla="*/ 136 h 165"/>
                <a:gd name="T20" fmla="*/ 136 w 252"/>
                <a:gd name="T21" fmla="*/ 0 h 165"/>
                <a:gd name="T22" fmla="*/ 116 w 252"/>
                <a:gd name="T23" fmla="*/ 0 h 165"/>
                <a:gd name="T24" fmla="*/ 116 w 252"/>
                <a:gd name="T25" fmla="*/ 29 h 165"/>
                <a:gd name="T26" fmla="*/ 136 w 252"/>
                <a:gd name="T27" fmla="*/ 29 h 165"/>
                <a:gd name="T28" fmla="*/ 136 w 252"/>
                <a:gd name="T2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165">
                  <a:moveTo>
                    <a:pt x="20" y="165"/>
                  </a:moveTo>
                  <a:lnTo>
                    <a:pt x="0" y="165"/>
                  </a:lnTo>
                  <a:lnTo>
                    <a:pt x="0" y="136"/>
                  </a:lnTo>
                  <a:lnTo>
                    <a:pt x="20" y="136"/>
                  </a:lnTo>
                  <a:lnTo>
                    <a:pt x="20" y="165"/>
                  </a:lnTo>
                  <a:close/>
                  <a:moveTo>
                    <a:pt x="252" y="136"/>
                  </a:moveTo>
                  <a:lnTo>
                    <a:pt x="232" y="136"/>
                  </a:lnTo>
                  <a:lnTo>
                    <a:pt x="232" y="165"/>
                  </a:lnTo>
                  <a:lnTo>
                    <a:pt x="252" y="165"/>
                  </a:lnTo>
                  <a:lnTo>
                    <a:pt x="252" y="136"/>
                  </a:lnTo>
                  <a:close/>
                  <a:moveTo>
                    <a:pt x="136" y="0"/>
                  </a:moveTo>
                  <a:lnTo>
                    <a:pt x="116" y="0"/>
                  </a:lnTo>
                  <a:lnTo>
                    <a:pt x="116" y="29"/>
                  </a:lnTo>
                  <a:lnTo>
                    <a:pt x="136" y="29"/>
                  </a:lnTo>
                  <a:lnTo>
                    <a:pt x="136"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TextBox 5"/>
          <p:cNvSpPr txBox="1"/>
          <p:nvPr/>
        </p:nvSpPr>
        <p:spPr>
          <a:xfrm>
            <a:off x="457200" y="3280831"/>
            <a:ext cx="1384824" cy="300569"/>
          </a:xfrm>
          <a:prstGeom prst="rect">
            <a:avLst/>
          </a:prstGeom>
          <a:noFill/>
        </p:spPr>
        <p:txBody>
          <a:bodyPr wrap="square" lIns="0" tIns="0" rIns="0" bIns="0" rtlCol="0">
            <a:noAutofit/>
          </a:bodyPr>
          <a:lstStyle/>
          <a:p>
            <a:pPr algn="ctr">
              <a:lnSpc>
                <a:spcPct val="90000"/>
              </a:lnSpc>
            </a:pPr>
            <a:r>
              <a:rPr lang="en-US" sz="1200" b="1" dirty="0"/>
              <a:t>CUSTOMER</a:t>
            </a:r>
          </a:p>
        </p:txBody>
      </p:sp>
      <p:sp>
        <p:nvSpPr>
          <p:cNvPr id="40" name="Freeform 9"/>
          <p:cNvSpPr>
            <a:spLocks noChangeAspect="1" noEditPoints="1"/>
          </p:cNvSpPr>
          <p:nvPr/>
        </p:nvSpPr>
        <p:spPr bwMode="auto">
          <a:xfrm>
            <a:off x="1676060" y="2371954"/>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9"/>
          <p:cNvSpPr>
            <a:spLocks noChangeAspect="1" noEditPoints="1"/>
          </p:cNvSpPr>
          <p:nvPr/>
        </p:nvSpPr>
        <p:spPr bwMode="auto">
          <a:xfrm>
            <a:off x="2077982" y="3287646"/>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9"/>
          <p:cNvSpPr>
            <a:spLocks noChangeAspect="1" noEditPoints="1"/>
          </p:cNvSpPr>
          <p:nvPr/>
        </p:nvSpPr>
        <p:spPr bwMode="auto">
          <a:xfrm>
            <a:off x="2350759" y="2227263"/>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9"/>
          <p:cNvSpPr>
            <a:spLocks noChangeAspect="1" noEditPoints="1"/>
          </p:cNvSpPr>
          <p:nvPr/>
        </p:nvSpPr>
        <p:spPr bwMode="auto">
          <a:xfrm>
            <a:off x="1926550" y="2805941"/>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9"/>
          <p:cNvSpPr>
            <a:spLocks noChangeAspect="1" noEditPoints="1"/>
          </p:cNvSpPr>
          <p:nvPr/>
        </p:nvSpPr>
        <p:spPr bwMode="auto">
          <a:xfrm>
            <a:off x="2510982" y="2848963"/>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2" name="Group 61"/>
          <p:cNvGrpSpPr>
            <a:grpSpLocks noChangeAspect="1"/>
          </p:cNvGrpSpPr>
          <p:nvPr/>
        </p:nvGrpSpPr>
        <p:grpSpPr>
          <a:xfrm>
            <a:off x="6453277" y="2316298"/>
            <a:ext cx="825365" cy="825365"/>
            <a:chOff x="5819775" y="3152775"/>
            <a:chExt cx="552450" cy="552450"/>
          </a:xfrm>
        </p:grpSpPr>
        <p:sp>
          <p:nvSpPr>
            <p:cNvPr id="63" name="Freeform 13"/>
            <p:cNvSpPr>
              <a:spLocks noEditPoints="1"/>
            </p:cNvSpPr>
            <p:nvPr/>
          </p:nvSpPr>
          <p:spPr bwMode="auto">
            <a:xfrm>
              <a:off x="6073113" y="3416440"/>
              <a:ext cx="196849" cy="185738"/>
            </a:xfrm>
            <a:custGeom>
              <a:avLst/>
              <a:gdLst>
                <a:gd name="T0" fmla="*/ 45 w 49"/>
                <a:gd name="T1" fmla="*/ 21 h 47"/>
                <a:gd name="T2" fmla="*/ 39 w 49"/>
                <a:gd name="T3" fmla="*/ 21 h 47"/>
                <a:gd name="T4" fmla="*/ 39 w 49"/>
                <a:gd name="T5" fmla="*/ 6 h 47"/>
                <a:gd name="T6" fmla="*/ 35 w 49"/>
                <a:gd name="T7" fmla="*/ 6 h 47"/>
                <a:gd name="T8" fmla="*/ 35 w 49"/>
                <a:gd name="T9" fmla="*/ 0 h 47"/>
                <a:gd name="T10" fmla="*/ 42 w 49"/>
                <a:gd name="T11" fmla="*/ 0 h 47"/>
                <a:gd name="T12" fmla="*/ 45 w 49"/>
                <a:gd name="T13" fmla="*/ 3 h 47"/>
                <a:gd name="T14" fmla="*/ 45 w 49"/>
                <a:gd name="T15" fmla="*/ 21 h 47"/>
                <a:gd name="T16" fmla="*/ 18 w 49"/>
                <a:gd name="T17" fmla="*/ 36 h 47"/>
                <a:gd name="T18" fmla="*/ 9 w 49"/>
                <a:gd name="T19" fmla="*/ 26 h 47"/>
                <a:gd name="T20" fmla="*/ 1 w 49"/>
                <a:gd name="T21" fmla="*/ 36 h 47"/>
                <a:gd name="T22" fmla="*/ 9 w 49"/>
                <a:gd name="T23" fmla="*/ 46 h 47"/>
                <a:gd name="T24" fmla="*/ 18 w 49"/>
                <a:gd name="T25" fmla="*/ 36 h 47"/>
                <a:gd name="T26" fmla="*/ 12 w 49"/>
                <a:gd name="T27" fmla="*/ 36 h 47"/>
                <a:gd name="T28" fmla="*/ 9 w 49"/>
                <a:gd name="T29" fmla="*/ 40 h 47"/>
                <a:gd name="T30" fmla="*/ 7 w 49"/>
                <a:gd name="T31" fmla="*/ 36 h 47"/>
                <a:gd name="T32" fmla="*/ 9 w 49"/>
                <a:gd name="T33" fmla="*/ 32 h 47"/>
                <a:gd name="T34" fmla="*/ 12 w 49"/>
                <a:gd name="T35" fmla="*/ 36 h 47"/>
                <a:gd name="T36" fmla="*/ 49 w 49"/>
                <a:gd name="T37" fmla="*/ 36 h 47"/>
                <a:gd name="T38" fmla="*/ 40 w 49"/>
                <a:gd name="T39" fmla="*/ 26 h 47"/>
                <a:gd name="T40" fmla="*/ 32 w 49"/>
                <a:gd name="T41" fmla="*/ 36 h 47"/>
                <a:gd name="T42" fmla="*/ 40 w 49"/>
                <a:gd name="T43" fmla="*/ 46 h 47"/>
                <a:gd name="T44" fmla="*/ 49 w 49"/>
                <a:gd name="T45" fmla="*/ 36 h 47"/>
                <a:gd name="T46" fmla="*/ 43 w 49"/>
                <a:gd name="T47" fmla="*/ 36 h 47"/>
                <a:gd name="T48" fmla="*/ 40 w 49"/>
                <a:gd name="T49" fmla="*/ 40 h 47"/>
                <a:gd name="T50" fmla="*/ 38 w 49"/>
                <a:gd name="T51" fmla="*/ 36 h 47"/>
                <a:gd name="T52" fmla="*/ 40 w 49"/>
                <a:gd name="T53" fmla="*/ 32 h 47"/>
                <a:gd name="T54" fmla="*/ 43 w 49"/>
                <a:gd name="T55" fmla="*/ 36 h 47"/>
                <a:gd name="T56" fmla="*/ 10 w 49"/>
                <a:gd name="T57" fmla="*/ 3 h 47"/>
                <a:gd name="T58" fmla="*/ 7 w 49"/>
                <a:gd name="T59" fmla="*/ 0 h 47"/>
                <a:gd name="T60" fmla="*/ 0 w 49"/>
                <a:gd name="T61" fmla="*/ 0 h 47"/>
                <a:gd name="T62" fmla="*/ 0 w 49"/>
                <a:gd name="T63" fmla="*/ 6 h 47"/>
                <a:gd name="T64" fmla="*/ 4 w 49"/>
                <a:gd name="T65" fmla="*/ 6 h 47"/>
                <a:gd name="T66" fmla="*/ 4 w 49"/>
                <a:gd name="T67" fmla="*/ 21 h 47"/>
                <a:gd name="T68" fmla="*/ 10 w 49"/>
                <a:gd name="T69" fmla="*/ 21 h 47"/>
                <a:gd name="T70" fmla="*/ 10 w 49"/>
                <a:gd name="T71" fmla="*/ 3 h 47"/>
                <a:gd name="T72" fmla="*/ 29 w 49"/>
                <a:gd name="T73" fmla="*/ 29 h 47"/>
                <a:gd name="T74" fmla="*/ 26 w 49"/>
                <a:gd name="T75" fmla="*/ 26 h 47"/>
                <a:gd name="T76" fmla="*/ 18 w 49"/>
                <a:gd name="T77" fmla="*/ 26 h 47"/>
                <a:gd name="T78" fmla="*/ 18 w 49"/>
                <a:gd name="T79" fmla="*/ 32 h 47"/>
                <a:gd name="T80" fmla="*/ 23 w 49"/>
                <a:gd name="T81" fmla="*/ 32 h 47"/>
                <a:gd name="T82" fmla="*/ 23 w 49"/>
                <a:gd name="T83" fmla="*/ 47 h 47"/>
                <a:gd name="T84" fmla="*/ 29 w 49"/>
                <a:gd name="T85" fmla="*/ 47 h 47"/>
                <a:gd name="T86" fmla="*/ 29 w 49"/>
                <a:gd name="T87" fmla="*/ 29 h 47"/>
                <a:gd name="T88" fmla="*/ 32 w 49"/>
                <a:gd name="T89" fmla="*/ 10 h 47"/>
                <a:gd name="T90" fmla="*/ 24 w 49"/>
                <a:gd name="T91" fmla="*/ 0 h 47"/>
                <a:gd name="T92" fmla="*/ 15 w 49"/>
                <a:gd name="T93" fmla="*/ 10 h 47"/>
                <a:gd name="T94" fmla="*/ 24 w 49"/>
                <a:gd name="T95" fmla="*/ 21 h 47"/>
                <a:gd name="T96" fmla="*/ 32 w 49"/>
                <a:gd name="T97" fmla="*/ 10 h 47"/>
                <a:gd name="T98" fmla="*/ 26 w 49"/>
                <a:gd name="T99" fmla="*/ 10 h 47"/>
                <a:gd name="T100" fmla="*/ 24 w 49"/>
                <a:gd name="T101" fmla="*/ 15 h 47"/>
                <a:gd name="T102" fmla="*/ 21 w 49"/>
                <a:gd name="T103" fmla="*/ 10 h 47"/>
                <a:gd name="T104" fmla="*/ 24 w 49"/>
                <a:gd name="T105" fmla="*/ 6 h 47"/>
                <a:gd name="T106" fmla="*/ 26 w 49"/>
                <a:gd name="T107"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7">
                  <a:moveTo>
                    <a:pt x="45" y="21"/>
                  </a:moveTo>
                  <a:cubicBezTo>
                    <a:pt x="39" y="21"/>
                    <a:pt x="39" y="21"/>
                    <a:pt x="39" y="21"/>
                  </a:cubicBezTo>
                  <a:cubicBezTo>
                    <a:pt x="39" y="6"/>
                    <a:pt x="39" y="6"/>
                    <a:pt x="39" y="6"/>
                  </a:cubicBezTo>
                  <a:cubicBezTo>
                    <a:pt x="35" y="6"/>
                    <a:pt x="35" y="6"/>
                    <a:pt x="35" y="6"/>
                  </a:cubicBezTo>
                  <a:cubicBezTo>
                    <a:pt x="35" y="0"/>
                    <a:pt x="35" y="0"/>
                    <a:pt x="35" y="0"/>
                  </a:cubicBezTo>
                  <a:cubicBezTo>
                    <a:pt x="42" y="0"/>
                    <a:pt x="42" y="0"/>
                    <a:pt x="42" y="0"/>
                  </a:cubicBezTo>
                  <a:cubicBezTo>
                    <a:pt x="44" y="0"/>
                    <a:pt x="45" y="1"/>
                    <a:pt x="45" y="3"/>
                  </a:cubicBezTo>
                  <a:lnTo>
                    <a:pt x="45" y="21"/>
                  </a:lnTo>
                  <a:close/>
                  <a:moveTo>
                    <a:pt x="18" y="36"/>
                  </a:moveTo>
                  <a:cubicBezTo>
                    <a:pt x="18" y="30"/>
                    <a:pt x="14" y="26"/>
                    <a:pt x="9" y="26"/>
                  </a:cubicBezTo>
                  <a:cubicBezTo>
                    <a:pt x="4" y="26"/>
                    <a:pt x="1" y="30"/>
                    <a:pt x="1" y="36"/>
                  </a:cubicBezTo>
                  <a:cubicBezTo>
                    <a:pt x="1" y="42"/>
                    <a:pt x="4" y="46"/>
                    <a:pt x="9" y="46"/>
                  </a:cubicBezTo>
                  <a:cubicBezTo>
                    <a:pt x="14" y="46"/>
                    <a:pt x="18" y="42"/>
                    <a:pt x="18" y="36"/>
                  </a:cubicBezTo>
                  <a:close/>
                  <a:moveTo>
                    <a:pt x="12" y="36"/>
                  </a:moveTo>
                  <a:cubicBezTo>
                    <a:pt x="12" y="38"/>
                    <a:pt x="10" y="40"/>
                    <a:pt x="9" y="40"/>
                  </a:cubicBezTo>
                  <a:cubicBezTo>
                    <a:pt x="8" y="40"/>
                    <a:pt x="7" y="38"/>
                    <a:pt x="7" y="36"/>
                  </a:cubicBezTo>
                  <a:cubicBezTo>
                    <a:pt x="7" y="34"/>
                    <a:pt x="8" y="32"/>
                    <a:pt x="9" y="32"/>
                  </a:cubicBezTo>
                  <a:cubicBezTo>
                    <a:pt x="10" y="32"/>
                    <a:pt x="12" y="34"/>
                    <a:pt x="12" y="36"/>
                  </a:cubicBezTo>
                  <a:close/>
                  <a:moveTo>
                    <a:pt x="49" y="36"/>
                  </a:moveTo>
                  <a:cubicBezTo>
                    <a:pt x="49" y="30"/>
                    <a:pt x="45" y="26"/>
                    <a:pt x="40" y="26"/>
                  </a:cubicBezTo>
                  <a:cubicBezTo>
                    <a:pt x="36" y="26"/>
                    <a:pt x="32" y="30"/>
                    <a:pt x="32" y="36"/>
                  </a:cubicBezTo>
                  <a:cubicBezTo>
                    <a:pt x="32" y="42"/>
                    <a:pt x="36" y="46"/>
                    <a:pt x="40" y="46"/>
                  </a:cubicBezTo>
                  <a:cubicBezTo>
                    <a:pt x="45" y="46"/>
                    <a:pt x="49" y="42"/>
                    <a:pt x="49" y="36"/>
                  </a:cubicBezTo>
                  <a:close/>
                  <a:moveTo>
                    <a:pt x="43" y="36"/>
                  </a:moveTo>
                  <a:cubicBezTo>
                    <a:pt x="43" y="38"/>
                    <a:pt x="42" y="40"/>
                    <a:pt x="40" y="40"/>
                  </a:cubicBezTo>
                  <a:cubicBezTo>
                    <a:pt x="39" y="40"/>
                    <a:pt x="38" y="38"/>
                    <a:pt x="38" y="36"/>
                  </a:cubicBezTo>
                  <a:cubicBezTo>
                    <a:pt x="38" y="34"/>
                    <a:pt x="39" y="32"/>
                    <a:pt x="40" y="32"/>
                  </a:cubicBezTo>
                  <a:cubicBezTo>
                    <a:pt x="42" y="32"/>
                    <a:pt x="43" y="34"/>
                    <a:pt x="43" y="36"/>
                  </a:cubicBezTo>
                  <a:close/>
                  <a:moveTo>
                    <a:pt x="10" y="3"/>
                  </a:moveTo>
                  <a:cubicBezTo>
                    <a:pt x="10" y="1"/>
                    <a:pt x="9" y="0"/>
                    <a:pt x="7" y="0"/>
                  </a:cubicBezTo>
                  <a:cubicBezTo>
                    <a:pt x="0" y="0"/>
                    <a:pt x="0" y="0"/>
                    <a:pt x="0" y="0"/>
                  </a:cubicBezTo>
                  <a:cubicBezTo>
                    <a:pt x="0" y="6"/>
                    <a:pt x="0" y="6"/>
                    <a:pt x="0" y="6"/>
                  </a:cubicBezTo>
                  <a:cubicBezTo>
                    <a:pt x="4" y="6"/>
                    <a:pt x="4" y="6"/>
                    <a:pt x="4" y="6"/>
                  </a:cubicBezTo>
                  <a:cubicBezTo>
                    <a:pt x="4" y="21"/>
                    <a:pt x="4" y="21"/>
                    <a:pt x="4" y="21"/>
                  </a:cubicBezTo>
                  <a:cubicBezTo>
                    <a:pt x="10" y="21"/>
                    <a:pt x="10" y="21"/>
                    <a:pt x="10" y="21"/>
                  </a:cubicBezTo>
                  <a:lnTo>
                    <a:pt x="10" y="3"/>
                  </a:lnTo>
                  <a:close/>
                  <a:moveTo>
                    <a:pt x="29" y="29"/>
                  </a:moveTo>
                  <a:cubicBezTo>
                    <a:pt x="29" y="27"/>
                    <a:pt x="27" y="26"/>
                    <a:pt x="26" y="26"/>
                  </a:cubicBezTo>
                  <a:cubicBezTo>
                    <a:pt x="18" y="26"/>
                    <a:pt x="18" y="26"/>
                    <a:pt x="18" y="26"/>
                  </a:cubicBezTo>
                  <a:cubicBezTo>
                    <a:pt x="18" y="32"/>
                    <a:pt x="18" y="32"/>
                    <a:pt x="18" y="32"/>
                  </a:cubicBezTo>
                  <a:cubicBezTo>
                    <a:pt x="23" y="32"/>
                    <a:pt x="23" y="32"/>
                    <a:pt x="23" y="32"/>
                  </a:cubicBezTo>
                  <a:cubicBezTo>
                    <a:pt x="23" y="47"/>
                    <a:pt x="23" y="47"/>
                    <a:pt x="23" y="47"/>
                  </a:cubicBezTo>
                  <a:cubicBezTo>
                    <a:pt x="29" y="47"/>
                    <a:pt x="29" y="47"/>
                    <a:pt x="29" y="47"/>
                  </a:cubicBezTo>
                  <a:lnTo>
                    <a:pt x="29" y="29"/>
                  </a:lnTo>
                  <a:close/>
                  <a:moveTo>
                    <a:pt x="32" y="10"/>
                  </a:moveTo>
                  <a:cubicBezTo>
                    <a:pt x="32" y="5"/>
                    <a:pt x="29" y="0"/>
                    <a:pt x="24" y="0"/>
                  </a:cubicBezTo>
                  <a:cubicBezTo>
                    <a:pt x="19" y="0"/>
                    <a:pt x="15" y="5"/>
                    <a:pt x="15" y="10"/>
                  </a:cubicBezTo>
                  <a:cubicBezTo>
                    <a:pt x="15" y="16"/>
                    <a:pt x="19" y="21"/>
                    <a:pt x="24" y="21"/>
                  </a:cubicBezTo>
                  <a:cubicBezTo>
                    <a:pt x="29" y="21"/>
                    <a:pt x="32" y="16"/>
                    <a:pt x="32" y="10"/>
                  </a:cubicBezTo>
                  <a:close/>
                  <a:moveTo>
                    <a:pt x="26" y="10"/>
                  </a:moveTo>
                  <a:cubicBezTo>
                    <a:pt x="26" y="13"/>
                    <a:pt x="25" y="15"/>
                    <a:pt x="24" y="15"/>
                  </a:cubicBezTo>
                  <a:cubicBezTo>
                    <a:pt x="23" y="15"/>
                    <a:pt x="21" y="13"/>
                    <a:pt x="21" y="10"/>
                  </a:cubicBezTo>
                  <a:cubicBezTo>
                    <a:pt x="21" y="8"/>
                    <a:pt x="23" y="6"/>
                    <a:pt x="24" y="6"/>
                  </a:cubicBezTo>
                  <a:cubicBezTo>
                    <a:pt x="25" y="6"/>
                    <a:pt x="26" y="8"/>
                    <a:pt x="26" y="10"/>
                  </a:cubicBez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7"/>
            <p:cNvSpPr>
              <a:spLocks noEditPoints="1"/>
            </p:cNvSpPr>
            <p:nvPr/>
          </p:nvSpPr>
          <p:spPr bwMode="auto">
            <a:xfrm>
              <a:off x="5819775" y="3152775"/>
              <a:ext cx="552450" cy="552450"/>
            </a:xfrm>
            <a:custGeom>
              <a:avLst/>
              <a:gdLst>
                <a:gd name="T0" fmla="*/ 94 w 144"/>
                <a:gd name="T1" fmla="*/ 40 h 144"/>
                <a:gd name="T2" fmla="*/ 103 w 144"/>
                <a:gd name="T3" fmla="*/ 41 h 144"/>
                <a:gd name="T4" fmla="*/ 52 w 144"/>
                <a:gd name="T5" fmla="*/ 0 h 144"/>
                <a:gd name="T6" fmla="*/ 0 w 144"/>
                <a:gd name="T7" fmla="*/ 52 h 144"/>
                <a:gd name="T8" fmla="*/ 41 w 144"/>
                <a:gd name="T9" fmla="*/ 103 h 144"/>
                <a:gd name="T10" fmla="*/ 40 w 144"/>
                <a:gd name="T11" fmla="*/ 94 h 144"/>
                <a:gd name="T12" fmla="*/ 13 w 144"/>
                <a:gd name="T13" fmla="*/ 72 h 144"/>
                <a:gd name="T14" fmla="*/ 28 w 144"/>
                <a:gd name="T15" fmla="*/ 72 h 144"/>
                <a:gd name="T16" fmla="*/ 40 w 144"/>
                <a:gd name="T17" fmla="*/ 94 h 144"/>
                <a:gd name="T18" fmla="*/ 40 w 144"/>
                <a:gd name="T19" fmla="*/ 91 h 144"/>
                <a:gd name="T20" fmla="*/ 41 w 144"/>
                <a:gd name="T21" fmla="*/ 82 h 144"/>
                <a:gd name="T22" fmla="*/ 36 w 144"/>
                <a:gd name="T23" fmla="*/ 72 h 144"/>
                <a:gd name="T24" fmla="*/ 44 w 144"/>
                <a:gd name="T25" fmla="*/ 72 h 144"/>
                <a:gd name="T26" fmla="*/ 48 w 144"/>
                <a:gd name="T27" fmla="*/ 64 h 144"/>
                <a:gd name="T28" fmla="*/ 34 w 144"/>
                <a:gd name="T29" fmla="*/ 64 h 144"/>
                <a:gd name="T30" fmla="*/ 32 w 144"/>
                <a:gd name="T31" fmla="*/ 52 h 144"/>
                <a:gd name="T32" fmla="*/ 34 w 144"/>
                <a:gd name="T33" fmla="*/ 40 h 144"/>
                <a:gd name="T34" fmla="*/ 48 w 144"/>
                <a:gd name="T35" fmla="*/ 40 h 144"/>
                <a:gd name="T36" fmla="*/ 48 w 144"/>
                <a:gd name="T37" fmla="*/ 64 h 144"/>
                <a:gd name="T38" fmla="*/ 56 w 144"/>
                <a:gd name="T39" fmla="*/ 54 h 144"/>
                <a:gd name="T40" fmla="*/ 56 w 144"/>
                <a:gd name="T41" fmla="*/ 40 h 144"/>
                <a:gd name="T42" fmla="*/ 94 w 144"/>
                <a:gd name="T43" fmla="*/ 40 h 144"/>
                <a:gd name="T44" fmla="*/ 91 w 144"/>
                <a:gd name="T45" fmla="*/ 32 h 144"/>
                <a:gd name="T46" fmla="*/ 77 w 144"/>
                <a:gd name="T47" fmla="*/ 32 h 144"/>
                <a:gd name="T48" fmla="*/ 64 w 144"/>
                <a:gd name="T49" fmla="*/ 10 h 144"/>
                <a:gd name="T50" fmla="*/ 91 w 144"/>
                <a:gd name="T51" fmla="*/ 32 h 144"/>
                <a:gd name="T52" fmla="*/ 56 w 144"/>
                <a:gd name="T53" fmla="*/ 13 h 144"/>
                <a:gd name="T54" fmla="*/ 68 w 144"/>
                <a:gd name="T55" fmla="*/ 32 h 144"/>
                <a:gd name="T56" fmla="*/ 56 w 144"/>
                <a:gd name="T57" fmla="*/ 32 h 144"/>
                <a:gd name="T58" fmla="*/ 56 w 144"/>
                <a:gd name="T59" fmla="*/ 13 h 144"/>
                <a:gd name="T60" fmla="*/ 48 w 144"/>
                <a:gd name="T61" fmla="*/ 32 h 144"/>
                <a:gd name="T62" fmla="*/ 36 w 144"/>
                <a:gd name="T63" fmla="*/ 32 h 144"/>
                <a:gd name="T64" fmla="*/ 48 w 144"/>
                <a:gd name="T65" fmla="*/ 13 h 144"/>
                <a:gd name="T66" fmla="*/ 48 w 144"/>
                <a:gd name="T67" fmla="*/ 32 h 144"/>
                <a:gd name="T68" fmla="*/ 40 w 144"/>
                <a:gd name="T69" fmla="*/ 10 h 144"/>
                <a:gd name="T70" fmla="*/ 28 w 144"/>
                <a:gd name="T71" fmla="*/ 32 h 144"/>
                <a:gd name="T72" fmla="*/ 13 w 144"/>
                <a:gd name="T73" fmla="*/ 32 h 144"/>
                <a:gd name="T74" fmla="*/ 40 w 144"/>
                <a:gd name="T75" fmla="*/ 10 h 144"/>
                <a:gd name="T76" fmla="*/ 8 w 144"/>
                <a:gd name="T77" fmla="*/ 52 h 144"/>
                <a:gd name="T78" fmla="*/ 10 w 144"/>
                <a:gd name="T79" fmla="*/ 40 h 144"/>
                <a:gd name="T80" fmla="*/ 26 w 144"/>
                <a:gd name="T81" fmla="*/ 40 h 144"/>
                <a:gd name="T82" fmla="*/ 24 w 144"/>
                <a:gd name="T83" fmla="*/ 52 h 144"/>
                <a:gd name="T84" fmla="*/ 26 w 144"/>
                <a:gd name="T85" fmla="*/ 64 h 144"/>
                <a:gd name="T86" fmla="*/ 10 w 144"/>
                <a:gd name="T87" fmla="*/ 64 h 144"/>
                <a:gd name="T88" fmla="*/ 8 w 144"/>
                <a:gd name="T89" fmla="*/ 52 h 144"/>
                <a:gd name="T90" fmla="*/ 144 w 144"/>
                <a:gd name="T91" fmla="*/ 138 h 144"/>
                <a:gd name="T92" fmla="*/ 124 w 144"/>
                <a:gd name="T93" fmla="*/ 119 h 144"/>
                <a:gd name="T94" fmla="*/ 134 w 144"/>
                <a:gd name="T95" fmla="*/ 91 h 144"/>
                <a:gd name="T96" fmla="*/ 91 w 144"/>
                <a:gd name="T97" fmla="*/ 48 h 144"/>
                <a:gd name="T98" fmla="*/ 48 w 144"/>
                <a:gd name="T99" fmla="*/ 91 h 144"/>
                <a:gd name="T100" fmla="*/ 91 w 144"/>
                <a:gd name="T101" fmla="*/ 134 h 144"/>
                <a:gd name="T102" fmla="*/ 119 w 144"/>
                <a:gd name="T103" fmla="*/ 124 h 144"/>
                <a:gd name="T104" fmla="*/ 138 w 144"/>
                <a:gd name="T105" fmla="*/ 144 h 144"/>
                <a:gd name="T106" fmla="*/ 144 w 144"/>
                <a:gd name="T107" fmla="*/ 138 h 144"/>
                <a:gd name="T108" fmla="*/ 56 w 144"/>
                <a:gd name="T109" fmla="*/ 91 h 144"/>
                <a:gd name="T110" fmla="*/ 91 w 144"/>
                <a:gd name="T111" fmla="*/ 56 h 144"/>
                <a:gd name="T112" fmla="*/ 126 w 144"/>
                <a:gd name="T113" fmla="*/ 91 h 144"/>
                <a:gd name="T114" fmla="*/ 91 w 144"/>
                <a:gd name="T115" fmla="*/ 126 h 144"/>
                <a:gd name="T116" fmla="*/ 56 w 144"/>
                <a:gd name="T117" fmla="*/ 9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 h="144">
                  <a:moveTo>
                    <a:pt x="94" y="40"/>
                  </a:moveTo>
                  <a:cubicBezTo>
                    <a:pt x="97" y="40"/>
                    <a:pt x="100" y="41"/>
                    <a:pt x="103" y="41"/>
                  </a:cubicBezTo>
                  <a:cubicBezTo>
                    <a:pt x="98" y="18"/>
                    <a:pt x="77" y="0"/>
                    <a:pt x="52" y="0"/>
                  </a:cubicBezTo>
                  <a:cubicBezTo>
                    <a:pt x="23" y="0"/>
                    <a:pt x="0" y="23"/>
                    <a:pt x="0" y="52"/>
                  </a:cubicBezTo>
                  <a:cubicBezTo>
                    <a:pt x="0" y="77"/>
                    <a:pt x="18" y="98"/>
                    <a:pt x="41" y="103"/>
                  </a:cubicBezTo>
                  <a:cubicBezTo>
                    <a:pt x="41" y="100"/>
                    <a:pt x="40" y="97"/>
                    <a:pt x="40" y="94"/>
                  </a:cubicBezTo>
                  <a:cubicBezTo>
                    <a:pt x="28" y="91"/>
                    <a:pt x="18" y="83"/>
                    <a:pt x="13" y="72"/>
                  </a:cubicBezTo>
                  <a:cubicBezTo>
                    <a:pt x="28" y="72"/>
                    <a:pt x="28" y="72"/>
                    <a:pt x="28" y="72"/>
                  </a:cubicBezTo>
                  <a:cubicBezTo>
                    <a:pt x="30" y="80"/>
                    <a:pt x="35" y="88"/>
                    <a:pt x="40" y="94"/>
                  </a:cubicBezTo>
                  <a:cubicBezTo>
                    <a:pt x="40" y="93"/>
                    <a:pt x="40" y="92"/>
                    <a:pt x="40" y="91"/>
                  </a:cubicBezTo>
                  <a:cubicBezTo>
                    <a:pt x="40" y="88"/>
                    <a:pt x="40" y="85"/>
                    <a:pt x="41" y="82"/>
                  </a:cubicBezTo>
                  <a:cubicBezTo>
                    <a:pt x="39" y="79"/>
                    <a:pt x="37" y="75"/>
                    <a:pt x="36" y="72"/>
                  </a:cubicBezTo>
                  <a:cubicBezTo>
                    <a:pt x="44" y="72"/>
                    <a:pt x="44" y="72"/>
                    <a:pt x="44" y="72"/>
                  </a:cubicBezTo>
                  <a:cubicBezTo>
                    <a:pt x="45" y="69"/>
                    <a:pt x="46" y="67"/>
                    <a:pt x="48" y="64"/>
                  </a:cubicBezTo>
                  <a:cubicBezTo>
                    <a:pt x="34" y="64"/>
                    <a:pt x="34" y="64"/>
                    <a:pt x="34" y="64"/>
                  </a:cubicBezTo>
                  <a:cubicBezTo>
                    <a:pt x="33" y="60"/>
                    <a:pt x="32" y="56"/>
                    <a:pt x="32" y="52"/>
                  </a:cubicBezTo>
                  <a:cubicBezTo>
                    <a:pt x="32" y="48"/>
                    <a:pt x="33" y="44"/>
                    <a:pt x="34" y="40"/>
                  </a:cubicBezTo>
                  <a:cubicBezTo>
                    <a:pt x="48" y="40"/>
                    <a:pt x="48" y="40"/>
                    <a:pt x="48" y="40"/>
                  </a:cubicBezTo>
                  <a:cubicBezTo>
                    <a:pt x="48" y="64"/>
                    <a:pt x="48" y="64"/>
                    <a:pt x="48" y="64"/>
                  </a:cubicBezTo>
                  <a:cubicBezTo>
                    <a:pt x="50" y="60"/>
                    <a:pt x="53" y="57"/>
                    <a:pt x="56" y="54"/>
                  </a:cubicBezTo>
                  <a:cubicBezTo>
                    <a:pt x="56" y="40"/>
                    <a:pt x="56" y="40"/>
                    <a:pt x="56" y="40"/>
                  </a:cubicBezTo>
                  <a:lnTo>
                    <a:pt x="94" y="40"/>
                  </a:lnTo>
                  <a:close/>
                  <a:moveTo>
                    <a:pt x="91" y="32"/>
                  </a:moveTo>
                  <a:cubicBezTo>
                    <a:pt x="77" y="32"/>
                    <a:pt x="77" y="32"/>
                    <a:pt x="77" y="32"/>
                  </a:cubicBezTo>
                  <a:cubicBezTo>
                    <a:pt x="74" y="24"/>
                    <a:pt x="70" y="16"/>
                    <a:pt x="64" y="10"/>
                  </a:cubicBezTo>
                  <a:cubicBezTo>
                    <a:pt x="76" y="13"/>
                    <a:pt x="86" y="21"/>
                    <a:pt x="91" y="32"/>
                  </a:cubicBezTo>
                  <a:close/>
                  <a:moveTo>
                    <a:pt x="56" y="13"/>
                  </a:moveTo>
                  <a:cubicBezTo>
                    <a:pt x="61" y="18"/>
                    <a:pt x="66" y="25"/>
                    <a:pt x="68" y="32"/>
                  </a:cubicBezTo>
                  <a:cubicBezTo>
                    <a:pt x="56" y="32"/>
                    <a:pt x="56" y="32"/>
                    <a:pt x="56" y="32"/>
                  </a:cubicBezTo>
                  <a:lnTo>
                    <a:pt x="56" y="13"/>
                  </a:lnTo>
                  <a:close/>
                  <a:moveTo>
                    <a:pt x="48" y="32"/>
                  </a:moveTo>
                  <a:cubicBezTo>
                    <a:pt x="36" y="32"/>
                    <a:pt x="36" y="32"/>
                    <a:pt x="36" y="32"/>
                  </a:cubicBezTo>
                  <a:cubicBezTo>
                    <a:pt x="39" y="25"/>
                    <a:pt x="43" y="18"/>
                    <a:pt x="48" y="13"/>
                  </a:cubicBezTo>
                  <a:lnTo>
                    <a:pt x="48" y="32"/>
                  </a:lnTo>
                  <a:close/>
                  <a:moveTo>
                    <a:pt x="40" y="10"/>
                  </a:moveTo>
                  <a:cubicBezTo>
                    <a:pt x="35" y="16"/>
                    <a:pt x="30" y="24"/>
                    <a:pt x="28" y="32"/>
                  </a:cubicBezTo>
                  <a:cubicBezTo>
                    <a:pt x="13" y="32"/>
                    <a:pt x="13" y="32"/>
                    <a:pt x="13" y="32"/>
                  </a:cubicBezTo>
                  <a:cubicBezTo>
                    <a:pt x="18" y="21"/>
                    <a:pt x="28" y="13"/>
                    <a:pt x="40" y="10"/>
                  </a:cubicBezTo>
                  <a:close/>
                  <a:moveTo>
                    <a:pt x="8" y="52"/>
                  </a:moveTo>
                  <a:cubicBezTo>
                    <a:pt x="8" y="48"/>
                    <a:pt x="9" y="44"/>
                    <a:pt x="10" y="40"/>
                  </a:cubicBezTo>
                  <a:cubicBezTo>
                    <a:pt x="26" y="40"/>
                    <a:pt x="26" y="40"/>
                    <a:pt x="26" y="40"/>
                  </a:cubicBezTo>
                  <a:cubicBezTo>
                    <a:pt x="25" y="44"/>
                    <a:pt x="24" y="48"/>
                    <a:pt x="24" y="52"/>
                  </a:cubicBezTo>
                  <a:cubicBezTo>
                    <a:pt x="24" y="56"/>
                    <a:pt x="25" y="60"/>
                    <a:pt x="26" y="64"/>
                  </a:cubicBezTo>
                  <a:cubicBezTo>
                    <a:pt x="10" y="64"/>
                    <a:pt x="10" y="64"/>
                    <a:pt x="10" y="64"/>
                  </a:cubicBezTo>
                  <a:cubicBezTo>
                    <a:pt x="9" y="60"/>
                    <a:pt x="8" y="56"/>
                    <a:pt x="8" y="52"/>
                  </a:cubicBezTo>
                  <a:close/>
                  <a:moveTo>
                    <a:pt x="144" y="138"/>
                  </a:moveTo>
                  <a:cubicBezTo>
                    <a:pt x="124" y="119"/>
                    <a:pt x="124" y="119"/>
                    <a:pt x="124" y="119"/>
                  </a:cubicBezTo>
                  <a:cubicBezTo>
                    <a:pt x="131" y="111"/>
                    <a:pt x="134" y="102"/>
                    <a:pt x="134" y="91"/>
                  </a:cubicBezTo>
                  <a:cubicBezTo>
                    <a:pt x="134" y="67"/>
                    <a:pt x="115" y="48"/>
                    <a:pt x="91" y="48"/>
                  </a:cubicBezTo>
                  <a:cubicBezTo>
                    <a:pt x="67" y="48"/>
                    <a:pt x="48" y="67"/>
                    <a:pt x="48" y="91"/>
                  </a:cubicBezTo>
                  <a:cubicBezTo>
                    <a:pt x="48" y="115"/>
                    <a:pt x="67" y="134"/>
                    <a:pt x="91" y="134"/>
                  </a:cubicBezTo>
                  <a:cubicBezTo>
                    <a:pt x="102" y="134"/>
                    <a:pt x="111" y="131"/>
                    <a:pt x="119" y="124"/>
                  </a:cubicBezTo>
                  <a:cubicBezTo>
                    <a:pt x="138" y="144"/>
                    <a:pt x="138" y="144"/>
                    <a:pt x="138" y="144"/>
                  </a:cubicBezTo>
                  <a:lnTo>
                    <a:pt x="144" y="138"/>
                  </a:lnTo>
                  <a:close/>
                  <a:moveTo>
                    <a:pt x="56" y="91"/>
                  </a:moveTo>
                  <a:cubicBezTo>
                    <a:pt x="56" y="72"/>
                    <a:pt x="72" y="56"/>
                    <a:pt x="91" y="56"/>
                  </a:cubicBezTo>
                  <a:cubicBezTo>
                    <a:pt x="111" y="56"/>
                    <a:pt x="126" y="72"/>
                    <a:pt x="126" y="91"/>
                  </a:cubicBezTo>
                  <a:cubicBezTo>
                    <a:pt x="126" y="111"/>
                    <a:pt x="111" y="126"/>
                    <a:pt x="91" y="126"/>
                  </a:cubicBezTo>
                  <a:cubicBezTo>
                    <a:pt x="72" y="126"/>
                    <a:pt x="56" y="111"/>
                    <a:pt x="56" y="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TextBox 64"/>
          <p:cNvSpPr txBox="1"/>
          <p:nvPr/>
        </p:nvSpPr>
        <p:spPr>
          <a:xfrm>
            <a:off x="6434378" y="1838952"/>
            <a:ext cx="1758381" cy="279416"/>
          </a:xfrm>
          <a:prstGeom prst="rect">
            <a:avLst/>
          </a:prstGeom>
          <a:noFill/>
        </p:spPr>
        <p:txBody>
          <a:bodyPr wrap="square" lIns="0" tIns="0" rIns="0" bIns="0" rtlCol="0">
            <a:noAutofit/>
          </a:bodyPr>
          <a:lstStyle>
            <a:defPPr>
              <a:defRPr lang="en-US"/>
            </a:defPPr>
            <a:lvl1pPr>
              <a:lnSpc>
                <a:spcPct val="90000"/>
              </a:lnSpc>
              <a:defRPr sz="1400" b="1">
                <a:solidFill>
                  <a:srgbClr val="7030A0"/>
                </a:solidFill>
              </a:defRPr>
            </a:lvl1pPr>
          </a:lstStyle>
          <a:p>
            <a:r>
              <a:rPr lang="en-US" dirty="0"/>
              <a:t>ANALYTICS ENGINE</a:t>
            </a:r>
          </a:p>
        </p:txBody>
      </p:sp>
      <p:sp>
        <p:nvSpPr>
          <p:cNvPr id="67" name="TextBox 66"/>
          <p:cNvSpPr txBox="1"/>
          <p:nvPr/>
        </p:nvSpPr>
        <p:spPr>
          <a:xfrm>
            <a:off x="7224943" y="2245382"/>
            <a:ext cx="1530603" cy="1412218"/>
          </a:xfrm>
          <a:prstGeom prst="rect">
            <a:avLst/>
          </a:prstGeom>
          <a:noFill/>
        </p:spPr>
        <p:txBody>
          <a:bodyPr wrap="square" lIns="0" tIns="0" rIns="0" bIns="0" rtlCol="0" anchor="ctr" anchorCtr="0">
            <a:noAutofit/>
          </a:bodyPr>
          <a:lstStyle/>
          <a:p>
            <a:pPr marL="171450" indent="-171450">
              <a:lnSpc>
                <a:spcPct val="90000"/>
              </a:lnSpc>
              <a:buFont typeface="Arial" panose="020B0604020202020204" pitchFamily="34" charset="0"/>
              <a:buChar char="•"/>
            </a:pPr>
            <a:r>
              <a:rPr lang="en-US" sz="1400" b="1" dirty="0"/>
              <a:t>Aggregated Transaction History</a:t>
            </a:r>
          </a:p>
          <a:p>
            <a:pPr marL="171450" indent="-171450">
              <a:lnSpc>
                <a:spcPct val="90000"/>
              </a:lnSpc>
              <a:buFont typeface="Arial" panose="020B0604020202020204" pitchFamily="34" charset="0"/>
              <a:buChar char="•"/>
            </a:pPr>
            <a:r>
              <a:rPr lang="en-US" sz="1400" b="1" dirty="0"/>
              <a:t>Customer Profile</a:t>
            </a:r>
          </a:p>
          <a:p>
            <a:pPr marL="171450" indent="-171450">
              <a:lnSpc>
                <a:spcPct val="90000"/>
              </a:lnSpc>
              <a:buFont typeface="Arial" panose="020B0604020202020204" pitchFamily="34" charset="0"/>
              <a:buChar char="•"/>
            </a:pPr>
            <a:r>
              <a:rPr lang="en-US" sz="1400" b="1" dirty="0"/>
              <a:t>Other Financial Indicators</a:t>
            </a:r>
          </a:p>
        </p:txBody>
      </p:sp>
      <p:sp>
        <p:nvSpPr>
          <p:cNvPr id="68" name="TextBox 67"/>
          <p:cNvSpPr txBox="1"/>
          <p:nvPr/>
        </p:nvSpPr>
        <p:spPr>
          <a:xfrm>
            <a:off x="9828491" y="1817584"/>
            <a:ext cx="1162468" cy="253061"/>
          </a:xfrm>
          <a:prstGeom prst="rect">
            <a:avLst/>
          </a:prstGeom>
          <a:noFill/>
        </p:spPr>
        <p:txBody>
          <a:bodyPr wrap="square" lIns="0" tIns="0" rIns="0" bIns="0" rtlCol="0" anchor="ctr" anchorCtr="0">
            <a:noAutofit/>
          </a:bodyPr>
          <a:lstStyle/>
          <a:p>
            <a:pPr marL="171450" indent="-171450">
              <a:lnSpc>
                <a:spcPct val="90000"/>
              </a:lnSpc>
              <a:buFont typeface="Arial" panose="020B0604020202020204" pitchFamily="34" charset="0"/>
              <a:buChar char="•"/>
            </a:pPr>
            <a:endParaRPr lang="en-US" sz="1200" b="1" dirty="0"/>
          </a:p>
        </p:txBody>
      </p:sp>
      <p:sp>
        <p:nvSpPr>
          <p:cNvPr id="72" name="TextBox 71"/>
          <p:cNvSpPr txBox="1"/>
          <p:nvPr/>
        </p:nvSpPr>
        <p:spPr>
          <a:xfrm>
            <a:off x="3591527" y="1846720"/>
            <a:ext cx="1758381" cy="279416"/>
          </a:xfrm>
          <a:prstGeom prst="rect">
            <a:avLst/>
          </a:prstGeom>
          <a:noFill/>
        </p:spPr>
        <p:txBody>
          <a:bodyPr wrap="square" lIns="0" tIns="0" rIns="0" bIns="0" rtlCol="0">
            <a:noAutofit/>
          </a:bodyPr>
          <a:lstStyle/>
          <a:p>
            <a:pPr>
              <a:lnSpc>
                <a:spcPct val="90000"/>
              </a:lnSpc>
            </a:pPr>
            <a:r>
              <a:rPr lang="en-US" sz="1400" b="1" dirty="0">
                <a:solidFill>
                  <a:srgbClr val="7030A0"/>
                </a:solidFill>
              </a:rPr>
              <a:t>VIRTUAL ASSISTANT</a:t>
            </a:r>
          </a:p>
        </p:txBody>
      </p:sp>
      <p:sp>
        <p:nvSpPr>
          <p:cNvPr id="48" name="TextBox 47"/>
          <p:cNvSpPr txBox="1"/>
          <p:nvPr/>
        </p:nvSpPr>
        <p:spPr>
          <a:xfrm>
            <a:off x="701298" y="1863281"/>
            <a:ext cx="2803902" cy="255087"/>
          </a:xfrm>
          <a:prstGeom prst="rect">
            <a:avLst/>
          </a:prstGeom>
          <a:noFill/>
        </p:spPr>
        <p:txBody>
          <a:bodyPr wrap="square" lIns="0" tIns="0" rIns="0" bIns="0" rtlCol="0">
            <a:noAutofit/>
          </a:bodyPr>
          <a:lstStyle/>
          <a:p>
            <a:pPr>
              <a:lnSpc>
                <a:spcPct val="90000"/>
              </a:lnSpc>
            </a:pPr>
            <a:r>
              <a:rPr lang="en-US" sz="1400" b="1" dirty="0">
                <a:solidFill>
                  <a:srgbClr val="7030A0"/>
                </a:solidFill>
              </a:rPr>
              <a:t>BANK &lt;-&gt; CUSTOMER INTERACTION</a:t>
            </a:r>
          </a:p>
        </p:txBody>
      </p:sp>
      <p:sp>
        <p:nvSpPr>
          <p:cNvPr id="50" name="TextBox 49"/>
          <p:cNvSpPr txBox="1"/>
          <p:nvPr/>
        </p:nvSpPr>
        <p:spPr>
          <a:xfrm>
            <a:off x="9091248" y="1849881"/>
            <a:ext cx="2803902" cy="255087"/>
          </a:xfrm>
          <a:prstGeom prst="rect">
            <a:avLst/>
          </a:prstGeom>
          <a:noFill/>
        </p:spPr>
        <p:txBody>
          <a:bodyPr wrap="square" lIns="0" tIns="0" rIns="0" bIns="0" rtlCol="0">
            <a:noAutofit/>
          </a:bodyPr>
          <a:lstStyle/>
          <a:p>
            <a:pPr>
              <a:lnSpc>
                <a:spcPct val="90000"/>
              </a:lnSpc>
            </a:pPr>
            <a:r>
              <a:rPr lang="en-US" sz="1400" b="1" dirty="0">
                <a:solidFill>
                  <a:srgbClr val="7030A0"/>
                </a:solidFill>
              </a:rPr>
              <a:t>BANK &lt;-&gt; CUSTOMER INTERACTION</a:t>
            </a:r>
          </a:p>
        </p:txBody>
      </p:sp>
      <p:grpSp>
        <p:nvGrpSpPr>
          <p:cNvPr id="51" name="Group 50"/>
          <p:cNvGrpSpPr>
            <a:grpSpLocks noChangeAspect="1"/>
          </p:cNvGrpSpPr>
          <p:nvPr/>
        </p:nvGrpSpPr>
        <p:grpSpPr>
          <a:xfrm>
            <a:off x="10857510" y="2517978"/>
            <a:ext cx="549746" cy="590916"/>
            <a:chOff x="5819775" y="3152775"/>
            <a:chExt cx="552450" cy="552450"/>
          </a:xfrm>
        </p:grpSpPr>
        <p:sp>
          <p:nvSpPr>
            <p:cNvPr id="52" name="Freeform 43"/>
            <p:cNvSpPr>
              <a:spLocks noEditPoints="1"/>
            </p:cNvSpPr>
            <p:nvPr/>
          </p:nvSpPr>
          <p:spPr bwMode="auto">
            <a:xfrm>
              <a:off x="5819775" y="3152775"/>
              <a:ext cx="552450" cy="552450"/>
            </a:xfrm>
            <a:custGeom>
              <a:avLst/>
              <a:gdLst>
                <a:gd name="T0" fmla="*/ 10 w 144"/>
                <a:gd name="T1" fmla="*/ 70 h 144"/>
                <a:gd name="T2" fmla="*/ 38 w 144"/>
                <a:gd name="T3" fmla="*/ 70 h 144"/>
                <a:gd name="T4" fmla="*/ 24 w 144"/>
                <a:gd name="T5" fmla="*/ 64 h 144"/>
                <a:gd name="T6" fmla="*/ 24 w 144"/>
                <a:gd name="T7" fmla="*/ 76 h 144"/>
                <a:gd name="T8" fmla="*/ 24 w 144"/>
                <a:gd name="T9" fmla="*/ 64 h 144"/>
                <a:gd name="T10" fmla="*/ 0 w 144"/>
                <a:gd name="T11" fmla="*/ 88 h 144"/>
                <a:gd name="T12" fmla="*/ 8 w 144"/>
                <a:gd name="T13" fmla="*/ 120 h 144"/>
                <a:gd name="T14" fmla="*/ 40 w 144"/>
                <a:gd name="T15" fmla="*/ 96 h 144"/>
                <a:gd name="T16" fmla="*/ 48 w 144"/>
                <a:gd name="T17" fmla="*/ 120 h 144"/>
                <a:gd name="T18" fmla="*/ 36 w 144"/>
                <a:gd name="T19" fmla="*/ 116 h 144"/>
                <a:gd name="T20" fmla="*/ 28 w 144"/>
                <a:gd name="T21" fmla="*/ 136 h 144"/>
                <a:gd name="T22" fmla="*/ 20 w 144"/>
                <a:gd name="T23" fmla="*/ 116 h 144"/>
                <a:gd name="T24" fmla="*/ 12 w 144"/>
                <a:gd name="T25" fmla="*/ 144 h 144"/>
                <a:gd name="T26" fmla="*/ 36 w 144"/>
                <a:gd name="T27" fmla="*/ 116 h 144"/>
                <a:gd name="T28" fmla="*/ 106 w 144"/>
                <a:gd name="T29" fmla="*/ 70 h 144"/>
                <a:gd name="T30" fmla="*/ 134 w 144"/>
                <a:gd name="T31" fmla="*/ 70 h 144"/>
                <a:gd name="T32" fmla="*/ 120 w 144"/>
                <a:gd name="T33" fmla="*/ 64 h 144"/>
                <a:gd name="T34" fmla="*/ 120 w 144"/>
                <a:gd name="T35" fmla="*/ 76 h 144"/>
                <a:gd name="T36" fmla="*/ 120 w 144"/>
                <a:gd name="T37" fmla="*/ 64 h 144"/>
                <a:gd name="T38" fmla="*/ 96 w 144"/>
                <a:gd name="T39" fmla="*/ 88 h 144"/>
                <a:gd name="T40" fmla="*/ 104 w 144"/>
                <a:gd name="T41" fmla="*/ 120 h 144"/>
                <a:gd name="T42" fmla="*/ 136 w 144"/>
                <a:gd name="T43" fmla="*/ 96 h 144"/>
                <a:gd name="T44" fmla="*/ 144 w 144"/>
                <a:gd name="T45" fmla="*/ 120 h 144"/>
                <a:gd name="T46" fmla="*/ 132 w 144"/>
                <a:gd name="T47" fmla="*/ 116 h 144"/>
                <a:gd name="T48" fmla="*/ 124 w 144"/>
                <a:gd name="T49" fmla="*/ 136 h 144"/>
                <a:gd name="T50" fmla="*/ 116 w 144"/>
                <a:gd name="T51" fmla="*/ 116 h 144"/>
                <a:gd name="T52" fmla="*/ 108 w 144"/>
                <a:gd name="T53" fmla="*/ 144 h 144"/>
                <a:gd name="T54" fmla="*/ 132 w 144"/>
                <a:gd name="T55" fmla="*/ 116 h 144"/>
                <a:gd name="T56" fmla="*/ 58 w 144"/>
                <a:gd name="T57" fmla="*/ 14 h 144"/>
                <a:gd name="T58" fmla="*/ 86 w 144"/>
                <a:gd name="T59" fmla="*/ 14 h 144"/>
                <a:gd name="T60" fmla="*/ 72 w 144"/>
                <a:gd name="T61" fmla="*/ 8 h 144"/>
                <a:gd name="T62" fmla="*/ 72 w 144"/>
                <a:gd name="T63" fmla="*/ 20 h 144"/>
                <a:gd name="T64" fmla="*/ 72 w 144"/>
                <a:gd name="T65" fmla="*/ 8 h 144"/>
                <a:gd name="T66" fmla="*/ 48 w 144"/>
                <a:gd name="T67" fmla="*/ 32 h 144"/>
                <a:gd name="T68" fmla="*/ 56 w 144"/>
                <a:gd name="T69" fmla="*/ 64 h 144"/>
                <a:gd name="T70" fmla="*/ 88 w 144"/>
                <a:gd name="T71" fmla="*/ 40 h 144"/>
                <a:gd name="T72" fmla="*/ 96 w 144"/>
                <a:gd name="T73" fmla="*/ 64 h 144"/>
                <a:gd name="T74" fmla="*/ 84 w 144"/>
                <a:gd name="T75" fmla="*/ 60 h 144"/>
                <a:gd name="T76" fmla="*/ 76 w 144"/>
                <a:gd name="T77" fmla="*/ 80 h 144"/>
                <a:gd name="T78" fmla="*/ 68 w 144"/>
                <a:gd name="T79" fmla="*/ 60 h 144"/>
                <a:gd name="T80" fmla="*/ 60 w 144"/>
                <a:gd name="T81" fmla="*/ 88 h 144"/>
                <a:gd name="T82" fmla="*/ 84 w 144"/>
                <a:gd name="T83" fmla="*/ 6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44">
                  <a:moveTo>
                    <a:pt x="24" y="84"/>
                  </a:moveTo>
                  <a:cubicBezTo>
                    <a:pt x="16" y="84"/>
                    <a:pt x="10" y="78"/>
                    <a:pt x="10" y="70"/>
                  </a:cubicBezTo>
                  <a:cubicBezTo>
                    <a:pt x="10" y="62"/>
                    <a:pt x="16" y="56"/>
                    <a:pt x="24" y="56"/>
                  </a:cubicBezTo>
                  <a:cubicBezTo>
                    <a:pt x="32" y="56"/>
                    <a:pt x="38" y="62"/>
                    <a:pt x="38" y="70"/>
                  </a:cubicBezTo>
                  <a:cubicBezTo>
                    <a:pt x="38" y="78"/>
                    <a:pt x="32" y="84"/>
                    <a:pt x="24" y="84"/>
                  </a:cubicBezTo>
                  <a:close/>
                  <a:moveTo>
                    <a:pt x="24" y="64"/>
                  </a:moveTo>
                  <a:cubicBezTo>
                    <a:pt x="21" y="64"/>
                    <a:pt x="18" y="67"/>
                    <a:pt x="18" y="70"/>
                  </a:cubicBezTo>
                  <a:cubicBezTo>
                    <a:pt x="18" y="73"/>
                    <a:pt x="21" y="76"/>
                    <a:pt x="24" y="76"/>
                  </a:cubicBezTo>
                  <a:cubicBezTo>
                    <a:pt x="27" y="76"/>
                    <a:pt x="30" y="73"/>
                    <a:pt x="30" y="70"/>
                  </a:cubicBezTo>
                  <a:cubicBezTo>
                    <a:pt x="30" y="67"/>
                    <a:pt x="27" y="64"/>
                    <a:pt x="24" y="64"/>
                  </a:cubicBezTo>
                  <a:close/>
                  <a:moveTo>
                    <a:pt x="48" y="88"/>
                  </a:moveTo>
                  <a:cubicBezTo>
                    <a:pt x="0" y="88"/>
                    <a:pt x="0" y="88"/>
                    <a:pt x="0" y="88"/>
                  </a:cubicBezTo>
                  <a:cubicBezTo>
                    <a:pt x="0" y="120"/>
                    <a:pt x="0" y="120"/>
                    <a:pt x="0" y="120"/>
                  </a:cubicBezTo>
                  <a:cubicBezTo>
                    <a:pt x="8" y="120"/>
                    <a:pt x="8" y="120"/>
                    <a:pt x="8" y="120"/>
                  </a:cubicBezTo>
                  <a:cubicBezTo>
                    <a:pt x="8" y="96"/>
                    <a:pt x="8" y="96"/>
                    <a:pt x="8" y="96"/>
                  </a:cubicBezTo>
                  <a:cubicBezTo>
                    <a:pt x="40" y="96"/>
                    <a:pt x="40" y="96"/>
                    <a:pt x="40" y="96"/>
                  </a:cubicBezTo>
                  <a:cubicBezTo>
                    <a:pt x="40" y="120"/>
                    <a:pt x="40" y="120"/>
                    <a:pt x="40" y="120"/>
                  </a:cubicBezTo>
                  <a:cubicBezTo>
                    <a:pt x="48" y="120"/>
                    <a:pt x="48" y="120"/>
                    <a:pt x="48" y="120"/>
                  </a:cubicBezTo>
                  <a:lnTo>
                    <a:pt x="48" y="88"/>
                  </a:lnTo>
                  <a:close/>
                  <a:moveTo>
                    <a:pt x="36" y="116"/>
                  </a:moveTo>
                  <a:cubicBezTo>
                    <a:pt x="28" y="116"/>
                    <a:pt x="28" y="116"/>
                    <a:pt x="28" y="116"/>
                  </a:cubicBezTo>
                  <a:cubicBezTo>
                    <a:pt x="28" y="136"/>
                    <a:pt x="28" y="136"/>
                    <a:pt x="28" y="136"/>
                  </a:cubicBezTo>
                  <a:cubicBezTo>
                    <a:pt x="20" y="136"/>
                    <a:pt x="20" y="136"/>
                    <a:pt x="20" y="136"/>
                  </a:cubicBezTo>
                  <a:cubicBezTo>
                    <a:pt x="20" y="116"/>
                    <a:pt x="20" y="116"/>
                    <a:pt x="20" y="116"/>
                  </a:cubicBezTo>
                  <a:cubicBezTo>
                    <a:pt x="12" y="116"/>
                    <a:pt x="12" y="116"/>
                    <a:pt x="12" y="116"/>
                  </a:cubicBezTo>
                  <a:cubicBezTo>
                    <a:pt x="12" y="144"/>
                    <a:pt x="12" y="144"/>
                    <a:pt x="12" y="144"/>
                  </a:cubicBezTo>
                  <a:cubicBezTo>
                    <a:pt x="36" y="144"/>
                    <a:pt x="36" y="144"/>
                    <a:pt x="36" y="144"/>
                  </a:cubicBezTo>
                  <a:lnTo>
                    <a:pt x="36" y="116"/>
                  </a:lnTo>
                  <a:close/>
                  <a:moveTo>
                    <a:pt x="120" y="84"/>
                  </a:moveTo>
                  <a:cubicBezTo>
                    <a:pt x="112" y="84"/>
                    <a:pt x="106" y="78"/>
                    <a:pt x="106" y="70"/>
                  </a:cubicBezTo>
                  <a:cubicBezTo>
                    <a:pt x="106" y="62"/>
                    <a:pt x="112" y="56"/>
                    <a:pt x="120" y="56"/>
                  </a:cubicBezTo>
                  <a:cubicBezTo>
                    <a:pt x="128" y="56"/>
                    <a:pt x="134" y="62"/>
                    <a:pt x="134" y="70"/>
                  </a:cubicBezTo>
                  <a:cubicBezTo>
                    <a:pt x="134" y="78"/>
                    <a:pt x="128" y="84"/>
                    <a:pt x="120" y="84"/>
                  </a:cubicBezTo>
                  <a:close/>
                  <a:moveTo>
                    <a:pt x="120" y="64"/>
                  </a:moveTo>
                  <a:cubicBezTo>
                    <a:pt x="117" y="64"/>
                    <a:pt x="114" y="67"/>
                    <a:pt x="114" y="70"/>
                  </a:cubicBezTo>
                  <a:cubicBezTo>
                    <a:pt x="114" y="73"/>
                    <a:pt x="117" y="76"/>
                    <a:pt x="120" y="76"/>
                  </a:cubicBezTo>
                  <a:cubicBezTo>
                    <a:pt x="123" y="76"/>
                    <a:pt x="126" y="73"/>
                    <a:pt x="126" y="70"/>
                  </a:cubicBezTo>
                  <a:cubicBezTo>
                    <a:pt x="126" y="67"/>
                    <a:pt x="123" y="64"/>
                    <a:pt x="120" y="64"/>
                  </a:cubicBezTo>
                  <a:close/>
                  <a:moveTo>
                    <a:pt x="144" y="88"/>
                  </a:moveTo>
                  <a:cubicBezTo>
                    <a:pt x="96" y="88"/>
                    <a:pt x="96" y="88"/>
                    <a:pt x="96" y="88"/>
                  </a:cubicBezTo>
                  <a:cubicBezTo>
                    <a:pt x="96" y="120"/>
                    <a:pt x="96" y="120"/>
                    <a:pt x="96" y="120"/>
                  </a:cubicBezTo>
                  <a:cubicBezTo>
                    <a:pt x="104" y="120"/>
                    <a:pt x="104" y="120"/>
                    <a:pt x="104" y="120"/>
                  </a:cubicBezTo>
                  <a:cubicBezTo>
                    <a:pt x="104" y="96"/>
                    <a:pt x="104" y="96"/>
                    <a:pt x="104" y="96"/>
                  </a:cubicBezTo>
                  <a:cubicBezTo>
                    <a:pt x="136" y="96"/>
                    <a:pt x="136" y="96"/>
                    <a:pt x="136" y="96"/>
                  </a:cubicBezTo>
                  <a:cubicBezTo>
                    <a:pt x="136" y="120"/>
                    <a:pt x="136" y="120"/>
                    <a:pt x="136" y="120"/>
                  </a:cubicBezTo>
                  <a:cubicBezTo>
                    <a:pt x="144" y="120"/>
                    <a:pt x="144" y="120"/>
                    <a:pt x="144" y="120"/>
                  </a:cubicBezTo>
                  <a:lnTo>
                    <a:pt x="144" y="88"/>
                  </a:lnTo>
                  <a:close/>
                  <a:moveTo>
                    <a:pt x="132" y="116"/>
                  </a:moveTo>
                  <a:cubicBezTo>
                    <a:pt x="124" y="116"/>
                    <a:pt x="124" y="116"/>
                    <a:pt x="124" y="116"/>
                  </a:cubicBezTo>
                  <a:cubicBezTo>
                    <a:pt x="124" y="136"/>
                    <a:pt x="124" y="136"/>
                    <a:pt x="124" y="136"/>
                  </a:cubicBezTo>
                  <a:cubicBezTo>
                    <a:pt x="116" y="136"/>
                    <a:pt x="116" y="136"/>
                    <a:pt x="116" y="136"/>
                  </a:cubicBezTo>
                  <a:cubicBezTo>
                    <a:pt x="116" y="116"/>
                    <a:pt x="116" y="116"/>
                    <a:pt x="116" y="116"/>
                  </a:cubicBezTo>
                  <a:cubicBezTo>
                    <a:pt x="108" y="116"/>
                    <a:pt x="108" y="116"/>
                    <a:pt x="108" y="116"/>
                  </a:cubicBezTo>
                  <a:cubicBezTo>
                    <a:pt x="108" y="144"/>
                    <a:pt x="108" y="144"/>
                    <a:pt x="108" y="144"/>
                  </a:cubicBezTo>
                  <a:cubicBezTo>
                    <a:pt x="132" y="144"/>
                    <a:pt x="132" y="144"/>
                    <a:pt x="132" y="144"/>
                  </a:cubicBezTo>
                  <a:lnTo>
                    <a:pt x="132" y="116"/>
                  </a:lnTo>
                  <a:close/>
                  <a:moveTo>
                    <a:pt x="72" y="28"/>
                  </a:moveTo>
                  <a:cubicBezTo>
                    <a:pt x="64" y="28"/>
                    <a:pt x="58" y="22"/>
                    <a:pt x="58" y="14"/>
                  </a:cubicBezTo>
                  <a:cubicBezTo>
                    <a:pt x="58" y="6"/>
                    <a:pt x="64" y="0"/>
                    <a:pt x="72" y="0"/>
                  </a:cubicBezTo>
                  <a:cubicBezTo>
                    <a:pt x="80" y="0"/>
                    <a:pt x="86" y="6"/>
                    <a:pt x="86" y="14"/>
                  </a:cubicBezTo>
                  <a:cubicBezTo>
                    <a:pt x="86" y="22"/>
                    <a:pt x="80" y="28"/>
                    <a:pt x="72" y="28"/>
                  </a:cubicBezTo>
                  <a:close/>
                  <a:moveTo>
                    <a:pt x="72" y="8"/>
                  </a:moveTo>
                  <a:cubicBezTo>
                    <a:pt x="69" y="8"/>
                    <a:pt x="66" y="11"/>
                    <a:pt x="66" y="14"/>
                  </a:cubicBezTo>
                  <a:cubicBezTo>
                    <a:pt x="66" y="17"/>
                    <a:pt x="69" y="20"/>
                    <a:pt x="72" y="20"/>
                  </a:cubicBezTo>
                  <a:cubicBezTo>
                    <a:pt x="75" y="20"/>
                    <a:pt x="78" y="17"/>
                    <a:pt x="78" y="14"/>
                  </a:cubicBezTo>
                  <a:cubicBezTo>
                    <a:pt x="78" y="11"/>
                    <a:pt x="75" y="8"/>
                    <a:pt x="72" y="8"/>
                  </a:cubicBezTo>
                  <a:close/>
                  <a:moveTo>
                    <a:pt x="96" y="32"/>
                  </a:moveTo>
                  <a:cubicBezTo>
                    <a:pt x="48" y="32"/>
                    <a:pt x="48" y="32"/>
                    <a:pt x="48" y="32"/>
                  </a:cubicBezTo>
                  <a:cubicBezTo>
                    <a:pt x="48" y="64"/>
                    <a:pt x="48" y="64"/>
                    <a:pt x="48" y="64"/>
                  </a:cubicBezTo>
                  <a:cubicBezTo>
                    <a:pt x="56" y="64"/>
                    <a:pt x="56" y="64"/>
                    <a:pt x="56" y="64"/>
                  </a:cubicBezTo>
                  <a:cubicBezTo>
                    <a:pt x="56" y="40"/>
                    <a:pt x="56" y="40"/>
                    <a:pt x="56" y="40"/>
                  </a:cubicBezTo>
                  <a:cubicBezTo>
                    <a:pt x="88" y="40"/>
                    <a:pt x="88" y="40"/>
                    <a:pt x="88" y="40"/>
                  </a:cubicBezTo>
                  <a:cubicBezTo>
                    <a:pt x="88" y="64"/>
                    <a:pt x="88" y="64"/>
                    <a:pt x="88" y="64"/>
                  </a:cubicBezTo>
                  <a:cubicBezTo>
                    <a:pt x="96" y="64"/>
                    <a:pt x="96" y="64"/>
                    <a:pt x="96" y="64"/>
                  </a:cubicBezTo>
                  <a:lnTo>
                    <a:pt x="96" y="32"/>
                  </a:lnTo>
                  <a:close/>
                  <a:moveTo>
                    <a:pt x="84" y="60"/>
                  </a:moveTo>
                  <a:cubicBezTo>
                    <a:pt x="76" y="60"/>
                    <a:pt x="76" y="60"/>
                    <a:pt x="76" y="60"/>
                  </a:cubicBezTo>
                  <a:cubicBezTo>
                    <a:pt x="76" y="80"/>
                    <a:pt x="76" y="80"/>
                    <a:pt x="76" y="80"/>
                  </a:cubicBezTo>
                  <a:cubicBezTo>
                    <a:pt x="68" y="80"/>
                    <a:pt x="68" y="80"/>
                    <a:pt x="68" y="80"/>
                  </a:cubicBezTo>
                  <a:cubicBezTo>
                    <a:pt x="68" y="60"/>
                    <a:pt x="68" y="60"/>
                    <a:pt x="68" y="60"/>
                  </a:cubicBezTo>
                  <a:cubicBezTo>
                    <a:pt x="60" y="60"/>
                    <a:pt x="60" y="60"/>
                    <a:pt x="60" y="60"/>
                  </a:cubicBezTo>
                  <a:cubicBezTo>
                    <a:pt x="60" y="88"/>
                    <a:pt x="60" y="88"/>
                    <a:pt x="60" y="88"/>
                  </a:cubicBezTo>
                  <a:cubicBezTo>
                    <a:pt x="84" y="88"/>
                    <a:pt x="84" y="88"/>
                    <a:pt x="84" y="88"/>
                  </a:cubicBezTo>
                  <a:lnTo>
                    <a:pt x="84"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
            <p:cNvSpPr>
              <a:spLocks noEditPoints="1"/>
            </p:cNvSpPr>
            <p:nvPr/>
          </p:nvSpPr>
          <p:spPr bwMode="auto">
            <a:xfrm>
              <a:off x="5895975" y="3321050"/>
              <a:ext cx="400050" cy="261938"/>
            </a:xfrm>
            <a:custGeom>
              <a:avLst/>
              <a:gdLst>
                <a:gd name="T0" fmla="*/ 20 w 252"/>
                <a:gd name="T1" fmla="*/ 165 h 165"/>
                <a:gd name="T2" fmla="*/ 0 w 252"/>
                <a:gd name="T3" fmla="*/ 165 h 165"/>
                <a:gd name="T4" fmla="*/ 0 w 252"/>
                <a:gd name="T5" fmla="*/ 136 h 165"/>
                <a:gd name="T6" fmla="*/ 20 w 252"/>
                <a:gd name="T7" fmla="*/ 136 h 165"/>
                <a:gd name="T8" fmla="*/ 20 w 252"/>
                <a:gd name="T9" fmla="*/ 165 h 165"/>
                <a:gd name="T10" fmla="*/ 252 w 252"/>
                <a:gd name="T11" fmla="*/ 136 h 165"/>
                <a:gd name="T12" fmla="*/ 232 w 252"/>
                <a:gd name="T13" fmla="*/ 136 h 165"/>
                <a:gd name="T14" fmla="*/ 232 w 252"/>
                <a:gd name="T15" fmla="*/ 165 h 165"/>
                <a:gd name="T16" fmla="*/ 252 w 252"/>
                <a:gd name="T17" fmla="*/ 165 h 165"/>
                <a:gd name="T18" fmla="*/ 252 w 252"/>
                <a:gd name="T19" fmla="*/ 136 h 165"/>
                <a:gd name="T20" fmla="*/ 136 w 252"/>
                <a:gd name="T21" fmla="*/ 0 h 165"/>
                <a:gd name="T22" fmla="*/ 116 w 252"/>
                <a:gd name="T23" fmla="*/ 0 h 165"/>
                <a:gd name="T24" fmla="*/ 116 w 252"/>
                <a:gd name="T25" fmla="*/ 29 h 165"/>
                <a:gd name="T26" fmla="*/ 136 w 252"/>
                <a:gd name="T27" fmla="*/ 29 h 165"/>
                <a:gd name="T28" fmla="*/ 136 w 252"/>
                <a:gd name="T2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165">
                  <a:moveTo>
                    <a:pt x="20" y="165"/>
                  </a:moveTo>
                  <a:lnTo>
                    <a:pt x="0" y="165"/>
                  </a:lnTo>
                  <a:lnTo>
                    <a:pt x="0" y="136"/>
                  </a:lnTo>
                  <a:lnTo>
                    <a:pt x="20" y="136"/>
                  </a:lnTo>
                  <a:lnTo>
                    <a:pt x="20" y="165"/>
                  </a:lnTo>
                  <a:close/>
                  <a:moveTo>
                    <a:pt x="252" y="136"/>
                  </a:moveTo>
                  <a:lnTo>
                    <a:pt x="232" y="136"/>
                  </a:lnTo>
                  <a:lnTo>
                    <a:pt x="232" y="165"/>
                  </a:lnTo>
                  <a:lnTo>
                    <a:pt x="252" y="165"/>
                  </a:lnTo>
                  <a:lnTo>
                    <a:pt x="252" y="136"/>
                  </a:lnTo>
                  <a:close/>
                  <a:moveTo>
                    <a:pt x="136" y="0"/>
                  </a:moveTo>
                  <a:lnTo>
                    <a:pt x="116" y="0"/>
                  </a:lnTo>
                  <a:lnTo>
                    <a:pt x="116" y="29"/>
                  </a:lnTo>
                  <a:lnTo>
                    <a:pt x="136" y="29"/>
                  </a:lnTo>
                  <a:lnTo>
                    <a:pt x="136"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TextBox 53"/>
          <p:cNvSpPr txBox="1"/>
          <p:nvPr/>
        </p:nvSpPr>
        <p:spPr>
          <a:xfrm>
            <a:off x="10787150" y="3221257"/>
            <a:ext cx="899426" cy="222506"/>
          </a:xfrm>
          <a:prstGeom prst="rect">
            <a:avLst/>
          </a:prstGeom>
          <a:noFill/>
        </p:spPr>
        <p:txBody>
          <a:bodyPr wrap="square" lIns="0" tIns="0" rIns="0" bIns="0" rtlCol="0">
            <a:noAutofit/>
          </a:bodyPr>
          <a:lstStyle/>
          <a:p>
            <a:pPr algn="ctr">
              <a:lnSpc>
                <a:spcPct val="90000"/>
              </a:lnSpc>
            </a:pPr>
            <a:r>
              <a:rPr lang="en-US" sz="1200" b="1" dirty="0"/>
              <a:t>CUSTOMER</a:t>
            </a:r>
          </a:p>
        </p:txBody>
      </p:sp>
      <p:sp>
        <p:nvSpPr>
          <p:cNvPr id="55" name="TextBox 54"/>
          <p:cNvSpPr txBox="1"/>
          <p:nvPr/>
        </p:nvSpPr>
        <p:spPr>
          <a:xfrm>
            <a:off x="8991600" y="3207374"/>
            <a:ext cx="819640" cy="300569"/>
          </a:xfrm>
          <a:prstGeom prst="rect">
            <a:avLst/>
          </a:prstGeom>
          <a:noFill/>
        </p:spPr>
        <p:txBody>
          <a:bodyPr wrap="square" lIns="0" tIns="0" rIns="0" bIns="0" rtlCol="0">
            <a:noAutofit/>
          </a:bodyPr>
          <a:lstStyle/>
          <a:p>
            <a:pPr algn="ctr">
              <a:lnSpc>
                <a:spcPct val="90000"/>
              </a:lnSpc>
            </a:pPr>
            <a:r>
              <a:rPr lang="en-US" sz="1200" b="1" dirty="0"/>
              <a:t>BANK</a:t>
            </a:r>
          </a:p>
        </p:txBody>
      </p:sp>
      <p:grpSp>
        <p:nvGrpSpPr>
          <p:cNvPr id="24" name="Group 23"/>
          <p:cNvGrpSpPr/>
          <p:nvPr/>
        </p:nvGrpSpPr>
        <p:grpSpPr>
          <a:xfrm>
            <a:off x="9713967" y="2378824"/>
            <a:ext cx="1020533" cy="1278775"/>
            <a:chOff x="9225601" y="-242888"/>
            <a:chExt cx="1020533" cy="1278775"/>
          </a:xfrm>
        </p:grpSpPr>
        <p:sp>
          <p:nvSpPr>
            <p:cNvPr id="12" name="Rectangle 11"/>
            <p:cNvSpPr/>
            <p:nvPr/>
          </p:nvSpPr>
          <p:spPr bwMode="ltGray">
            <a:xfrm>
              <a:off x="9225601" y="-242888"/>
              <a:ext cx="1020533" cy="127877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17" name="Group 16"/>
            <p:cNvGrpSpPr>
              <a:grpSpLocks noChangeAspect="1"/>
            </p:cNvGrpSpPr>
            <p:nvPr/>
          </p:nvGrpSpPr>
          <p:grpSpPr>
            <a:xfrm>
              <a:off x="9542192" y="-199286"/>
              <a:ext cx="387350" cy="552450"/>
              <a:chOff x="5902325" y="3152775"/>
              <a:chExt cx="387350" cy="552450"/>
            </a:xfrm>
          </p:grpSpPr>
          <p:sp>
            <p:nvSpPr>
              <p:cNvPr id="18" name="Freeform 65"/>
              <p:cNvSpPr>
                <a:spLocks noEditPoints="1"/>
              </p:cNvSpPr>
              <p:nvPr/>
            </p:nvSpPr>
            <p:spPr bwMode="auto">
              <a:xfrm>
                <a:off x="5902325" y="3152775"/>
                <a:ext cx="387350" cy="552450"/>
              </a:xfrm>
              <a:custGeom>
                <a:avLst/>
                <a:gdLst>
                  <a:gd name="T0" fmla="*/ 64 w 100"/>
                  <a:gd name="T1" fmla="*/ 132 h 144"/>
                  <a:gd name="T2" fmla="*/ 50 w 100"/>
                  <a:gd name="T3" fmla="*/ 144 h 144"/>
                  <a:gd name="T4" fmla="*/ 36 w 100"/>
                  <a:gd name="T5" fmla="*/ 132 h 144"/>
                  <a:gd name="T6" fmla="*/ 44 w 100"/>
                  <a:gd name="T7" fmla="*/ 132 h 144"/>
                  <a:gd name="T8" fmla="*/ 50 w 100"/>
                  <a:gd name="T9" fmla="*/ 136 h 144"/>
                  <a:gd name="T10" fmla="*/ 56 w 100"/>
                  <a:gd name="T11" fmla="*/ 132 h 144"/>
                  <a:gd name="T12" fmla="*/ 64 w 100"/>
                  <a:gd name="T13" fmla="*/ 132 h 144"/>
                  <a:gd name="T14" fmla="*/ 100 w 100"/>
                  <a:gd name="T15" fmla="*/ 50 h 144"/>
                  <a:gd name="T16" fmla="*/ 80 w 100"/>
                  <a:gd name="T17" fmla="*/ 90 h 144"/>
                  <a:gd name="T18" fmla="*/ 78 w 100"/>
                  <a:gd name="T19" fmla="*/ 92 h 144"/>
                  <a:gd name="T20" fmla="*/ 72 w 100"/>
                  <a:gd name="T21" fmla="*/ 108 h 144"/>
                  <a:gd name="T22" fmla="*/ 70 w 100"/>
                  <a:gd name="T23" fmla="*/ 108 h 144"/>
                  <a:gd name="T24" fmla="*/ 64 w 100"/>
                  <a:gd name="T25" fmla="*/ 108 h 144"/>
                  <a:gd name="T26" fmla="*/ 36 w 100"/>
                  <a:gd name="T27" fmla="*/ 108 h 144"/>
                  <a:gd name="T28" fmla="*/ 30 w 100"/>
                  <a:gd name="T29" fmla="*/ 108 h 144"/>
                  <a:gd name="T30" fmla="*/ 28 w 100"/>
                  <a:gd name="T31" fmla="*/ 108 h 144"/>
                  <a:gd name="T32" fmla="*/ 22 w 100"/>
                  <a:gd name="T33" fmla="*/ 92 h 144"/>
                  <a:gd name="T34" fmla="*/ 20 w 100"/>
                  <a:gd name="T35" fmla="*/ 90 h 144"/>
                  <a:gd name="T36" fmla="*/ 0 w 100"/>
                  <a:gd name="T37" fmla="*/ 50 h 144"/>
                  <a:gd name="T38" fmla="*/ 50 w 100"/>
                  <a:gd name="T39" fmla="*/ 0 h 144"/>
                  <a:gd name="T40" fmla="*/ 100 w 100"/>
                  <a:gd name="T41" fmla="*/ 50 h 144"/>
                  <a:gd name="T42" fmla="*/ 92 w 100"/>
                  <a:gd name="T43" fmla="*/ 50 h 144"/>
                  <a:gd name="T44" fmla="*/ 50 w 100"/>
                  <a:gd name="T45" fmla="*/ 8 h 144"/>
                  <a:gd name="T46" fmla="*/ 8 w 100"/>
                  <a:gd name="T47" fmla="*/ 50 h 144"/>
                  <a:gd name="T48" fmla="*/ 25 w 100"/>
                  <a:gd name="T49" fmla="*/ 84 h 144"/>
                  <a:gd name="T50" fmla="*/ 29 w 100"/>
                  <a:gd name="T51" fmla="*/ 87 h 144"/>
                  <a:gd name="T52" fmla="*/ 35 w 100"/>
                  <a:gd name="T53" fmla="*/ 100 h 144"/>
                  <a:gd name="T54" fmla="*/ 65 w 100"/>
                  <a:gd name="T55" fmla="*/ 100 h 144"/>
                  <a:gd name="T56" fmla="*/ 71 w 100"/>
                  <a:gd name="T57" fmla="*/ 87 h 144"/>
                  <a:gd name="T58" fmla="*/ 75 w 100"/>
                  <a:gd name="T59" fmla="*/ 84 h 144"/>
                  <a:gd name="T60" fmla="*/ 92 w 100"/>
                  <a:gd name="T61" fmla="*/ 50 h 144"/>
                  <a:gd name="T62" fmla="*/ 71 w 100"/>
                  <a:gd name="T63" fmla="*/ 116 h 144"/>
                  <a:gd name="T64" fmla="*/ 29 w 100"/>
                  <a:gd name="T65" fmla="*/ 116 h 144"/>
                  <a:gd name="T66" fmla="*/ 29 w 100"/>
                  <a:gd name="T67" fmla="*/ 124 h 144"/>
                  <a:gd name="T68" fmla="*/ 71 w 100"/>
                  <a:gd name="T69" fmla="*/ 124 h 144"/>
                  <a:gd name="T70" fmla="*/ 71 w 100"/>
                  <a:gd name="T71" fmla="*/ 11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44">
                    <a:moveTo>
                      <a:pt x="64" y="132"/>
                    </a:moveTo>
                    <a:cubicBezTo>
                      <a:pt x="63" y="139"/>
                      <a:pt x="57" y="144"/>
                      <a:pt x="50" y="144"/>
                    </a:cubicBezTo>
                    <a:cubicBezTo>
                      <a:pt x="43" y="144"/>
                      <a:pt x="37" y="139"/>
                      <a:pt x="36" y="132"/>
                    </a:cubicBezTo>
                    <a:cubicBezTo>
                      <a:pt x="44" y="132"/>
                      <a:pt x="44" y="132"/>
                      <a:pt x="44" y="132"/>
                    </a:cubicBezTo>
                    <a:cubicBezTo>
                      <a:pt x="45" y="134"/>
                      <a:pt x="47" y="136"/>
                      <a:pt x="50" y="136"/>
                    </a:cubicBezTo>
                    <a:cubicBezTo>
                      <a:pt x="53" y="136"/>
                      <a:pt x="55" y="134"/>
                      <a:pt x="56" y="132"/>
                    </a:cubicBezTo>
                    <a:lnTo>
                      <a:pt x="64" y="132"/>
                    </a:lnTo>
                    <a:close/>
                    <a:moveTo>
                      <a:pt x="100" y="50"/>
                    </a:moveTo>
                    <a:cubicBezTo>
                      <a:pt x="100" y="72"/>
                      <a:pt x="87" y="84"/>
                      <a:pt x="80" y="90"/>
                    </a:cubicBezTo>
                    <a:cubicBezTo>
                      <a:pt x="79" y="91"/>
                      <a:pt x="78" y="92"/>
                      <a:pt x="78" y="92"/>
                    </a:cubicBezTo>
                    <a:cubicBezTo>
                      <a:pt x="76" y="95"/>
                      <a:pt x="73" y="100"/>
                      <a:pt x="72" y="108"/>
                    </a:cubicBezTo>
                    <a:cubicBezTo>
                      <a:pt x="70" y="108"/>
                      <a:pt x="70" y="108"/>
                      <a:pt x="70" y="108"/>
                    </a:cubicBezTo>
                    <a:cubicBezTo>
                      <a:pt x="64" y="108"/>
                      <a:pt x="64" y="108"/>
                      <a:pt x="64" y="108"/>
                    </a:cubicBezTo>
                    <a:cubicBezTo>
                      <a:pt x="36" y="108"/>
                      <a:pt x="36" y="108"/>
                      <a:pt x="36" y="108"/>
                    </a:cubicBezTo>
                    <a:cubicBezTo>
                      <a:pt x="30" y="108"/>
                      <a:pt x="30" y="108"/>
                      <a:pt x="30" y="108"/>
                    </a:cubicBezTo>
                    <a:cubicBezTo>
                      <a:pt x="28" y="108"/>
                      <a:pt x="28" y="108"/>
                      <a:pt x="28" y="108"/>
                    </a:cubicBezTo>
                    <a:cubicBezTo>
                      <a:pt x="27" y="100"/>
                      <a:pt x="24" y="95"/>
                      <a:pt x="22" y="92"/>
                    </a:cubicBezTo>
                    <a:cubicBezTo>
                      <a:pt x="22" y="92"/>
                      <a:pt x="21" y="91"/>
                      <a:pt x="20" y="90"/>
                    </a:cubicBezTo>
                    <a:cubicBezTo>
                      <a:pt x="13" y="84"/>
                      <a:pt x="0" y="72"/>
                      <a:pt x="0" y="50"/>
                    </a:cubicBezTo>
                    <a:cubicBezTo>
                      <a:pt x="0" y="22"/>
                      <a:pt x="23" y="0"/>
                      <a:pt x="50" y="0"/>
                    </a:cubicBezTo>
                    <a:cubicBezTo>
                      <a:pt x="77" y="0"/>
                      <a:pt x="100" y="22"/>
                      <a:pt x="100" y="50"/>
                    </a:cubicBezTo>
                    <a:close/>
                    <a:moveTo>
                      <a:pt x="92" y="50"/>
                    </a:moveTo>
                    <a:cubicBezTo>
                      <a:pt x="92" y="27"/>
                      <a:pt x="73" y="8"/>
                      <a:pt x="50" y="8"/>
                    </a:cubicBezTo>
                    <a:cubicBezTo>
                      <a:pt x="27" y="8"/>
                      <a:pt x="8" y="27"/>
                      <a:pt x="8" y="50"/>
                    </a:cubicBezTo>
                    <a:cubicBezTo>
                      <a:pt x="8" y="68"/>
                      <a:pt x="19" y="78"/>
                      <a:pt x="25" y="84"/>
                    </a:cubicBezTo>
                    <a:cubicBezTo>
                      <a:pt x="27" y="85"/>
                      <a:pt x="28" y="86"/>
                      <a:pt x="29" y="87"/>
                    </a:cubicBezTo>
                    <a:cubicBezTo>
                      <a:pt x="31" y="91"/>
                      <a:pt x="33" y="95"/>
                      <a:pt x="35" y="100"/>
                    </a:cubicBezTo>
                    <a:cubicBezTo>
                      <a:pt x="65" y="100"/>
                      <a:pt x="65" y="100"/>
                      <a:pt x="65" y="100"/>
                    </a:cubicBezTo>
                    <a:cubicBezTo>
                      <a:pt x="67" y="95"/>
                      <a:pt x="69" y="91"/>
                      <a:pt x="71" y="87"/>
                    </a:cubicBezTo>
                    <a:cubicBezTo>
                      <a:pt x="72" y="86"/>
                      <a:pt x="73" y="85"/>
                      <a:pt x="75" y="84"/>
                    </a:cubicBezTo>
                    <a:cubicBezTo>
                      <a:pt x="81" y="78"/>
                      <a:pt x="92" y="68"/>
                      <a:pt x="92" y="50"/>
                    </a:cubicBezTo>
                    <a:close/>
                    <a:moveTo>
                      <a:pt x="71" y="116"/>
                    </a:moveTo>
                    <a:cubicBezTo>
                      <a:pt x="29" y="116"/>
                      <a:pt x="29" y="116"/>
                      <a:pt x="29" y="116"/>
                    </a:cubicBezTo>
                    <a:cubicBezTo>
                      <a:pt x="29" y="124"/>
                      <a:pt x="29" y="124"/>
                      <a:pt x="29" y="124"/>
                    </a:cubicBezTo>
                    <a:cubicBezTo>
                      <a:pt x="71" y="124"/>
                      <a:pt x="71" y="124"/>
                      <a:pt x="71" y="124"/>
                    </a:cubicBezTo>
                    <a:lnTo>
                      <a:pt x="71"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66"/>
              <p:cNvSpPr>
                <a:spLocks noEditPoints="1"/>
              </p:cNvSpPr>
              <p:nvPr/>
            </p:nvSpPr>
            <p:spPr bwMode="auto">
              <a:xfrm>
                <a:off x="5988050" y="3209925"/>
                <a:ext cx="215900" cy="295275"/>
              </a:xfrm>
              <a:custGeom>
                <a:avLst/>
                <a:gdLst>
                  <a:gd name="T0" fmla="*/ 22 w 56"/>
                  <a:gd name="T1" fmla="*/ 77 h 77"/>
                  <a:gd name="T2" fmla="*/ 20 w 56"/>
                  <a:gd name="T3" fmla="*/ 76 h 77"/>
                  <a:gd name="T4" fmla="*/ 18 w 56"/>
                  <a:gd name="T5" fmla="*/ 72 h 77"/>
                  <a:gd name="T6" fmla="*/ 23 w 56"/>
                  <a:gd name="T7" fmla="*/ 50 h 77"/>
                  <a:gd name="T8" fmla="*/ 4 w 56"/>
                  <a:gd name="T9" fmla="*/ 50 h 77"/>
                  <a:gd name="T10" fmla="*/ 1 w 56"/>
                  <a:gd name="T11" fmla="*/ 48 h 77"/>
                  <a:gd name="T12" fmla="*/ 1 w 56"/>
                  <a:gd name="T13" fmla="*/ 43 h 77"/>
                  <a:gd name="T14" fmla="*/ 31 w 56"/>
                  <a:gd name="T15" fmla="*/ 2 h 77"/>
                  <a:gd name="T16" fmla="*/ 36 w 56"/>
                  <a:gd name="T17" fmla="*/ 0 h 77"/>
                  <a:gd name="T18" fmla="*/ 38 w 56"/>
                  <a:gd name="T19" fmla="*/ 5 h 77"/>
                  <a:gd name="T20" fmla="*/ 33 w 56"/>
                  <a:gd name="T21" fmla="*/ 27 h 77"/>
                  <a:gd name="T22" fmla="*/ 52 w 56"/>
                  <a:gd name="T23" fmla="*/ 27 h 77"/>
                  <a:gd name="T24" fmla="*/ 55 w 56"/>
                  <a:gd name="T25" fmla="*/ 29 h 77"/>
                  <a:gd name="T26" fmla="*/ 55 w 56"/>
                  <a:gd name="T27" fmla="*/ 33 h 77"/>
                  <a:gd name="T28" fmla="*/ 25 w 56"/>
                  <a:gd name="T29" fmla="*/ 75 h 77"/>
                  <a:gd name="T30" fmla="*/ 22 w 56"/>
                  <a:gd name="T31" fmla="*/ 77 h 77"/>
                  <a:gd name="T32" fmla="*/ 12 w 56"/>
                  <a:gd name="T33" fmla="*/ 42 h 77"/>
                  <a:gd name="T34" fmla="*/ 28 w 56"/>
                  <a:gd name="T35" fmla="*/ 42 h 77"/>
                  <a:gd name="T36" fmla="*/ 31 w 56"/>
                  <a:gd name="T37" fmla="*/ 43 h 77"/>
                  <a:gd name="T38" fmla="*/ 32 w 56"/>
                  <a:gd name="T39" fmla="*/ 47 h 77"/>
                  <a:gd name="T40" fmla="*/ 30 w 56"/>
                  <a:gd name="T41" fmla="*/ 54 h 77"/>
                  <a:gd name="T42" fmla="*/ 44 w 56"/>
                  <a:gd name="T43" fmla="*/ 35 h 77"/>
                  <a:gd name="T44" fmla="*/ 28 w 56"/>
                  <a:gd name="T45" fmla="*/ 35 h 77"/>
                  <a:gd name="T46" fmla="*/ 25 w 56"/>
                  <a:gd name="T47" fmla="*/ 33 h 77"/>
                  <a:gd name="T48" fmla="*/ 24 w 56"/>
                  <a:gd name="T49" fmla="*/ 30 h 77"/>
                  <a:gd name="T50" fmla="*/ 26 w 56"/>
                  <a:gd name="T51" fmla="*/ 22 h 77"/>
                  <a:gd name="T52" fmla="*/ 12 w 56"/>
                  <a:gd name="T53"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7">
                    <a:moveTo>
                      <a:pt x="22" y="77"/>
                    </a:moveTo>
                    <a:cubicBezTo>
                      <a:pt x="21" y="77"/>
                      <a:pt x="21" y="76"/>
                      <a:pt x="20" y="76"/>
                    </a:cubicBezTo>
                    <a:cubicBezTo>
                      <a:pt x="19" y="75"/>
                      <a:pt x="18" y="73"/>
                      <a:pt x="18" y="72"/>
                    </a:cubicBezTo>
                    <a:cubicBezTo>
                      <a:pt x="23" y="50"/>
                      <a:pt x="23" y="50"/>
                      <a:pt x="23" y="50"/>
                    </a:cubicBezTo>
                    <a:cubicBezTo>
                      <a:pt x="4" y="50"/>
                      <a:pt x="4" y="50"/>
                      <a:pt x="4" y="50"/>
                    </a:cubicBezTo>
                    <a:cubicBezTo>
                      <a:pt x="3" y="50"/>
                      <a:pt x="1" y="49"/>
                      <a:pt x="1" y="48"/>
                    </a:cubicBezTo>
                    <a:cubicBezTo>
                      <a:pt x="0" y="46"/>
                      <a:pt x="0" y="45"/>
                      <a:pt x="1" y="43"/>
                    </a:cubicBezTo>
                    <a:cubicBezTo>
                      <a:pt x="31" y="2"/>
                      <a:pt x="31" y="2"/>
                      <a:pt x="31" y="2"/>
                    </a:cubicBezTo>
                    <a:cubicBezTo>
                      <a:pt x="32" y="0"/>
                      <a:pt x="34" y="0"/>
                      <a:pt x="36" y="0"/>
                    </a:cubicBezTo>
                    <a:cubicBezTo>
                      <a:pt x="37" y="1"/>
                      <a:pt x="38" y="3"/>
                      <a:pt x="38" y="5"/>
                    </a:cubicBezTo>
                    <a:cubicBezTo>
                      <a:pt x="33" y="27"/>
                      <a:pt x="33" y="27"/>
                      <a:pt x="33" y="27"/>
                    </a:cubicBezTo>
                    <a:cubicBezTo>
                      <a:pt x="52" y="27"/>
                      <a:pt x="52" y="27"/>
                      <a:pt x="52" y="27"/>
                    </a:cubicBezTo>
                    <a:cubicBezTo>
                      <a:pt x="53" y="27"/>
                      <a:pt x="55" y="28"/>
                      <a:pt x="55" y="29"/>
                    </a:cubicBezTo>
                    <a:cubicBezTo>
                      <a:pt x="56" y="30"/>
                      <a:pt x="56" y="32"/>
                      <a:pt x="55" y="33"/>
                    </a:cubicBezTo>
                    <a:cubicBezTo>
                      <a:pt x="25" y="75"/>
                      <a:pt x="25" y="75"/>
                      <a:pt x="25" y="75"/>
                    </a:cubicBezTo>
                    <a:cubicBezTo>
                      <a:pt x="25" y="76"/>
                      <a:pt x="23" y="77"/>
                      <a:pt x="22" y="77"/>
                    </a:cubicBezTo>
                    <a:close/>
                    <a:moveTo>
                      <a:pt x="12" y="42"/>
                    </a:moveTo>
                    <a:cubicBezTo>
                      <a:pt x="28" y="42"/>
                      <a:pt x="28" y="42"/>
                      <a:pt x="28" y="42"/>
                    </a:cubicBezTo>
                    <a:cubicBezTo>
                      <a:pt x="29" y="42"/>
                      <a:pt x="30" y="42"/>
                      <a:pt x="31" y="43"/>
                    </a:cubicBezTo>
                    <a:cubicBezTo>
                      <a:pt x="32" y="44"/>
                      <a:pt x="32" y="45"/>
                      <a:pt x="32" y="47"/>
                    </a:cubicBezTo>
                    <a:cubicBezTo>
                      <a:pt x="30" y="54"/>
                      <a:pt x="30" y="54"/>
                      <a:pt x="30" y="54"/>
                    </a:cubicBezTo>
                    <a:cubicBezTo>
                      <a:pt x="44" y="35"/>
                      <a:pt x="44" y="35"/>
                      <a:pt x="44" y="35"/>
                    </a:cubicBezTo>
                    <a:cubicBezTo>
                      <a:pt x="28" y="35"/>
                      <a:pt x="28" y="35"/>
                      <a:pt x="28" y="35"/>
                    </a:cubicBezTo>
                    <a:cubicBezTo>
                      <a:pt x="27" y="35"/>
                      <a:pt x="26" y="34"/>
                      <a:pt x="25" y="33"/>
                    </a:cubicBezTo>
                    <a:cubicBezTo>
                      <a:pt x="24" y="32"/>
                      <a:pt x="24" y="31"/>
                      <a:pt x="24" y="30"/>
                    </a:cubicBezTo>
                    <a:cubicBezTo>
                      <a:pt x="26" y="22"/>
                      <a:pt x="26" y="22"/>
                      <a:pt x="26" y="22"/>
                    </a:cubicBezTo>
                    <a:lnTo>
                      <a:pt x="12" y="42"/>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TextBox 55"/>
            <p:cNvSpPr txBox="1"/>
            <p:nvPr/>
          </p:nvSpPr>
          <p:spPr>
            <a:xfrm>
              <a:off x="9326047" y="396765"/>
              <a:ext cx="819640" cy="300569"/>
            </a:xfrm>
            <a:prstGeom prst="rect">
              <a:avLst/>
            </a:prstGeom>
            <a:noFill/>
          </p:spPr>
          <p:txBody>
            <a:bodyPr wrap="square" lIns="0" tIns="0" rIns="0" bIns="0" rtlCol="0">
              <a:noAutofit/>
            </a:bodyPr>
            <a:lstStyle/>
            <a:p>
              <a:pPr algn="ctr">
                <a:lnSpc>
                  <a:spcPct val="90000"/>
                </a:lnSpc>
              </a:pPr>
              <a:r>
                <a:rPr lang="en-US" sz="1200" b="1" dirty="0">
                  <a:solidFill>
                    <a:schemeClr val="bg1"/>
                  </a:solidFill>
                </a:rPr>
                <a:t>Propose Services</a:t>
              </a:r>
            </a:p>
          </p:txBody>
        </p:sp>
      </p:grpSp>
      <p:sp>
        <p:nvSpPr>
          <p:cNvPr id="58" name="TextBox 57"/>
          <p:cNvSpPr txBox="1"/>
          <p:nvPr/>
        </p:nvSpPr>
        <p:spPr>
          <a:xfrm>
            <a:off x="4321973" y="2329350"/>
            <a:ext cx="1530603" cy="1328250"/>
          </a:xfrm>
          <a:prstGeom prst="rect">
            <a:avLst/>
          </a:prstGeom>
          <a:noFill/>
        </p:spPr>
        <p:txBody>
          <a:bodyPr wrap="square" lIns="0" tIns="0" rIns="0" bIns="0" rtlCol="0" anchor="ctr" anchorCtr="0">
            <a:noAutofit/>
          </a:bodyPr>
          <a:lstStyle/>
          <a:p>
            <a:pPr marL="171450" indent="-171450">
              <a:lnSpc>
                <a:spcPct val="90000"/>
              </a:lnSpc>
              <a:buFont typeface="Arial" panose="020B0604020202020204" pitchFamily="34" charset="0"/>
              <a:buChar char="•"/>
            </a:pPr>
            <a:r>
              <a:rPr lang="en-US" sz="1400" b="1" dirty="0"/>
              <a:t>Organizational details (name, customer name, themes)</a:t>
            </a:r>
          </a:p>
          <a:p>
            <a:pPr marL="171450" indent="-171450">
              <a:lnSpc>
                <a:spcPct val="90000"/>
              </a:lnSpc>
              <a:buFont typeface="Arial" panose="020B0604020202020204" pitchFamily="34" charset="0"/>
              <a:buChar char="•"/>
            </a:pPr>
            <a:r>
              <a:rPr lang="en-US" sz="1400" b="1" dirty="0"/>
              <a:t>NLP based entity extraction</a:t>
            </a:r>
          </a:p>
        </p:txBody>
      </p:sp>
      <p:pic>
        <p:nvPicPr>
          <p:cNvPr id="66" name="Picture 65"/>
          <p:cNvPicPr>
            <a:picLocks noChangeAspect="1"/>
          </p:cNvPicPr>
          <p:nvPr/>
        </p:nvPicPr>
        <p:blipFill>
          <a:blip r:embed="rId3">
            <a:clrChange>
              <a:clrFrom>
                <a:srgbClr val="FFFFFF"/>
              </a:clrFrom>
              <a:clrTo>
                <a:srgbClr val="FFFFFF">
                  <a:alpha val="0"/>
                </a:srgbClr>
              </a:clrTo>
            </a:clrChange>
          </a:blip>
          <a:stretch>
            <a:fillRect/>
          </a:stretch>
        </p:blipFill>
        <p:spPr>
          <a:xfrm>
            <a:off x="3607382" y="2329350"/>
            <a:ext cx="580342" cy="1142918"/>
          </a:xfrm>
          <a:prstGeom prst="rect">
            <a:avLst/>
          </a:prstGeom>
        </p:spPr>
      </p:pic>
    </p:spTree>
    <p:extLst>
      <p:ext uri="{BB962C8B-B14F-4D97-AF65-F5344CB8AC3E}">
        <p14:creationId xmlns:p14="http://schemas.microsoft.com/office/powerpoint/2010/main" val="278182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bwMode="ltGray">
          <a:xfrm>
            <a:off x="4815414" y="4691165"/>
            <a:ext cx="992814" cy="453193"/>
          </a:xfrm>
          <a:prstGeom prst="rect">
            <a:avLst/>
          </a:prstGeom>
          <a:solidFill>
            <a:schemeClr val="accent2">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1200" dirty="0">
                <a:solidFill>
                  <a:schemeClr val="tx1"/>
                </a:solidFill>
              </a:rPr>
              <a:t>Advisor Metadata</a:t>
            </a:r>
          </a:p>
        </p:txBody>
      </p:sp>
      <p:sp>
        <p:nvSpPr>
          <p:cNvPr id="96" name="TextBox 95"/>
          <p:cNvSpPr txBox="1"/>
          <p:nvPr/>
        </p:nvSpPr>
        <p:spPr>
          <a:xfrm>
            <a:off x="528768" y="430296"/>
            <a:ext cx="6424378" cy="892552"/>
          </a:xfrm>
          <a:prstGeom prst="rect">
            <a:avLst/>
          </a:prstGeom>
          <a:noFill/>
        </p:spPr>
        <p:txBody>
          <a:bodyPr wrap="square" rtlCol="0">
            <a:spAutoFit/>
          </a:bodyPr>
          <a:lstStyle/>
          <a:p>
            <a:pPr defTabSz="914225"/>
            <a:r>
              <a:rPr lang="en-GB" sz="2800" b="1" kern="0" dirty="0">
                <a:cs typeface="Segoe UI" panose="020B0502040204020203" pitchFamily="34" charset="0"/>
              </a:rPr>
              <a:t>Virtual Assistant Architecture</a:t>
            </a:r>
          </a:p>
          <a:p>
            <a:pPr defTabSz="914225"/>
            <a:r>
              <a:rPr lang="en-GB" sz="2400" kern="0" dirty="0">
                <a:cs typeface="Segoe UI" panose="020B0502040204020203" pitchFamily="34" charset="0"/>
              </a:rPr>
              <a:t>Event Driven Marketing - Basic</a:t>
            </a:r>
          </a:p>
        </p:txBody>
      </p:sp>
      <p:sp>
        <p:nvSpPr>
          <p:cNvPr id="2" name="TextBox 1"/>
          <p:cNvSpPr txBox="1"/>
          <p:nvPr/>
        </p:nvSpPr>
        <p:spPr>
          <a:xfrm>
            <a:off x="2663061" y="2683888"/>
            <a:ext cx="1155521" cy="177009"/>
          </a:xfrm>
          <a:prstGeom prst="rect">
            <a:avLst/>
          </a:prstGeom>
          <a:noFill/>
        </p:spPr>
        <p:txBody>
          <a:bodyPr wrap="square" lIns="0" tIns="0" rIns="0" bIns="0" rtlCol="0">
            <a:noAutofit/>
          </a:bodyPr>
          <a:lstStyle/>
          <a:p>
            <a:pPr algn="ctr">
              <a:lnSpc>
                <a:spcPct val="90000"/>
              </a:lnSpc>
            </a:pPr>
            <a:r>
              <a:rPr lang="en-US" sz="1200" dirty="0"/>
              <a:t>Channels</a:t>
            </a:r>
          </a:p>
        </p:txBody>
      </p:sp>
      <p:sp>
        <p:nvSpPr>
          <p:cNvPr id="4" name="Rectangle 3"/>
          <p:cNvSpPr/>
          <p:nvPr/>
        </p:nvSpPr>
        <p:spPr bwMode="ltGray">
          <a:xfrm>
            <a:off x="2674847" y="2951346"/>
            <a:ext cx="1147122" cy="701667"/>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Mobile Application</a:t>
            </a:r>
          </a:p>
        </p:txBody>
      </p:sp>
      <p:sp>
        <p:nvSpPr>
          <p:cNvPr id="132" name="Rectangle 131"/>
          <p:cNvSpPr/>
          <p:nvPr/>
        </p:nvSpPr>
        <p:spPr bwMode="ltGray">
          <a:xfrm>
            <a:off x="2674847" y="3736700"/>
            <a:ext cx="1147122" cy="706211"/>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Web Portal</a:t>
            </a:r>
          </a:p>
        </p:txBody>
      </p:sp>
      <p:sp>
        <p:nvSpPr>
          <p:cNvPr id="186" name="Rectangle 185"/>
          <p:cNvSpPr/>
          <p:nvPr/>
        </p:nvSpPr>
        <p:spPr bwMode="ltGray">
          <a:xfrm>
            <a:off x="4824844" y="3367435"/>
            <a:ext cx="968356" cy="690510"/>
          </a:xfrm>
          <a:prstGeom prst="rect">
            <a:avLst/>
          </a:prstGeom>
          <a:solidFill>
            <a:srgbClr val="00B388"/>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a:t>Virtual Assistant</a:t>
            </a:r>
          </a:p>
          <a:p>
            <a:pPr algn="ctr">
              <a:lnSpc>
                <a:spcPct val="90000"/>
              </a:lnSpc>
            </a:pPr>
            <a:r>
              <a:rPr lang="en-US" sz="1100" dirty="0"/>
              <a:t>Application</a:t>
            </a:r>
            <a:endParaRPr lang="en-US" sz="1050" dirty="0"/>
          </a:p>
        </p:txBody>
      </p:sp>
      <p:cxnSp>
        <p:nvCxnSpPr>
          <p:cNvPr id="212" name="Straight Arrow Connector 211"/>
          <p:cNvCxnSpPr>
            <a:stCxn id="203" idx="2"/>
            <a:endCxn id="186" idx="0"/>
          </p:cNvCxnSpPr>
          <p:nvPr/>
        </p:nvCxnSpPr>
        <p:spPr>
          <a:xfrm flipH="1">
            <a:off x="5309022" y="2581859"/>
            <a:ext cx="12532" cy="785576"/>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stCxn id="62" idx="3"/>
            <a:endCxn id="186" idx="1"/>
          </p:cNvCxnSpPr>
          <p:nvPr/>
        </p:nvCxnSpPr>
        <p:spPr>
          <a:xfrm>
            <a:off x="4310997" y="3694886"/>
            <a:ext cx="513847" cy="17804"/>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ltGray">
          <a:xfrm>
            <a:off x="3920354" y="2946862"/>
            <a:ext cx="390643" cy="1496048"/>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100" dirty="0"/>
              <a:t>Bot Interface</a:t>
            </a:r>
          </a:p>
        </p:txBody>
      </p:sp>
      <p:cxnSp>
        <p:nvCxnSpPr>
          <p:cNvPr id="100" name="Straight Arrow Connector 99"/>
          <p:cNvCxnSpPr>
            <a:stCxn id="187" idx="1"/>
            <a:endCxn id="186" idx="3"/>
          </p:cNvCxnSpPr>
          <p:nvPr/>
        </p:nvCxnSpPr>
        <p:spPr>
          <a:xfrm flipH="1" flipV="1">
            <a:off x="5793200" y="3712690"/>
            <a:ext cx="1180094" cy="361"/>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86" idx="2"/>
            <a:endCxn id="103" idx="0"/>
          </p:cNvCxnSpPr>
          <p:nvPr/>
        </p:nvCxnSpPr>
        <p:spPr>
          <a:xfrm>
            <a:off x="5309022" y="4057945"/>
            <a:ext cx="2799" cy="633220"/>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bwMode="ltGray">
          <a:xfrm>
            <a:off x="6973294" y="3490809"/>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Knowledge Base</a:t>
            </a:r>
          </a:p>
        </p:txBody>
      </p:sp>
      <p:sp>
        <p:nvSpPr>
          <p:cNvPr id="203" name="Rectangle 202"/>
          <p:cNvSpPr/>
          <p:nvPr/>
        </p:nvSpPr>
        <p:spPr>
          <a:xfrm>
            <a:off x="4825449" y="2119635"/>
            <a:ext cx="992209" cy="462224"/>
          </a:xfrm>
          <a:prstGeom prst="rect">
            <a:avLst/>
          </a:prstGeom>
          <a:solidFill>
            <a:srgbClr val="00B388"/>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1200" dirty="0">
                <a:solidFill>
                  <a:schemeClr val="lt1"/>
                </a:solidFill>
              </a:rPr>
              <a:t>Cognitive APIs</a:t>
            </a:r>
          </a:p>
        </p:txBody>
      </p:sp>
      <p:graphicFrame>
        <p:nvGraphicFramePr>
          <p:cNvPr id="3" name="Table 2"/>
          <p:cNvGraphicFramePr>
            <a:graphicFrameLocks noGrp="1"/>
          </p:cNvGraphicFramePr>
          <p:nvPr>
            <p:extLst/>
          </p:nvPr>
        </p:nvGraphicFramePr>
        <p:xfrm>
          <a:off x="9090631" y="1011777"/>
          <a:ext cx="2491652" cy="1112520"/>
        </p:xfrm>
        <a:graphic>
          <a:graphicData uri="http://schemas.openxmlformats.org/drawingml/2006/table">
            <a:tbl>
              <a:tblPr bandRow="1">
                <a:tableStyleId>{93296810-A885-4BE3-A3E7-6D5BEEA58F35}</a:tableStyleId>
              </a:tblPr>
              <a:tblGrid>
                <a:gridCol w="2491652">
                  <a:extLst>
                    <a:ext uri="{9D8B030D-6E8A-4147-A177-3AD203B41FA5}">
                      <a16:colId xmlns:a16="http://schemas.microsoft.com/office/drawing/2014/main" val="20000"/>
                    </a:ext>
                  </a:extLst>
                </a:gridCol>
              </a:tblGrid>
              <a:tr h="370840">
                <a:tc>
                  <a:txBody>
                    <a:bodyPr/>
                    <a:lstStyle/>
                    <a:p>
                      <a:pPr algn="ctr"/>
                      <a:r>
                        <a:rPr lang="en-US" sz="1400" dirty="0">
                          <a:solidFill>
                            <a:schemeClr val="bg1"/>
                          </a:solidFill>
                        </a:rPr>
                        <a:t>Covered</a:t>
                      </a:r>
                    </a:p>
                  </a:txBody>
                  <a:tcPr anchor="ctr">
                    <a:solidFill>
                      <a:srgbClr val="00B388"/>
                    </a:solidFill>
                  </a:tcPr>
                </a:tc>
                <a:extLst>
                  <a:ext uri="{0D108BD9-81ED-4DB2-BD59-A6C34878D82A}">
                    <a16:rowId xmlns:a16="http://schemas.microsoft.com/office/drawing/2014/main" val="10000"/>
                  </a:ext>
                </a:extLst>
              </a:tr>
              <a:tr h="370840">
                <a:tc>
                  <a:txBody>
                    <a:bodyPr/>
                    <a:lstStyle/>
                    <a:p>
                      <a:pPr algn="ctr"/>
                      <a:r>
                        <a:rPr lang="en-US" sz="1400" dirty="0"/>
                        <a:t>Provide KB product info</a:t>
                      </a:r>
                    </a:p>
                  </a:txBody>
                  <a:tcPr anchor="ctr"/>
                </a:tc>
                <a:extLst>
                  <a:ext uri="{0D108BD9-81ED-4DB2-BD59-A6C34878D82A}">
                    <a16:rowId xmlns:a16="http://schemas.microsoft.com/office/drawing/2014/main" val="10001"/>
                  </a:ext>
                </a:extLst>
              </a:tr>
              <a:tr h="370840">
                <a:tc>
                  <a:txBody>
                    <a:bodyPr/>
                    <a:lstStyle/>
                    <a:p>
                      <a:pPr algn="ctr"/>
                      <a:r>
                        <a:rPr lang="en-US" sz="1400" dirty="0"/>
                        <a:t>Access external Data</a:t>
                      </a:r>
                    </a:p>
                  </a:txBody>
                  <a:tcPr anchor="ctr"/>
                </a:tc>
                <a:extLst>
                  <a:ext uri="{0D108BD9-81ED-4DB2-BD59-A6C34878D82A}">
                    <a16:rowId xmlns:a16="http://schemas.microsoft.com/office/drawing/2014/main" val="10002"/>
                  </a:ext>
                </a:extLst>
              </a:tr>
            </a:tbl>
          </a:graphicData>
        </a:graphic>
      </p:graphicFrame>
      <p:graphicFrame>
        <p:nvGraphicFramePr>
          <p:cNvPr id="17" name="Table 16"/>
          <p:cNvGraphicFramePr>
            <a:graphicFrameLocks noGrp="1"/>
          </p:cNvGraphicFramePr>
          <p:nvPr>
            <p:extLst/>
          </p:nvPr>
        </p:nvGraphicFramePr>
        <p:xfrm>
          <a:off x="9090631" y="2555561"/>
          <a:ext cx="2491652" cy="1991360"/>
        </p:xfrm>
        <a:graphic>
          <a:graphicData uri="http://schemas.openxmlformats.org/drawingml/2006/table">
            <a:tbl>
              <a:tblPr bandRow="1">
                <a:tableStyleId>{93296810-A885-4BE3-A3E7-6D5BEEA58F35}</a:tableStyleId>
              </a:tblPr>
              <a:tblGrid>
                <a:gridCol w="2491652">
                  <a:extLst>
                    <a:ext uri="{9D8B030D-6E8A-4147-A177-3AD203B41FA5}">
                      <a16:colId xmlns:a16="http://schemas.microsoft.com/office/drawing/2014/main" val="20000"/>
                    </a:ext>
                  </a:extLst>
                </a:gridCol>
              </a:tblGrid>
              <a:tr h="370840">
                <a:tc>
                  <a:txBody>
                    <a:bodyPr/>
                    <a:lstStyle/>
                    <a:p>
                      <a:pPr algn="ctr"/>
                      <a:r>
                        <a:rPr lang="en-US" sz="1400" dirty="0">
                          <a:solidFill>
                            <a:schemeClr val="bg1"/>
                          </a:solidFill>
                        </a:rPr>
                        <a:t>NOT</a:t>
                      </a:r>
                      <a:r>
                        <a:rPr lang="en-US" sz="1400" baseline="0" dirty="0">
                          <a:solidFill>
                            <a:schemeClr val="bg1"/>
                          </a:solidFill>
                        </a:rPr>
                        <a:t> </a:t>
                      </a:r>
                      <a:r>
                        <a:rPr lang="en-US" sz="1400" dirty="0">
                          <a:solidFill>
                            <a:schemeClr val="bg1"/>
                          </a:solidFill>
                        </a:rPr>
                        <a:t>Covered</a:t>
                      </a:r>
                    </a:p>
                  </a:txBody>
                  <a:tcPr anchor="ctr">
                    <a:solidFill>
                      <a:schemeClr val="accent3"/>
                    </a:solidFill>
                  </a:tcPr>
                </a:tc>
                <a:extLst>
                  <a:ext uri="{0D108BD9-81ED-4DB2-BD59-A6C34878D82A}">
                    <a16:rowId xmlns:a16="http://schemas.microsoft.com/office/drawing/2014/main" val="10000"/>
                  </a:ext>
                </a:extLst>
              </a:tr>
              <a:tr h="370840">
                <a:tc>
                  <a:txBody>
                    <a:bodyPr/>
                    <a:lstStyle/>
                    <a:p>
                      <a:pPr algn="ctr"/>
                      <a:r>
                        <a:rPr lang="en-US" sz="1400" dirty="0"/>
                        <a:t>Customer data is</a:t>
                      </a:r>
                      <a:r>
                        <a:rPr lang="en-US" sz="1400" baseline="0" dirty="0"/>
                        <a:t> not retained and used for suggestions</a:t>
                      </a:r>
                      <a:endParaRPr lang="en-US" sz="1400" dirty="0"/>
                    </a:p>
                  </a:txBody>
                  <a:tcPr anchor="ctr"/>
                </a:tc>
                <a:extLst>
                  <a:ext uri="{0D108BD9-81ED-4DB2-BD59-A6C34878D82A}">
                    <a16:rowId xmlns:a16="http://schemas.microsoft.com/office/drawing/2014/main" val="10001"/>
                  </a:ext>
                </a:extLst>
              </a:tr>
              <a:tr h="370840">
                <a:tc>
                  <a:txBody>
                    <a:bodyPr/>
                    <a:lstStyle/>
                    <a:p>
                      <a:pPr algn="ctr"/>
                      <a:r>
                        <a:rPr lang="en-US" sz="1400" dirty="0"/>
                        <a:t>Not connected to campaigns</a:t>
                      </a:r>
                    </a:p>
                  </a:txBody>
                  <a:tcPr anchor="ctr"/>
                </a:tc>
                <a:extLst>
                  <a:ext uri="{0D108BD9-81ED-4DB2-BD59-A6C34878D82A}">
                    <a16:rowId xmlns:a16="http://schemas.microsoft.com/office/drawing/2014/main" val="10002"/>
                  </a:ext>
                </a:extLst>
              </a:tr>
              <a:tr h="370840">
                <a:tc>
                  <a:txBody>
                    <a:bodyPr/>
                    <a:lstStyle/>
                    <a:p>
                      <a:pPr algn="ctr"/>
                      <a:r>
                        <a:rPr lang="en-US" sz="1400" dirty="0"/>
                        <a:t>Not connected to bank services</a:t>
                      </a:r>
                    </a:p>
                  </a:txBody>
                  <a:tcPr anchor="ctr"/>
                </a:tc>
                <a:extLst>
                  <a:ext uri="{0D108BD9-81ED-4DB2-BD59-A6C34878D82A}">
                    <a16:rowId xmlns:a16="http://schemas.microsoft.com/office/drawing/2014/main" val="10003"/>
                  </a:ext>
                </a:extLst>
              </a:tr>
            </a:tbl>
          </a:graphicData>
        </a:graphic>
      </p:graphicFrame>
      <p:sp>
        <p:nvSpPr>
          <p:cNvPr id="20" name="Rectangle 19"/>
          <p:cNvSpPr/>
          <p:nvPr/>
        </p:nvSpPr>
        <p:spPr bwMode="ltGray">
          <a:xfrm>
            <a:off x="4462630" y="6274675"/>
            <a:ext cx="1125294" cy="377549"/>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Internal System</a:t>
            </a:r>
          </a:p>
        </p:txBody>
      </p:sp>
      <p:sp>
        <p:nvSpPr>
          <p:cNvPr id="21" name="Rectangle 20"/>
          <p:cNvSpPr/>
          <p:nvPr/>
        </p:nvSpPr>
        <p:spPr bwMode="ltGray">
          <a:xfrm>
            <a:off x="3248685" y="6274675"/>
            <a:ext cx="1125294" cy="377549"/>
          </a:xfrm>
          <a:prstGeom prst="rect">
            <a:avLst/>
          </a:prstGeom>
          <a:solidFill>
            <a:srgbClr val="00B388"/>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Virtual Assistant</a:t>
            </a:r>
          </a:p>
        </p:txBody>
      </p:sp>
      <p:sp>
        <p:nvSpPr>
          <p:cNvPr id="22" name="Rectangle 21"/>
          <p:cNvSpPr/>
          <p:nvPr/>
        </p:nvSpPr>
        <p:spPr bwMode="ltGray">
          <a:xfrm>
            <a:off x="2034740" y="6274675"/>
            <a:ext cx="1125294" cy="377549"/>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Channel</a:t>
            </a:r>
          </a:p>
        </p:txBody>
      </p:sp>
      <p:sp>
        <p:nvSpPr>
          <p:cNvPr id="23" name="Rectangle 22"/>
          <p:cNvSpPr/>
          <p:nvPr/>
        </p:nvSpPr>
        <p:spPr bwMode="ltGray">
          <a:xfrm>
            <a:off x="5676575" y="6274675"/>
            <a:ext cx="1125294" cy="377549"/>
          </a:xfrm>
          <a:prstGeom prst="rect">
            <a:avLst/>
          </a:prstGeom>
          <a:solidFill>
            <a:schemeClr val="accent6">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External System</a:t>
            </a:r>
          </a:p>
        </p:txBody>
      </p:sp>
      <p:sp>
        <p:nvSpPr>
          <p:cNvPr id="24" name="Rectangle 23"/>
          <p:cNvSpPr/>
          <p:nvPr/>
        </p:nvSpPr>
        <p:spPr bwMode="ltGray">
          <a:xfrm>
            <a:off x="6973295" y="2934162"/>
            <a:ext cx="1390313" cy="444484"/>
          </a:xfrm>
          <a:prstGeom prst="rect">
            <a:avLst/>
          </a:prstGeom>
          <a:solidFill>
            <a:schemeClr val="accent6">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External Data (Bloomberg)</a:t>
            </a:r>
          </a:p>
        </p:txBody>
      </p:sp>
      <p:cxnSp>
        <p:nvCxnSpPr>
          <p:cNvPr id="25" name="Straight Arrow Connector 24"/>
          <p:cNvCxnSpPr>
            <a:stCxn id="24" idx="1"/>
            <a:endCxn id="186" idx="3"/>
          </p:cNvCxnSpPr>
          <p:nvPr/>
        </p:nvCxnSpPr>
        <p:spPr>
          <a:xfrm flipH="1">
            <a:off x="5793200" y="3156404"/>
            <a:ext cx="1180095" cy="556286"/>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ltGray">
          <a:xfrm>
            <a:off x="2671460" y="4526597"/>
            <a:ext cx="1147122" cy="697442"/>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Call Center</a:t>
            </a:r>
          </a:p>
        </p:txBody>
      </p:sp>
      <p:sp>
        <p:nvSpPr>
          <p:cNvPr id="29" name="Rectangle 28"/>
          <p:cNvSpPr/>
          <p:nvPr/>
        </p:nvSpPr>
        <p:spPr bwMode="ltGray">
          <a:xfrm>
            <a:off x="3920353" y="4526596"/>
            <a:ext cx="390643" cy="697443"/>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100" dirty="0"/>
              <a:t>STT</a:t>
            </a:r>
          </a:p>
        </p:txBody>
      </p:sp>
    </p:spTree>
    <p:extLst>
      <p:ext uri="{BB962C8B-B14F-4D97-AF65-F5344CB8AC3E}">
        <p14:creationId xmlns:p14="http://schemas.microsoft.com/office/powerpoint/2010/main" val="8144450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bwMode="ltGray">
          <a:xfrm>
            <a:off x="4815414" y="4691165"/>
            <a:ext cx="992814" cy="453193"/>
          </a:xfrm>
          <a:prstGeom prst="rect">
            <a:avLst/>
          </a:prstGeom>
          <a:solidFill>
            <a:schemeClr val="accent2">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1200" dirty="0">
                <a:solidFill>
                  <a:schemeClr val="tx1"/>
                </a:solidFill>
              </a:rPr>
              <a:t>Advisor Metadata</a:t>
            </a:r>
          </a:p>
        </p:txBody>
      </p:sp>
      <p:sp>
        <p:nvSpPr>
          <p:cNvPr id="96" name="TextBox 95"/>
          <p:cNvSpPr txBox="1"/>
          <p:nvPr/>
        </p:nvSpPr>
        <p:spPr>
          <a:xfrm>
            <a:off x="528768" y="430296"/>
            <a:ext cx="7223416" cy="892552"/>
          </a:xfrm>
          <a:prstGeom prst="rect">
            <a:avLst/>
          </a:prstGeom>
          <a:noFill/>
        </p:spPr>
        <p:txBody>
          <a:bodyPr wrap="square" rtlCol="0">
            <a:spAutoFit/>
          </a:bodyPr>
          <a:lstStyle/>
          <a:p>
            <a:pPr defTabSz="914225"/>
            <a:r>
              <a:rPr lang="en-GB" sz="2800" b="1" kern="0" dirty="0">
                <a:cs typeface="Segoe UI" panose="020B0502040204020203" pitchFamily="34" charset="0"/>
              </a:rPr>
              <a:t>Virtual Assistant Architecture</a:t>
            </a:r>
          </a:p>
          <a:p>
            <a:pPr defTabSz="914225"/>
            <a:r>
              <a:rPr lang="en-GB" sz="2400" kern="0" dirty="0">
                <a:cs typeface="Segoe UI" panose="020B0502040204020203" pitchFamily="34" charset="0"/>
              </a:rPr>
              <a:t>Event Driven Marketing - Processes Integrated</a:t>
            </a:r>
          </a:p>
        </p:txBody>
      </p:sp>
      <p:sp>
        <p:nvSpPr>
          <p:cNvPr id="2" name="TextBox 1"/>
          <p:cNvSpPr txBox="1"/>
          <p:nvPr/>
        </p:nvSpPr>
        <p:spPr>
          <a:xfrm>
            <a:off x="2663061" y="2683888"/>
            <a:ext cx="1155521" cy="177009"/>
          </a:xfrm>
          <a:prstGeom prst="rect">
            <a:avLst/>
          </a:prstGeom>
          <a:noFill/>
        </p:spPr>
        <p:txBody>
          <a:bodyPr wrap="square" lIns="0" tIns="0" rIns="0" bIns="0" rtlCol="0">
            <a:noAutofit/>
          </a:bodyPr>
          <a:lstStyle/>
          <a:p>
            <a:pPr algn="ctr">
              <a:lnSpc>
                <a:spcPct val="90000"/>
              </a:lnSpc>
            </a:pPr>
            <a:r>
              <a:rPr lang="en-US" sz="1200" dirty="0"/>
              <a:t>Channels</a:t>
            </a:r>
          </a:p>
        </p:txBody>
      </p:sp>
      <p:sp>
        <p:nvSpPr>
          <p:cNvPr id="4" name="Rectangle 3"/>
          <p:cNvSpPr/>
          <p:nvPr/>
        </p:nvSpPr>
        <p:spPr bwMode="ltGray">
          <a:xfrm>
            <a:off x="2674847" y="2951346"/>
            <a:ext cx="1147122" cy="701667"/>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Mobile Application</a:t>
            </a:r>
          </a:p>
        </p:txBody>
      </p:sp>
      <p:sp>
        <p:nvSpPr>
          <p:cNvPr id="132" name="Rectangle 131"/>
          <p:cNvSpPr/>
          <p:nvPr/>
        </p:nvSpPr>
        <p:spPr bwMode="ltGray">
          <a:xfrm>
            <a:off x="2674847" y="3736700"/>
            <a:ext cx="1147122" cy="706211"/>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Web Portal</a:t>
            </a:r>
          </a:p>
        </p:txBody>
      </p:sp>
      <p:sp>
        <p:nvSpPr>
          <p:cNvPr id="186" name="Rectangle 185"/>
          <p:cNvSpPr/>
          <p:nvPr/>
        </p:nvSpPr>
        <p:spPr bwMode="ltGray">
          <a:xfrm>
            <a:off x="4824844" y="3367435"/>
            <a:ext cx="968356" cy="690510"/>
          </a:xfrm>
          <a:prstGeom prst="rect">
            <a:avLst/>
          </a:prstGeom>
          <a:solidFill>
            <a:srgbClr val="00B388"/>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a:t>Virtual Assistant</a:t>
            </a:r>
          </a:p>
          <a:p>
            <a:pPr algn="ctr">
              <a:lnSpc>
                <a:spcPct val="90000"/>
              </a:lnSpc>
            </a:pPr>
            <a:r>
              <a:rPr lang="en-US" sz="1100" dirty="0"/>
              <a:t>Application</a:t>
            </a:r>
            <a:endParaRPr lang="en-US" sz="1050" dirty="0"/>
          </a:p>
        </p:txBody>
      </p:sp>
      <p:cxnSp>
        <p:nvCxnSpPr>
          <p:cNvPr id="212" name="Straight Arrow Connector 211"/>
          <p:cNvCxnSpPr>
            <a:stCxn id="203" idx="2"/>
            <a:endCxn id="186" idx="0"/>
          </p:cNvCxnSpPr>
          <p:nvPr/>
        </p:nvCxnSpPr>
        <p:spPr>
          <a:xfrm flipH="1">
            <a:off x="5309022" y="2581859"/>
            <a:ext cx="12532" cy="785576"/>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stCxn id="62" idx="3"/>
            <a:endCxn id="186" idx="1"/>
          </p:cNvCxnSpPr>
          <p:nvPr/>
        </p:nvCxnSpPr>
        <p:spPr>
          <a:xfrm>
            <a:off x="4310997" y="3694886"/>
            <a:ext cx="513847" cy="17804"/>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ltGray">
          <a:xfrm>
            <a:off x="3920354" y="2946862"/>
            <a:ext cx="390643" cy="1496048"/>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100" dirty="0"/>
              <a:t>Bot Interface</a:t>
            </a:r>
          </a:p>
        </p:txBody>
      </p:sp>
      <p:cxnSp>
        <p:nvCxnSpPr>
          <p:cNvPr id="100" name="Straight Arrow Connector 99"/>
          <p:cNvCxnSpPr>
            <a:stCxn id="186" idx="3"/>
            <a:endCxn id="187" idx="1"/>
          </p:cNvCxnSpPr>
          <p:nvPr/>
        </p:nvCxnSpPr>
        <p:spPr>
          <a:xfrm flipV="1">
            <a:off x="5793200" y="2703148"/>
            <a:ext cx="1633919" cy="1009542"/>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86" idx="2"/>
            <a:endCxn id="103" idx="0"/>
          </p:cNvCxnSpPr>
          <p:nvPr/>
        </p:nvCxnSpPr>
        <p:spPr>
          <a:xfrm>
            <a:off x="5309022" y="4057945"/>
            <a:ext cx="2799" cy="633220"/>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bwMode="ltGray">
          <a:xfrm>
            <a:off x="7427119" y="2480906"/>
            <a:ext cx="1390312"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Knowledge Base</a:t>
            </a:r>
          </a:p>
        </p:txBody>
      </p:sp>
      <p:sp>
        <p:nvSpPr>
          <p:cNvPr id="203" name="Rectangle 202"/>
          <p:cNvSpPr/>
          <p:nvPr/>
        </p:nvSpPr>
        <p:spPr>
          <a:xfrm>
            <a:off x="4825449" y="2119635"/>
            <a:ext cx="992209" cy="462224"/>
          </a:xfrm>
          <a:prstGeom prst="rect">
            <a:avLst/>
          </a:prstGeom>
          <a:solidFill>
            <a:srgbClr val="00B388"/>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1200" dirty="0">
                <a:solidFill>
                  <a:schemeClr val="lt1"/>
                </a:solidFill>
              </a:rPr>
              <a:t>Cognitive APIs</a:t>
            </a:r>
          </a:p>
        </p:txBody>
      </p:sp>
      <p:graphicFrame>
        <p:nvGraphicFramePr>
          <p:cNvPr id="3" name="Table 2"/>
          <p:cNvGraphicFramePr>
            <a:graphicFrameLocks noGrp="1"/>
          </p:cNvGraphicFramePr>
          <p:nvPr>
            <p:extLst/>
          </p:nvPr>
        </p:nvGraphicFramePr>
        <p:xfrm>
          <a:off x="9205523" y="1161247"/>
          <a:ext cx="2491652" cy="3926840"/>
        </p:xfrm>
        <a:graphic>
          <a:graphicData uri="http://schemas.openxmlformats.org/drawingml/2006/table">
            <a:tbl>
              <a:tblPr bandRow="1">
                <a:tableStyleId>{93296810-A885-4BE3-A3E7-6D5BEEA58F35}</a:tableStyleId>
              </a:tblPr>
              <a:tblGrid>
                <a:gridCol w="2491652">
                  <a:extLst>
                    <a:ext uri="{9D8B030D-6E8A-4147-A177-3AD203B41FA5}">
                      <a16:colId xmlns:a16="http://schemas.microsoft.com/office/drawing/2014/main" val="20000"/>
                    </a:ext>
                  </a:extLst>
                </a:gridCol>
              </a:tblGrid>
              <a:tr h="370840">
                <a:tc>
                  <a:txBody>
                    <a:bodyPr/>
                    <a:lstStyle/>
                    <a:p>
                      <a:pPr algn="ctr"/>
                      <a:r>
                        <a:rPr lang="en-US" sz="1400" dirty="0">
                          <a:solidFill>
                            <a:schemeClr val="bg1"/>
                          </a:solidFill>
                        </a:rPr>
                        <a:t>Covered</a:t>
                      </a:r>
                    </a:p>
                  </a:txBody>
                  <a:tcPr anchor="ctr">
                    <a:solidFill>
                      <a:srgbClr val="00B388"/>
                    </a:solidFill>
                  </a:tcPr>
                </a:tc>
                <a:extLst>
                  <a:ext uri="{0D108BD9-81ED-4DB2-BD59-A6C34878D82A}">
                    <a16:rowId xmlns:a16="http://schemas.microsoft.com/office/drawing/2014/main" val="10000"/>
                  </a:ext>
                </a:extLst>
              </a:tr>
              <a:tr h="370840">
                <a:tc>
                  <a:txBody>
                    <a:bodyPr/>
                    <a:lstStyle/>
                    <a:p>
                      <a:pPr algn="ctr"/>
                      <a:r>
                        <a:rPr lang="en-US" sz="1400" dirty="0"/>
                        <a:t>Provide KB product info</a:t>
                      </a:r>
                    </a:p>
                  </a:txBody>
                  <a:tcPr anchor="ctr"/>
                </a:tc>
                <a:extLst>
                  <a:ext uri="{0D108BD9-81ED-4DB2-BD59-A6C34878D82A}">
                    <a16:rowId xmlns:a16="http://schemas.microsoft.com/office/drawing/2014/main" val="10001"/>
                  </a:ext>
                </a:extLst>
              </a:tr>
              <a:tr h="370840">
                <a:tc>
                  <a:txBody>
                    <a:bodyPr/>
                    <a:lstStyle/>
                    <a:p>
                      <a:pPr algn="ctr"/>
                      <a:r>
                        <a:rPr lang="en-US" sz="1400" dirty="0"/>
                        <a:t>Provide external data</a:t>
                      </a:r>
                    </a:p>
                  </a:txBody>
                  <a:tcPr anchor="ctr"/>
                </a:tc>
                <a:extLst>
                  <a:ext uri="{0D108BD9-81ED-4DB2-BD59-A6C34878D82A}">
                    <a16:rowId xmlns:a16="http://schemas.microsoft.com/office/drawing/2014/main" val="10002"/>
                  </a:ext>
                </a:extLst>
              </a:tr>
              <a:tr h="370840">
                <a:tc>
                  <a:txBody>
                    <a:bodyPr/>
                    <a:lstStyle/>
                    <a:p>
                      <a:pPr algn="ctr"/>
                      <a:r>
                        <a:rPr lang="en-US" sz="1400" dirty="0"/>
                        <a:t>Enrich customer profile using conversation data</a:t>
                      </a:r>
                    </a:p>
                  </a:txBody>
                  <a:tcPr anchor="ctr"/>
                </a:tc>
                <a:extLst>
                  <a:ext uri="{0D108BD9-81ED-4DB2-BD59-A6C34878D82A}">
                    <a16:rowId xmlns:a16="http://schemas.microsoft.com/office/drawing/2014/main" val="10003"/>
                  </a:ext>
                </a:extLst>
              </a:tr>
              <a:tr h="370840">
                <a:tc>
                  <a:txBody>
                    <a:bodyPr/>
                    <a:lstStyle/>
                    <a:p>
                      <a:pPr algn="ctr"/>
                      <a:r>
                        <a:rPr lang="en-US" sz="1400" dirty="0"/>
                        <a:t>Use customer data to define specific suggestions</a:t>
                      </a:r>
                    </a:p>
                  </a:txBody>
                  <a:tcPr anchor="ctr"/>
                </a:tc>
                <a:extLst>
                  <a:ext uri="{0D108BD9-81ED-4DB2-BD59-A6C34878D82A}">
                    <a16:rowId xmlns:a16="http://schemas.microsoft.com/office/drawing/2014/main" val="10004"/>
                  </a:ext>
                </a:extLst>
              </a:tr>
              <a:tr h="370840">
                <a:tc>
                  <a:txBody>
                    <a:bodyPr/>
                    <a:lstStyle/>
                    <a:p>
                      <a:pPr algn="ctr"/>
                      <a:r>
                        <a:rPr lang="en-US" sz="1400" dirty="0"/>
                        <a:t>Channel</a:t>
                      </a:r>
                      <a:r>
                        <a:rPr lang="en-US" sz="1400" baseline="0" dirty="0"/>
                        <a:t> for specific campaigns</a:t>
                      </a:r>
                      <a:endParaRPr lang="en-US" sz="1400" dirty="0"/>
                    </a:p>
                  </a:txBody>
                  <a:tcPr anchor="ctr"/>
                </a:tc>
                <a:extLst>
                  <a:ext uri="{0D108BD9-81ED-4DB2-BD59-A6C34878D82A}">
                    <a16:rowId xmlns:a16="http://schemas.microsoft.com/office/drawing/2014/main" val="10005"/>
                  </a:ext>
                </a:extLst>
              </a:tr>
              <a:tr h="370840">
                <a:tc>
                  <a:txBody>
                    <a:bodyPr/>
                    <a:lstStyle/>
                    <a:p>
                      <a:pPr algn="ctr"/>
                      <a:r>
                        <a:rPr lang="en-US" sz="1400" dirty="0"/>
                        <a:t>Triggers Event-Driven Campaigns</a:t>
                      </a:r>
                    </a:p>
                  </a:txBody>
                  <a:tcPr anchor="ctr"/>
                </a:tc>
                <a:extLst>
                  <a:ext uri="{0D108BD9-81ED-4DB2-BD59-A6C34878D82A}">
                    <a16:rowId xmlns:a16="http://schemas.microsoft.com/office/drawing/2014/main" val="10006"/>
                  </a:ext>
                </a:extLst>
              </a:tr>
              <a:tr h="370840">
                <a:tc>
                  <a:txBody>
                    <a:bodyPr/>
                    <a:lstStyle/>
                    <a:p>
                      <a:pPr algn="ctr"/>
                      <a:r>
                        <a:rPr lang="en-US" sz="1400" dirty="0"/>
                        <a:t>Provides other bank services</a:t>
                      </a:r>
                    </a:p>
                  </a:txBody>
                  <a:tcPr anchor="ctr"/>
                </a:tc>
                <a:extLst>
                  <a:ext uri="{0D108BD9-81ED-4DB2-BD59-A6C34878D82A}">
                    <a16:rowId xmlns:a16="http://schemas.microsoft.com/office/drawing/2014/main" val="10007"/>
                  </a:ext>
                </a:extLst>
              </a:tr>
              <a:tr h="370840">
                <a:tc>
                  <a:txBody>
                    <a:bodyPr/>
                    <a:lstStyle/>
                    <a:p>
                      <a:pPr algn="ctr"/>
                      <a:r>
                        <a:rPr lang="en-US" sz="1400" dirty="0"/>
                        <a:t>Competitive Intelligence</a:t>
                      </a:r>
                    </a:p>
                  </a:txBody>
                  <a:tcPr anchor="ctr"/>
                </a:tc>
                <a:extLst>
                  <a:ext uri="{0D108BD9-81ED-4DB2-BD59-A6C34878D82A}">
                    <a16:rowId xmlns:a16="http://schemas.microsoft.com/office/drawing/2014/main" val="10008"/>
                  </a:ext>
                </a:extLst>
              </a:tr>
            </a:tbl>
          </a:graphicData>
        </a:graphic>
      </p:graphicFrame>
      <p:sp>
        <p:nvSpPr>
          <p:cNvPr id="20" name="Rectangle 19"/>
          <p:cNvSpPr/>
          <p:nvPr/>
        </p:nvSpPr>
        <p:spPr bwMode="ltGray">
          <a:xfrm>
            <a:off x="4462630" y="6274675"/>
            <a:ext cx="1125294" cy="377549"/>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Internal System</a:t>
            </a:r>
          </a:p>
        </p:txBody>
      </p:sp>
      <p:sp>
        <p:nvSpPr>
          <p:cNvPr id="21" name="Rectangle 20"/>
          <p:cNvSpPr/>
          <p:nvPr/>
        </p:nvSpPr>
        <p:spPr bwMode="ltGray">
          <a:xfrm>
            <a:off x="3248685" y="6274675"/>
            <a:ext cx="1125294" cy="377549"/>
          </a:xfrm>
          <a:prstGeom prst="rect">
            <a:avLst/>
          </a:prstGeom>
          <a:solidFill>
            <a:srgbClr val="00B388"/>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Virtual Assistant</a:t>
            </a:r>
          </a:p>
        </p:txBody>
      </p:sp>
      <p:sp>
        <p:nvSpPr>
          <p:cNvPr id="22" name="Rectangle 21"/>
          <p:cNvSpPr/>
          <p:nvPr/>
        </p:nvSpPr>
        <p:spPr bwMode="ltGray">
          <a:xfrm>
            <a:off x="2034740" y="6274675"/>
            <a:ext cx="1125294" cy="377549"/>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Channel</a:t>
            </a:r>
          </a:p>
        </p:txBody>
      </p:sp>
      <p:sp>
        <p:nvSpPr>
          <p:cNvPr id="23" name="Rectangle 22"/>
          <p:cNvSpPr/>
          <p:nvPr/>
        </p:nvSpPr>
        <p:spPr bwMode="ltGray">
          <a:xfrm>
            <a:off x="7427118" y="3120875"/>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Single Customer View</a:t>
            </a:r>
          </a:p>
        </p:txBody>
      </p:sp>
      <p:cxnSp>
        <p:nvCxnSpPr>
          <p:cNvPr id="25" name="Straight Arrow Connector 24"/>
          <p:cNvCxnSpPr>
            <a:stCxn id="186" idx="3"/>
            <a:endCxn id="28" idx="1"/>
          </p:cNvCxnSpPr>
          <p:nvPr/>
        </p:nvCxnSpPr>
        <p:spPr>
          <a:xfrm>
            <a:off x="5793200" y="3712690"/>
            <a:ext cx="1633918" cy="295472"/>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ltGray">
          <a:xfrm>
            <a:off x="7427118" y="3785920"/>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Next Best Offer</a:t>
            </a:r>
          </a:p>
          <a:p>
            <a:pPr algn="ctr">
              <a:lnSpc>
                <a:spcPct val="90000"/>
              </a:lnSpc>
            </a:pPr>
            <a:r>
              <a:rPr lang="en-US" sz="1200" dirty="0"/>
              <a:t>Analytic Models</a:t>
            </a:r>
          </a:p>
        </p:txBody>
      </p:sp>
      <p:cxnSp>
        <p:nvCxnSpPr>
          <p:cNvPr id="32" name="Straight Arrow Connector 31"/>
          <p:cNvCxnSpPr>
            <a:stCxn id="186" idx="3"/>
            <a:endCxn id="23" idx="1"/>
          </p:cNvCxnSpPr>
          <p:nvPr/>
        </p:nvCxnSpPr>
        <p:spPr>
          <a:xfrm flipV="1">
            <a:off x="5793200" y="3343117"/>
            <a:ext cx="1633918" cy="36957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ltGray">
          <a:xfrm>
            <a:off x="7427118" y="4448330"/>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Campaigns</a:t>
            </a:r>
          </a:p>
        </p:txBody>
      </p:sp>
      <p:cxnSp>
        <p:nvCxnSpPr>
          <p:cNvPr id="43" name="Straight Arrow Connector 42"/>
          <p:cNvCxnSpPr>
            <a:stCxn id="186" idx="3"/>
            <a:endCxn id="40" idx="1"/>
          </p:cNvCxnSpPr>
          <p:nvPr/>
        </p:nvCxnSpPr>
        <p:spPr>
          <a:xfrm>
            <a:off x="5793200" y="3712690"/>
            <a:ext cx="1633918" cy="95788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ltGray">
          <a:xfrm>
            <a:off x="5676575" y="6274675"/>
            <a:ext cx="1125294" cy="377549"/>
          </a:xfrm>
          <a:prstGeom prst="rect">
            <a:avLst/>
          </a:prstGeom>
          <a:solidFill>
            <a:schemeClr val="accent6">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External System</a:t>
            </a:r>
          </a:p>
        </p:txBody>
      </p:sp>
      <p:sp>
        <p:nvSpPr>
          <p:cNvPr id="27" name="Rectangle 26"/>
          <p:cNvSpPr/>
          <p:nvPr/>
        </p:nvSpPr>
        <p:spPr bwMode="ltGray">
          <a:xfrm>
            <a:off x="7427118" y="1889091"/>
            <a:ext cx="1390313" cy="444484"/>
          </a:xfrm>
          <a:prstGeom prst="rect">
            <a:avLst/>
          </a:prstGeom>
          <a:solidFill>
            <a:schemeClr val="accent6">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External Data (Bloomberg)</a:t>
            </a:r>
          </a:p>
        </p:txBody>
      </p:sp>
      <p:cxnSp>
        <p:nvCxnSpPr>
          <p:cNvPr id="29" name="Straight Arrow Connector 28"/>
          <p:cNvCxnSpPr>
            <a:endCxn id="27" idx="1"/>
          </p:cNvCxnSpPr>
          <p:nvPr/>
        </p:nvCxnSpPr>
        <p:spPr>
          <a:xfrm flipV="1">
            <a:off x="5793200" y="2111333"/>
            <a:ext cx="1633918" cy="1601357"/>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ltGray">
          <a:xfrm>
            <a:off x="7421195" y="5744400"/>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Other Processes </a:t>
            </a:r>
            <a:r>
              <a:rPr lang="en-US" sz="900" dirty="0"/>
              <a:t>(e.g. Inquiry, Support, Sales, Chatbots etc.)</a:t>
            </a:r>
          </a:p>
        </p:txBody>
      </p:sp>
      <p:cxnSp>
        <p:nvCxnSpPr>
          <p:cNvPr id="34" name="Straight Arrow Connector 33"/>
          <p:cNvCxnSpPr>
            <a:stCxn id="186" idx="3"/>
            <a:endCxn id="33" idx="1"/>
          </p:cNvCxnSpPr>
          <p:nvPr/>
        </p:nvCxnSpPr>
        <p:spPr>
          <a:xfrm>
            <a:off x="5793200" y="3712690"/>
            <a:ext cx="1627995" cy="225395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25600" y="4955827"/>
            <a:ext cx="1000363" cy="246221"/>
          </a:xfrm>
          <a:prstGeom prst="rect">
            <a:avLst/>
          </a:prstGeom>
          <a:noFill/>
        </p:spPr>
        <p:txBody>
          <a:bodyPr wrap="square">
            <a:spAutoFit/>
          </a:bodyPr>
          <a:lstStyle/>
          <a:p>
            <a:pPr defTabSz="896386">
              <a:defRPr/>
            </a:pPr>
            <a:r>
              <a:rPr lang="en-US" sz="1000" kern="0" spc="-29" dirty="0">
                <a:solidFill>
                  <a:schemeClr val="bg1"/>
                </a:solidFill>
                <a:cs typeface="Segoe UI Semilight" panose="020B0402040204020203" pitchFamily="34" charset="0"/>
              </a:rPr>
              <a:t>Speech to Text</a:t>
            </a:r>
          </a:p>
        </p:txBody>
      </p:sp>
      <p:sp>
        <p:nvSpPr>
          <p:cNvPr id="45" name="Rectangle 44"/>
          <p:cNvSpPr/>
          <p:nvPr/>
        </p:nvSpPr>
        <p:spPr bwMode="ltGray">
          <a:xfrm>
            <a:off x="2671460" y="4526597"/>
            <a:ext cx="1147122" cy="697442"/>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Call Center</a:t>
            </a:r>
          </a:p>
        </p:txBody>
      </p:sp>
      <p:sp>
        <p:nvSpPr>
          <p:cNvPr id="46" name="Rectangle 45"/>
          <p:cNvSpPr/>
          <p:nvPr/>
        </p:nvSpPr>
        <p:spPr bwMode="ltGray">
          <a:xfrm>
            <a:off x="3920353" y="4526596"/>
            <a:ext cx="390643" cy="697443"/>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100" dirty="0"/>
              <a:t>STT</a:t>
            </a:r>
          </a:p>
        </p:txBody>
      </p:sp>
      <p:sp>
        <p:nvSpPr>
          <p:cNvPr id="47" name="Rectangle 46"/>
          <p:cNvSpPr/>
          <p:nvPr/>
        </p:nvSpPr>
        <p:spPr bwMode="ltGray">
          <a:xfrm>
            <a:off x="7421195" y="5096365"/>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Competitive Intelligence</a:t>
            </a:r>
          </a:p>
        </p:txBody>
      </p:sp>
      <p:cxnSp>
        <p:nvCxnSpPr>
          <p:cNvPr id="48" name="Straight Arrow Connector 47"/>
          <p:cNvCxnSpPr>
            <a:endCxn id="47" idx="1"/>
          </p:cNvCxnSpPr>
          <p:nvPr/>
        </p:nvCxnSpPr>
        <p:spPr>
          <a:xfrm>
            <a:off x="5793200" y="3714862"/>
            <a:ext cx="1627995" cy="1603745"/>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8872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ltGray">
          <a:xfrm>
            <a:off x="533400" y="1417320"/>
            <a:ext cx="11361750" cy="4754880"/>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pPr>
            <a:endParaRPr lang="en-US" b="1" dirty="0">
              <a:solidFill>
                <a:schemeClr val="tx1"/>
              </a:solidFill>
            </a:endParaRPr>
          </a:p>
        </p:txBody>
      </p:sp>
      <p:sp>
        <p:nvSpPr>
          <p:cNvPr id="7" name="Title 6"/>
          <p:cNvSpPr>
            <a:spLocks noGrp="1"/>
          </p:cNvSpPr>
          <p:nvPr>
            <p:ph type="title"/>
          </p:nvPr>
        </p:nvSpPr>
        <p:spPr/>
        <p:txBody>
          <a:bodyPr/>
          <a:lstStyle/>
          <a:p>
            <a:r>
              <a:rPr lang="en-US" dirty="0"/>
              <a:t>Virtual Assistant</a:t>
            </a:r>
          </a:p>
        </p:txBody>
      </p:sp>
      <p:sp>
        <p:nvSpPr>
          <p:cNvPr id="25" name="Text Placeholder 24"/>
          <p:cNvSpPr>
            <a:spLocks noGrp="1"/>
          </p:cNvSpPr>
          <p:nvPr>
            <p:ph type="body" sz="quarter" idx="13"/>
          </p:nvPr>
        </p:nvSpPr>
        <p:spPr/>
        <p:txBody>
          <a:bodyPr/>
          <a:lstStyle/>
          <a:p>
            <a:r>
              <a:rPr lang="en-US" dirty="0"/>
              <a:t>Coverage for long term opportunities</a:t>
            </a:r>
          </a:p>
        </p:txBody>
      </p:sp>
      <p:sp>
        <p:nvSpPr>
          <p:cNvPr id="4" name="Slide Number Placeholder 3"/>
          <p:cNvSpPr>
            <a:spLocks noGrp="1"/>
          </p:cNvSpPr>
          <p:nvPr>
            <p:ph type="sldNum" sz="quarter" idx="12"/>
          </p:nvPr>
        </p:nvSpPr>
        <p:spPr/>
        <p:txBody>
          <a:bodyPr/>
          <a:lstStyle/>
          <a:p>
            <a:fld id="{B016F8AB-BCEA-4347-8BA6-BE776009BC89}" type="slidenum">
              <a:rPr lang="en-US" smtClean="0"/>
              <a:pPr/>
              <a:t>23</a:t>
            </a:fld>
            <a:endParaRPr lang="en-US" dirty="0"/>
          </a:p>
        </p:txBody>
      </p:sp>
      <p:sp>
        <p:nvSpPr>
          <p:cNvPr id="3" name="Pentagon 2"/>
          <p:cNvSpPr/>
          <p:nvPr/>
        </p:nvSpPr>
        <p:spPr bwMode="ltGray">
          <a:xfrm>
            <a:off x="583645" y="1653124"/>
            <a:ext cx="2799218" cy="2155326"/>
          </a:xfrm>
          <a:prstGeom prst="homePlate">
            <a:avLst>
              <a:gd name="adj" fmla="val 16667"/>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4" name="Pentagon 123"/>
          <p:cNvSpPr/>
          <p:nvPr/>
        </p:nvSpPr>
        <p:spPr bwMode="ltGray">
          <a:xfrm>
            <a:off x="3381273" y="1653124"/>
            <a:ext cx="2799218" cy="2155326"/>
          </a:xfrm>
          <a:prstGeom prst="homePlate">
            <a:avLst>
              <a:gd name="adj" fmla="val 16667"/>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44" name="Pentagon 243"/>
          <p:cNvSpPr/>
          <p:nvPr/>
        </p:nvSpPr>
        <p:spPr bwMode="ltGray">
          <a:xfrm>
            <a:off x="6211559" y="1653124"/>
            <a:ext cx="2799218" cy="2155326"/>
          </a:xfrm>
          <a:prstGeom prst="homePlate">
            <a:avLst>
              <a:gd name="adj" fmla="val 16667"/>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45" name="Pentagon 244"/>
          <p:cNvSpPr/>
          <p:nvPr/>
        </p:nvSpPr>
        <p:spPr bwMode="ltGray">
          <a:xfrm>
            <a:off x="9030959" y="1653124"/>
            <a:ext cx="2799218" cy="2155326"/>
          </a:xfrm>
          <a:prstGeom prst="homePlate">
            <a:avLst>
              <a:gd name="adj" fmla="val 16667"/>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14" name="Group 13"/>
          <p:cNvGrpSpPr>
            <a:grpSpLocks noChangeAspect="1"/>
          </p:cNvGrpSpPr>
          <p:nvPr/>
        </p:nvGrpSpPr>
        <p:grpSpPr>
          <a:xfrm>
            <a:off x="9120434" y="2557550"/>
            <a:ext cx="450578" cy="437403"/>
            <a:chOff x="5822950" y="3163888"/>
            <a:chExt cx="542925" cy="527050"/>
          </a:xfrm>
        </p:grpSpPr>
        <p:sp>
          <p:nvSpPr>
            <p:cNvPr id="15"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p:cNvGrpSpPr>
            <a:grpSpLocks noChangeAspect="1"/>
          </p:cNvGrpSpPr>
          <p:nvPr/>
        </p:nvGrpSpPr>
        <p:grpSpPr>
          <a:xfrm>
            <a:off x="763459" y="2381739"/>
            <a:ext cx="772306" cy="830144"/>
            <a:chOff x="5819775" y="3152775"/>
            <a:chExt cx="552450" cy="552450"/>
          </a:xfrm>
        </p:grpSpPr>
        <p:sp>
          <p:nvSpPr>
            <p:cNvPr id="22" name="Freeform 43"/>
            <p:cNvSpPr>
              <a:spLocks noEditPoints="1"/>
            </p:cNvSpPr>
            <p:nvPr/>
          </p:nvSpPr>
          <p:spPr bwMode="auto">
            <a:xfrm>
              <a:off x="5819775" y="3152775"/>
              <a:ext cx="552450" cy="552450"/>
            </a:xfrm>
            <a:custGeom>
              <a:avLst/>
              <a:gdLst>
                <a:gd name="T0" fmla="*/ 10 w 144"/>
                <a:gd name="T1" fmla="*/ 70 h 144"/>
                <a:gd name="T2" fmla="*/ 38 w 144"/>
                <a:gd name="T3" fmla="*/ 70 h 144"/>
                <a:gd name="T4" fmla="*/ 24 w 144"/>
                <a:gd name="T5" fmla="*/ 64 h 144"/>
                <a:gd name="T6" fmla="*/ 24 w 144"/>
                <a:gd name="T7" fmla="*/ 76 h 144"/>
                <a:gd name="T8" fmla="*/ 24 w 144"/>
                <a:gd name="T9" fmla="*/ 64 h 144"/>
                <a:gd name="T10" fmla="*/ 0 w 144"/>
                <a:gd name="T11" fmla="*/ 88 h 144"/>
                <a:gd name="T12" fmla="*/ 8 w 144"/>
                <a:gd name="T13" fmla="*/ 120 h 144"/>
                <a:gd name="T14" fmla="*/ 40 w 144"/>
                <a:gd name="T15" fmla="*/ 96 h 144"/>
                <a:gd name="T16" fmla="*/ 48 w 144"/>
                <a:gd name="T17" fmla="*/ 120 h 144"/>
                <a:gd name="T18" fmla="*/ 36 w 144"/>
                <a:gd name="T19" fmla="*/ 116 h 144"/>
                <a:gd name="T20" fmla="*/ 28 w 144"/>
                <a:gd name="T21" fmla="*/ 136 h 144"/>
                <a:gd name="T22" fmla="*/ 20 w 144"/>
                <a:gd name="T23" fmla="*/ 116 h 144"/>
                <a:gd name="T24" fmla="*/ 12 w 144"/>
                <a:gd name="T25" fmla="*/ 144 h 144"/>
                <a:gd name="T26" fmla="*/ 36 w 144"/>
                <a:gd name="T27" fmla="*/ 116 h 144"/>
                <a:gd name="T28" fmla="*/ 106 w 144"/>
                <a:gd name="T29" fmla="*/ 70 h 144"/>
                <a:gd name="T30" fmla="*/ 134 w 144"/>
                <a:gd name="T31" fmla="*/ 70 h 144"/>
                <a:gd name="T32" fmla="*/ 120 w 144"/>
                <a:gd name="T33" fmla="*/ 64 h 144"/>
                <a:gd name="T34" fmla="*/ 120 w 144"/>
                <a:gd name="T35" fmla="*/ 76 h 144"/>
                <a:gd name="T36" fmla="*/ 120 w 144"/>
                <a:gd name="T37" fmla="*/ 64 h 144"/>
                <a:gd name="T38" fmla="*/ 96 w 144"/>
                <a:gd name="T39" fmla="*/ 88 h 144"/>
                <a:gd name="T40" fmla="*/ 104 w 144"/>
                <a:gd name="T41" fmla="*/ 120 h 144"/>
                <a:gd name="T42" fmla="*/ 136 w 144"/>
                <a:gd name="T43" fmla="*/ 96 h 144"/>
                <a:gd name="T44" fmla="*/ 144 w 144"/>
                <a:gd name="T45" fmla="*/ 120 h 144"/>
                <a:gd name="T46" fmla="*/ 132 w 144"/>
                <a:gd name="T47" fmla="*/ 116 h 144"/>
                <a:gd name="T48" fmla="*/ 124 w 144"/>
                <a:gd name="T49" fmla="*/ 136 h 144"/>
                <a:gd name="T50" fmla="*/ 116 w 144"/>
                <a:gd name="T51" fmla="*/ 116 h 144"/>
                <a:gd name="T52" fmla="*/ 108 w 144"/>
                <a:gd name="T53" fmla="*/ 144 h 144"/>
                <a:gd name="T54" fmla="*/ 132 w 144"/>
                <a:gd name="T55" fmla="*/ 116 h 144"/>
                <a:gd name="T56" fmla="*/ 58 w 144"/>
                <a:gd name="T57" fmla="*/ 14 h 144"/>
                <a:gd name="T58" fmla="*/ 86 w 144"/>
                <a:gd name="T59" fmla="*/ 14 h 144"/>
                <a:gd name="T60" fmla="*/ 72 w 144"/>
                <a:gd name="T61" fmla="*/ 8 h 144"/>
                <a:gd name="T62" fmla="*/ 72 w 144"/>
                <a:gd name="T63" fmla="*/ 20 h 144"/>
                <a:gd name="T64" fmla="*/ 72 w 144"/>
                <a:gd name="T65" fmla="*/ 8 h 144"/>
                <a:gd name="T66" fmla="*/ 48 w 144"/>
                <a:gd name="T67" fmla="*/ 32 h 144"/>
                <a:gd name="T68" fmla="*/ 56 w 144"/>
                <a:gd name="T69" fmla="*/ 64 h 144"/>
                <a:gd name="T70" fmla="*/ 88 w 144"/>
                <a:gd name="T71" fmla="*/ 40 h 144"/>
                <a:gd name="T72" fmla="*/ 96 w 144"/>
                <a:gd name="T73" fmla="*/ 64 h 144"/>
                <a:gd name="T74" fmla="*/ 84 w 144"/>
                <a:gd name="T75" fmla="*/ 60 h 144"/>
                <a:gd name="T76" fmla="*/ 76 w 144"/>
                <a:gd name="T77" fmla="*/ 80 h 144"/>
                <a:gd name="T78" fmla="*/ 68 w 144"/>
                <a:gd name="T79" fmla="*/ 60 h 144"/>
                <a:gd name="T80" fmla="*/ 60 w 144"/>
                <a:gd name="T81" fmla="*/ 88 h 144"/>
                <a:gd name="T82" fmla="*/ 84 w 144"/>
                <a:gd name="T83" fmla="*/ 6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44">
                  <a:moveTo>
                    <a:pt x="24" y="84"/>
                  </a:moveTo>
                  <a:cubicBezTo>
                    <a:pt x="16" y="84"/>
                    <a:pt x="10" y="78"/>
                    <a:pt x="10" y="70"/>
                  </a:cubicBezTo>
                  <a:cubicBezTo>
                    <a:pt x="10" y="62"/>
                    <a:pt x="16" y="56"/>
                    <a:pt x="24" y="56"/>
                  </a:cubicBezTo>
                  <a:cubicBezTo>
                    <a:pt x="32" y="56"/>
                    <a:pt x="38" y="62"/>
                    <a:pt x="38" y="70"/>
                  </a:cubicBezTo>
                  <a:cubicBezTo>
                    <a:pt x="38" y="78"/>
                    <a:pt x="32" y="84"/>
                    <a:pt x="24" y="84"/>
                  </a:cubicBezTo>
                  <a:close/>
                  <a:moveTo>
                    <a:pt x="24" y="64"/>
                  </a:moveTo>
                  <a:cubicBezTo>
                    <a:pt x="21" y="64"/>
                    <a:pt x="18" y="67"/>
                    <a:pt x="18" y="70"/>
                  </a:cubicBezTo>
                  <a:cubicBezTo>
                    <a:pt x="18" y="73"/>
                    <a:pt x="21" y="76"/>
                    <a:pt x="24" y="76"/>
                  </a:cubicBezTo>
                  <a:cubicBezTo>
                    <a:pt x="27" y="76"/>
                    <a:pt x="30" y="73"/>
                    <a:pt x="30" y="70"/>
                  </a:cubicBezTo>
                  <a:cubicBezTo>
                    <a:pt x="30" y="67"/>
                    <a:pt x="27" y="64"/>
                    <a:pt x="24" y="64"/>
                  </a:cubicBezTo>
                  <a:close/>
                  <a:moveTo>
                    <a:pt x="48" y="88"/>
                  </a:moveTo>
                  <a:cubicBezTo>
                    <a:pt x="0" y="88"/>
                    <a:pt x="0" y="88"/>
                    <a:pt x="0" y="88"/>
                  </a:cubicBezTo>
                  <a:cubicBezTo>
                    <a:pt x="0" y="120"/>
                    <a:pt x="0" y="120"/>
                    <a:pt x="0" y="120"/>
                  </a:cubicBezTo>
                  <a:cubicBezTo>
                    <a:pt x="8" y="120"/>
                    <a:pt x="8" y="120"/>
                    <a:pt x="8" y="120"/>
                  </a:cubicBezTo>
                  <a:cubicBezTo>
                    <a:pt x="8" y="96"/>
                    <a:pt x="8" y="96"/>
                    <a:pt x="8" y="96"/>
                  </a:cubicBezTo>
                  <a:cubicBezTo>
                    <a:pt x="40" y="96"/>
                    <a:pt x="40" y="96"/>
                    <a:pt x="40" y="96"/>
                  </a:cubicBezTo>
                  <a:cubicBezTo>
                    <a:pt x="40" y="120"/>
                    <a:pt x="40" y="120"/>
                    <a:pt x="40" y="120"/>
                  </a:cubicBezTo>
                  <a:cubicBezTo>
                    <a:pt x="48" y="120"/>
                    <a:pt x="48" y="120"/>
                    <a:pt x="48" y="120"/>
                  </a:cubicBezTo>
                  <a:lnTo>
                    <a:pt x="48" y="88"/>
                  </a:lnTo>
                  <a:close/>
                  <a:moveTo>
                    <a:pt x="36" y="116"/>
                  </a:moveTo>
                  <a:cubicBezTo>
                    <a:pt x="28" y="116"/>
                    <a:pt x="28" y="116"/>
                    <a:pt x="28" y="116"/>
                  </a:cubicBezTo>
                  <a:cubicBezTo>
                    <a:pt x="28" y="136"/>
                    <a:pt x="28" y="136"/>
                    <a:pt x="28" y="136"/>
                  </a:cubicBezTo>
                  <a:cubicBezTo>
                    <a:pt x="20" y="136"/>
                    <a:pt x="20" y="136"/>
                    <a:pt x="20" y="136"/>
                  </a:cubicBezTo>
                  <a:cubicBezTo>
                    <a:pt x="20" y="116"/>
                    <a:pt x="20" y="116"/>
                    <a:pt x="20" y="116"/>
                  </a:cubicBezTo>
                  <a:cubicBezTo>
                    <a:pt x="12" y="116"/>
                    <a:pt x="12" y="116"/>
                    <a:pt x="12" y="116"/>
                  </a:cubicBezTo>
                  <a:cubicBezTo>
                    <a:pt x="12" y="144"/>
                    <a:pt x="12" y="144"/>
                    <a:pt x="12" y="144"/>
                  </a:cubicBezTo>
                  <a:cubicBezTo>
                    <a:pt x="36" y="144"/>
                    <a:pt x="36" y="144"/>
                    <a:pt x="36" y="144"/>
                  </a:cubicBezTo>
                  <a:lnTo>
                    <a:pt x="36" y="116"/>
                  </a:lnTo>
                  <a:close/>
                  <a:moveTo>
                    <a:pt x="120" y="84"/>
                  </a:moveTo>
                  <a:cubicBezTo>
                    <a:pt x="112" y="84"/>
                    <a:pt x="106" y="78"/>
                    <a:pt x="106" y="70"/>
                  </a:cubicBezTo>
                  <a:cubicBezTo>
                    <a:pt x="106" y="62"/>
                    <a:pt x="112" y="56"/>
                    <a:pt x="120" y="56"/>
                  </a:cubicBezTo>
                  <a:cubicBezTo>
                    <a:pt x="128" y="56"/>
                    <a:pt x="134" y="62"/>
                    <a:pt x="134" y="70"/>
                  </a:cubicBezTo>
                  <a:cubicBezTo>
                    <a:pt x="134" y="78"/>
                    <a:pt x="128" y="84"/>
                    <a:pt x="120" y="84"/>
                  </a:cubicBezTo>
                  <a:close/>
                  <a:moveTo>
                    <a:pt x="120" y="64"/>
                  </a:moveTo>
                  <a:cubicBezTo>
                    <a:pt x="117" y="64"/>
                    <a:pt x="114" y="67"/>
                    <a:pt x="114" y="70"/>
                  </a:cubicBezTo>
                  <a:cubicBezTo>
                    <a:pt x="114" y="73"/>
                    <a:pt x="117" y="76"/>
                    <a:pt x="120" y="76"/>
                  </a:cubicBezTo>
                  <a:cubicBezTo>
                    <a:pt x="123" y="76"/>
                    <a:pt x="126" y="73"/>
                    <a:pt x="126" y="70"/>
                  </a:cubicBezTo>
                  <a:cubicBezTo>
                    <a:pt x="126" y="67"/>
                    <a:pt x="123" y="64"/>
                    <a:pt x="120" y="64"/>
                  </a:cubicBezTo>
                  <a:close/>
                  <a:moveTo>
                    <a:pt x="144" y="88"/>
                  </a:moveTo>
                  <a:cubicBezTo>
                    <a:pt x="96" y="88"/>
                    <a:pt x="96" y="88"/>
                    <a:pt x="96" y="88"/>
                  </a:cubicBezTo>
                  <a:cubicBezTo>
                    <a:pt x="96" y="120"/>
                    <a:pt x="96" y="120"/>
                    <a:pt x="96" y="120"/>
                  </a:cubicBezTo>
                  <a:cubicBezTo>
                    <a:pt x="104" y="120"/>
                    <a:pt x="104" y="120"/>
                    <a:pt x="104" y="120"/>
                  </a:cubicBezTo>
                  <a:cubicBezTo>
                    <a:pt x="104" y="96"/>
                    <a:pt x="104" y="96"/>
                    <a:pt x="104" y="96"/>
                  </a:cubicBezTo>
                  <a:cubicBezTo>
                    <a:pt x="136" y="96"/>
                    <a:pt x="136" y="96"/>
                    <a:pt x="136" y="96"/>
                  </a:cubicBezTo>
                  <a:cubicBezTo>
                    <a:pt x="136" y="120"/>
                    <a:pt x="136" y="120"/>
                    <a:pt x="136" y="120"/>
                  </a:cubicBezTo>
                  <a:cubicBezTo>
                    <a:pt x="144" y="120"/>
                    <a:pt x="144" y="120"/>
                    <a:pt x="144" y="120"/>
                  </a:cubicBezTo>
                  <a:lnTo>
                    <a:pt x="144" y="88"/>
                  </a:lnTo>
                  <a:close/>
                  <a:moveTo>
                    <a:pt x="132" y="116"/>
                  </a:moveTo>
                  <a:cubicBezTo>
                    <a:pt x="124" y="116"/>
                    <a:pt x="124" y="116"/>
                    <a:pt x="124" y="116"/>
                  </a:cubicBezTo>
                  <a:cubicBezTo>
                    <a:pt x="124" y="136"/>
                    <a:pt x="124" y="136"/>
                    <a:pt x="124" y="136"/>
                  </a:cubicBezTo>
                  <a:cubicBezTo>
                    <a:pt x="116" y="136"/>
                    <a:pt x="116" y="136"/>
                    <a:pt x="116" y="136"/>
                  </a:cubicBezTo>
                  <a:cubicBezTo>
                    <a:pt x="116" y="116"/>
                    <a:pt x="116" y="116"/>
                    <a:pt x="116" y="116"/>
                  </a:cubicBezTo>
                  <a:cubicBezTo>
                    <a:pt x="108" y="116"/>
                    <a:pt x="108" y="116"/>
                    <a:pt x="108" y="116"/>
                  </a:cubicBezTo>
                  <a:cubicBezTo>
                    <a:pt x="108" y="144"/>
                    <a:pt x="108" y="144"/>
                    <a:pt x="108" y="144"/>
                  </a:cubicBezTo>
                  <a:cubicBezTo>
                    <a:pt x="132" y="144"/>
                    <a:pt x="132" y="144"/>
                    <a:pt x="132" y="144"/>
                  </a:cubicBezTo>
                  <a:lnTo>
                    <a:pt x="132" y="116"/>
                  </a:lnTo>
                  <a:close/>
                  <a:moveTo>
                    <a:pt x="72" y="28"/>
                  </a:moveTo>
                  <a:cubicBezTo>
                    <a:pt x="64" y="28"/>
                    <a:pt x="58" y="22"/>
                    <a:pt x="58" y="14"/>
                  </a:cubicBezTo>
                  <a:cubicBezTo>
                    <a:pt x="58" y="6"/>
                    <a:pt x="64" y="0"/>
                    <a:pt x="72" y="0"/>
                  </a:cubicBezTo>
                  <a:cubicBezTo>
                    <a:pt x="80" y="0"/>
                    <a:pt x="86" y="6"/>
                    <a:pt x="86" y="14"/>
                  </a:cubicBezTo>
                  <a:cubicBezTo>
                    <a:pt x="86" y="22"/>
                    <a:pt x="80" y="28"/>
                    <a:pt x="72" y="28"/>
                  </a:cubicBezTo>
                  <a:close/>
                  <a:moveTo>
                    <a:pt x="72" y="8"/>
                  </a:moveTo>
                  <a:cubicBezTo>
                    <a:pt x="69" y="8"/>
                    <a:pt x="66" y="11"/>
                    <a:pt x="66" y="14"/>
                  </a:cubicBezTo>
                  <a:cubicBezTo>
                    <a:pt x="66" y="17"/>
                    <a:pt x="69" y="20"/>
                    <a:pt x="72" y="20"/>
                  </a:cubicBezTo>
                  <a:cubicBezTo>
                    <a:pt x="75" y="20"/>
                    <a:pt x="78" y="17"/>
                    <a:pt x="78" y="14"/>
                  </a:cubicBezTo>
                  <a:cubicBezTo>
                    <a:pt x="78" y="11"/>
                    <a:pt x="75" y="8"/>
                    <a:pt x="72" y="8"/>
                  </a:cubicBezTo>
                  <a:close/>
                  <a:moveTo>
                    <a:pt x="96" y="32"/>
                  </a:moveTo>
                  <a:cubicBezTo>
                    <a:pt x="48" y="32"/>
                    <a:pt x="48" y="32"/>
                    <a:pt x="48" y="32"/>
                  </a:cubicBezTo>
                  <a:cubicBezTo>
                    <a:pt x="48" y="64"/>
                    <a:pt x="48" y="64"/>
                    <a:pt x="48" y="64"/>
                  </a:cubicBezTo>
                  <a:cubicBezTo>
                    <a:pt x="56" y="64"/>
                    <a:pt x="56" y="64"/>
                    <a:pt x="56" y="64"/>
                  </a:cubicBezTo>
                  <a:cubicBezTo>
                    <a:pt x="56" y="40"/>
                    <a:pt x="56" y="40"/>
                    <a:pt x="56" y="40"/>
                  </a:cubicBezTo>
                  <a:cubicBezTo>
                    <a:pt x="88" y="40"/>
                    <a:pt x="88" y="40"/>
                    <a:pt x="88" y="40"/>
                  </a:cubicBezTo>
                  <a:cubicBezTo>
                    <a:pt x="88" y="64"/>
                    <a:pt x="88" y="64"/>
                    <a:pt x="88" y="64"/>
                  </a:cubicBezTo>
                  <a:cubicBezTo>
                    <a:pt x="96" y="64"/>
                    <a:pt x="96" y="64"/>
                    <a:pt x="96" y="64"/>
                  </a:cubicBezTo>
                  <a:lnTo>
                    <a:pt x="96" y="32"/>
                  </a:lnTo>
                  <a:close/>
                  <a:moveTo>
                    <a:pt x="84" y="60"/>
                  </a:moveTo>
                  <a:cubicBezTo>
                    <a:pt x="76" y="60"/>
                    <a:pt x="76" y="60"/>
                    <a:pt x="76" y="60"/>
                  </a:cubicBezTo>
                  <a:cubicBezTo>
                    <a:pt x="76" y="80"/>
                    <a:pt x="76" y="80"/>
                    <a:pt x="76" y="80"/>
                  </a:cubicBezTo>
                  <a:cubicBezTo>
                    <a:pt x="68" y="80"/>
                    <a:pt x="68" y="80"/>
                    <a:pt x="68" y="80"/>
                  </a:cubicBezTo>
                  <a:cubicBezTo>
                    <a:pt x="68" y="60"/>
                    <a:pt x="68" y="60"/>
                    <a:pt x="68" y="60"/>
                  </a:cubicBezTo>
                  <a:cubicBezTo>
                    <a:pt x="60" y="60"/>
                    <a:pt x="60" y="60"/>
                    <a:pt x="60" y="60"/>
                  </a:cubicBezTo>
                  <a:cubicBezTo>
                    <a:pt x="60" y="88"/>
                    <a:pt x="60" y="88"/>
                    <a:pt x="60" y="88"/>
                  </a:cubicBezTo>
                  <a:cubicBezTo>
                    <a:pt x="84" y="88"/>
                    <a:pt x="84" y="88"/>
                    <a:pt x="84" y="88"/>
                  </a:cubicBezTo>
                  <a:lnTo>
                    <a:pt x="84"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noEditPoints="1"/>
            </p:cNvSpPr>
            <p:nvPr/>
          </p:nvSpPr>
          <p:spPr bwMode="auto">
            <a:xfrm>
              <a:off x="5895975" y="3321050"/>
              <a:ext cx="400050" cy="261938"/>
            </a:xfrm>
            <a:custGeom>
              <a:avLst/>
              <a:gdLst>
                <a:gd name="T0" fmla="*/ 20 w 252"/>
                <a:gd name="T1" fmla="*/ 165 h 165"/>
                <a:gd name="T2" fmla="*/ 0 w 252"/>
                <a:gd name="T3" fmla="*/ 165 h 165"/>
                <a:gd name="T4" fmla="*/ 0 w 252"/>
                <a:gd name="T5" fmla="*/ 136 h 165"/>
                <a:gd name="T6" fmla="*/ 20 w 252"/>
                <a:gd name="T7" fmla="*/ 136 h 165"/>
                <a:gd name="T8" fmla="*/ 20 w 252"/>
                <a:gd name="T9" fmla="*/ 165 h 165"/>
                <a:gd name="T10" fmla="*/ 252 w 252"/>
                <a:gd name="T11" fmla="*/ 136 h 165"/>
                <a:gd name="T12" fmla="*/ 232 w 252"/>
                <a:gd name="T13" fmla="*/ 136 h 165"/>
                <a:gd name="T14" fmla="*/ 232 w 252"/>
                <a:gd name="T15" fmla="*/ 165 h 165"/>
                <a:gd name="T16" fmla="*/ 252 w 252"/>
                <a:gd name="T17" fmla="*/ 165 h 165"/>
                <a:gd name="T18" fmla="*/ 252 w 252"/>
                <a:gd name="T19" fmla="*/ 136 h 165"/>
                <a:gd name="T20" fmla="*/ 136 w 252"/>
                <a:gd name="T21" fmla="*/ 0 h 165"/>
                <a:gd name="T22" fmla="*/ 116 w 252"/>
                <a:gd name="T23" fmla="*/ 0 h 165"/>
                <a:gd name="T24" fmla="*/ 116 w 252"/>
                <a:gd name="T25" fmla="*/ 29 h 165"/>
                <a:gd name="T26" fmla="*/ 136 w 252"/>
                <a:gd name="T27" fmla="*/ 29 h 165"/>
                <a:gd name="T28" fmla="*/ 136 w 252"/>
                <a:gd name="T2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165">
                  <a:moveTo>
                    <a:pt x="20" y="165"/>
                  </a:moveTo>
                  <a:lnTo>
                    <a:pt x="0" y="165"/>
                  </a:lnTo>
                  <a:lnTo>
                    <a:pt x="0" y="136"/>
                  </a:lnTo>
                  <a:lnTo>
                    <a:pt x="20" y="136"/>
                  </a:lnTo>
                  <a:lnTo>
                    <a:pt x="20" y="165"/>
                  </a:lnTo>
                  <a:close/>
                  <a:moveTo>
                    <a:pt x="252" y="136"/>
                  </a:moveTo>
                  <a:lnTo>
                    <a:pt x="232" y="136"/>
                  </a:lnTo>
                  <a:lnTo>
                    <a:pt x="232" y="165"/>
                  </a:lnTo>
                  <a:lnTo>
                    <a:pt x="252" y="165"/>
                  </a:lnTo>
                  <a:lnTo>
                    <a:pt x="252" y="136"/>
                  </a:lnTo>
                  <a:close/>
                  <a:moveTo>
                    <a:pt x="136" y="0"/>
                  </a:moveTo>
                  <a:lnTo>
                    <a:pt x="116" y="0"/>
                  </a:lnTo>
                  <a:lnTo>
                    <a:pt x="116" y="29"/>
                  </a:lnTo>
                  <a:lnTo>
                    <a:pt x="136" y="29"/>
                  </a:lnTo>
                  <a:lnTo>
                    <a:pt x="136"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TextBox 5"/>
          <p:cNvSpPr txBox="1"/>
          <p:nvPr/>
        </p:nvSpPr>
        <p:spPr>
          <a:xfrm>
            <a:off x="457200" y="3280831"/>
            <a:ext cx="1384824" cy="300569"/>
          </a:xfrm>
          <a:prstGeom prst="rect">
            <a:avLst/>
          </a:prstGeom>
          <a:noFill/>
        </p:spPr>
        <p:txBody>
          <a:bodyPr wrap="square" lIns="0" tIns="0" rIns="0" bIns="0" rtlCol="0">
            <a:noAutofit/>
          </a:bodyPr>
          <a:lstStyle/>
          <a:p>
            <a:pPr algn="ctr">
              <a:lnSpc>
                <a:spcPct val="90000"/>
              </a:lnSpc>
            </a:pPr>
            <a:r>
              <a:rPr lang="en-US" sz="1200" b="1" dirty="0"/>
              <a:t>CUSTOMER</a:t>
            </a:r>
          </a:p>
        </p:txBody>
      </p:sp>
      <p:sp>
        <p:nvSpPr>
          <p:cNvPr id="40" name="Freeform 9"/>
          <p:cNvSpPr>
            <a:spLocks noChangeAspect="1" noEditPoints="1"/>
          </p:cNvSpPr>
          <p:nvPr/>
        </p:nvSpPr>
        <p:spPr bwMode="auto">
          <a:xfrm>
            <a:off x="1676060" y="2371954"/>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9"/>
          <p:cNvSpPr>
            <a:spLocks noChangeAspect="1" noEditPoints="1"/>
          </p:cNvSpPr>
          <p:nvPr/>
        </p:nvSpPr>
        <p:spPr bwMode="auto">
          <a:xfrm>
            <a:off x="2077982" y="3287646"/>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9"/>
          <p:cNvSpPr>
            <a:spLocks noChangeAspect="1" noEditPoints="1"/>
          </p:cNvSpPr>
          <p:nvPr/>
        </p:nvSpPr>
        <p:spPr bwMode="auto">
          <a:xfrm>
            <a:off x="2350759" y="2227263"/>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9"/>
          <p:cNvSpPr>
            <a:spLocks noChangeAspect="1" noEditPoints="1"/>
          </p:cNvSpPr>
          <p:nvPr/>
        </p:nvSpPr>
        <p:spPr bwMode="auto">
          <a:xfrm>
            <a:off x="1926550" y="2805941"/>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9"/>
          <p:cNvSpPr>
            <a:spLocks noChangeAspect="1" noEditPoints="1"/>
          </p:cNvSpPr>
          <p:nvPr/>
        </p:nvSpPr>
        <p:spPr bwMode="auto">
          <a:xfrm>
            <a:off x="2510982" y="2848963"/>
            <a:ext cx="355600" cy="363537"/>
          </a:xfrm>
          <a:custGeom>
            <a:avLst/>
            <a:gdLst>
              <a:gd name="T0" fmla="*/ 39 w 224"/>
              <a:gd name="T1" fmla="*/ 229 h 229"/>
              <a:gd name="T2" fmla="*/ 39 w 224"/>
              <a:gd name="T3" fmla="*/ 185 h 229"/>
              <a:gd name="T4" fmla="*/ 0 w 224"/>
              <a:gd name="T5" fmla="*/ 185 h 229"/>
              <a:gd name="T6" fmla="*/ 0 w 224"/>
              <a:gd name="T7" fmla="*/ 0 h 229"/>
              <a:gd name="T8" fmla="*/ 224 w 224"/>
              <a:gd name="T9" fmla="*/ 0 h 229"/>
              <a:gd name="T10" fmla="*/ 224 w 224"/>
              <a:gd name="T11" fmla="*/ 185 h 229"/>
              <a:gd name="T12" fmla="*/ 134 w 224"/>
              <a:gd name="T13" fmla="*/ 185 h 229"/>
              <a:gd name="T14" fmla="*/ 39 w 224"/>
              <a:gd name="T15" fmla="*/ 229 h 229"/>
              <a:gd name="T16" fmla="*/ 19 w 224"/>
              <a:gd name="T17" fmla="*/ 166 h 229"/>
              <a:gd name="T18" fmla="*/ 58 w 224"/>
              <a:gd name="T19" fmla="*/ 166 h 229"/>
              <a:gd name="T20" fmla="*/ 58 w 224"/>
              <a:gd name="T21" fmla="*/ 200 h 229"/>
              <a:gd name="T22" fmla="*/ 129 w 224"/>
              <a:gd name="T23" fmla="*/ 166 h 229"/>
              <a:gd name="T24" fmla="*/ 204 w 224"/>
              <a:gd name="T25" fmla="*/ 166 h 229"/>
              <a:gd name="T26" fmla="*/ 204 w 224"/>
              <a:gd name="T27" fmla="*/ 20 h 229"/>
              <a:gd name="T28" fmla="*/ 19 w 224"/>
              <a:gd name="T29" fmla="*/ 20 h 229"/>
              <a:gd name="T30" fmla="*/ 19 w 224"/>
              <a:gd name="T31" fmla="*/ 166 h 229"/>
              <a:gd name="T32" fmla="*/ 78 w 224"/>
              <a:gd name="T33" fmla="*/ 78 h 229"/>
              <a:gd name="T34" fmla="*/ 48 w 224"/>
              <a:gd name="T35" fmla="*/ 78 h 229"/>
              <a:gd name="T36" fmla="*/ 48 w 224"/>
              <a:gd name="T37" fmla="*/ 107 h 229"/>
              <a:gd name="T38" fmla="*/ 78 w 224"/>
              <a:gd name="T39" fmla="*/ 107 h 229"/>
              <a:gd name="T40" fmla="*/ 78 w 224"/>
              <a:gd name="T41" fmla="*/ 78 h 229"/>
              <a:gd name="T42" fmla="*/ 126 w 224"/>
              <a:gd name="T43" fmla="*/ 78 h 229"/>
              <a:gd name="T44" fmla="*/ 97 w 224"/>
              <a:gd name="T45" fmla="*/ 78 h 229"/>
              <a:gd name="T46" fmla="*/ 97 w 224"/>
              <a:gd name="T47" fmla="*/ 107 h 229"/>
              <a:gd name="T48" fmla="*/ 126 w 224"/>
              <a:gd name="T49" fmla="*/ 107 h 229"/>
              <a:gd name="T50" fmla="*/ 126 w 224"/>
              <a:gd name="T51" fmla="*/ 78 h 229"/>
              <a:gd name="T52" fmla="*/ 175 w 224"/>
              <a:gd name="T53" fmla="*/ 78 h 229"/>
              <a:gd name="T54" fmla="*/ 146 w 224"/>
              <a:gd name="T55" fmla="*/ 78 h 229"/>
              <a:gd name="T56" fmla="*/ 146 w 224"/>
              <a:gd name="T57" fmla="*/ 107 h 229"/>
              <a:gd name="T58" fmla="*/ 175 w 224"/>
              <a:gd name="T59" fmla="*/ 107 h 229"/>
              <a:gd name="T60" fmla="*/ 175 w 224"/>
              <a:gd name="T61" fmla="*/ 7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4" h="229">
                <a:moveTo>
                  <a:pt x="39" y="229"/>
                </a:moveTo>
                <a:lnTo>
                  <a:pt x="39" y="185"/>
                </a:lnTo>
                <a:lnTo>
                  <a:pt x="0" y="185"/>
                </a:lnTo>
                <a:lnTo>
                  <a:pt x="0" y="0"/>
                </a:lnTo>
                <a:lnTo>
                  <a:pt x="224" y="0"/>
                </a:lnTo>
                <a:lnTo>
                  <a:pt x="224" y="185"/>
                </a:lnTo>
                <a:lnTo>
                  <a:pt x="134" y="185"/>
                </a:lnTo>
                <a:lnTo>
                  <a:pt x="39" y="229"/>
                </a:lnTo>
                <a:close/>
                <a:moveTo>
                  <a:pt x="19" y="166"/>
                </a:moveTo>
                <a:lnTo>
                  <a:pt x="58" y="166"/>
                </a:lnTo>
                <a:lnTo>
                  <a:pt x="58" y="200"/>
                </a:lnTo>
                <a:lnTo>
                  <a:pt x="129" y="166"/>
                </a:lnTo>
                <a:lnTo>
                  <a:pt x="204" y="166"/>
                </a:lnTo>
                <a:lnTo>
                  <a:pt x="204" y="20"/>
                </a:lnTo>
                <a:lnTo>
                  <a:pt x="19" y="20"/>
                </a:lnTo>
                <a:lnTo>
                  <a:pt x="19" y="166"/>
                </a:lnTo>
                <a:close/>
                <a:moveTo>
                  <a:pt x="78" y="78"/>
                </a:moveTo>
                <a:lnTo>
                  <a:pt x="48" y="78"/>
                </a:lnTo>
                <a:lnTo>
                  <a:pt x="48" y="107"/>
                </a:lnTo>
                <a:lnTo>
                  <a:pt x="78" y="107"/>
                </a:lnTo>
                <a:lnTo>
                  <a:pt x="78" y="78"/>
                </a:lnTo>
                <a:close/>
                <a:moveTo>
                  <a:pt x="126" y="78"/>
                </a:moveTo>
                <a:lnTo>
                  <a:pt x="97" y="78"/>
                </a:lnTo>
                <a:lnTo>
                  <a:pt x="97" y="107"/>
                </a:lnTo>
                <a:lnTo>
                  <a:pt x="126" y="107"/>
                </a:lnTo>
                <a:lnTo>
                  <a:pt x="126" y="78"/>
                </a:lnTo>
                <a:close/>
                <a:moveTo>
                  <a:pt x="175" y="78"/>
                </a:moveTo>
                <a:lnTo>
                  <a:pt x="146" y="78"/>
                </a:lnTo>
                <a:lnTo>
                  <a:pt x="146" y="107"/>
                </a:lnTo>
                <a:lnTo>
                  <a:pt x="175" y="107"/>
                </a:lnTo>
                <a:lnTo>
                  <a:pt x="175"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2" name="Group 61"/>
          <p:cNvGrpSpPr>
            <a:grpSpLocks noChangeAspect="1"/>
          </p:cNvGrpSpPr>
          <p:nvPr/>
        </p:nvGrpSpPr>
        <p:grpSpPr>
          <a:xfrm>
            <a:off x="6426204" y="2384819"/>
            <a:ext cx="733423" cy="733423"/>
            <a:chOff x="5819775" y="3152775"/>
            <a:chExt cx="552450" cy="552450"/>
          </a:xfrm>
        </p:grpSpPr>
        <p:sp>
          <p:nvSpPr>
            <p:cNvPr id="63" name="Freeform 13"/>
            <p:cNvSpPr>
              <a:spLocks noEditPoints="1"/>
            </p:cNvSpPr>
            <p:nvPr/>
          </p:nvSpPr>
          <p:spPr bwMode="auto">
            <a:xfrm>
              <a:off x="6073113" y="3416440"/>
              <a:ext cx="196849" cy="185738"/>
            </a:xfrm>
            <a:custGeom>
              <a:avLst/>
              <a:gdLst>
                <a:gd name="T0" fmla="*/ 45 w 49"/>
                <a:gd name="T1" fmla="*/ 21 h 47"/>
                <a:gd name="T2" fmla="*/ 39 w 49"/>
                <a:gd name="T3" fmla="*/ 21 h 47"/>
                <a:gd name="T4" fmla="*/ 39 w 49"/>
                <a:gd name="T5" fmla="*/ 6 h 47"/>
                <a:gd name="T6" fmla="*/ 35 w 49"/>
                <a:gd name="T7" fmla="*/ 6 h 47"/>
                <a:gd name="T8" fmla="*/ 35 w 49"/>
                <a:gd name="T9" fmla="*/ 0 h 47"/>
                <a:gd name="T10" fmla="*/ 42 w 49"/>
                <a:gd name="T11" fmla="*/ 0 h 47"/>
                <a:gd name="T12" fmla="*/ 45 w 49"/>
                <a:gd name="T13" fmla="*/ 3 h 47"/>
                <a:gd name="T14" fmla="*/ 45 w 49"/>
                <a:gd name="T15" fmla="*/ 21 h 47"/>
                <a:gd name="T16" fmla="*/ 18 w 49"/>
                <a:gd name="T17" fmla="*/ 36 h 47"/>
                <a:gd name="T18" fmla="*/ 9 w 49"/>
                <a:gd name="T19" fmla="*/ 26 h 47"/>
                <a:gd name="T20" fmla="*/ 1 w 49"/>
                <a:gd name="T21" fmla="*/ 36 h 47"/>
                <a:gd name="T22" fmla="*/ 9 w 49"/>
                <a:gd name="T23" fmla="*/ 46 h 47"/>
                <a:gd name="T24" fmla="*/ 18 w 49"/>
                <a:gd name="T25" fmla="*/ 36 h 47"/>
                <a:gd name="T26" fmla="*/ 12 w 49"/>
                <a:gd name="T27" fmla="*/ 36 h 47"/>
                <a:gd name="T28" fmla="*/ 9 w 49"/>
                <a:gd name="T29" fmla="*/ 40 h 47"/>
                <a:gd name="T30" fmla="*/ 7 w 49"/>
                <a:gd name="T31" fmla="*/ 36 h 47"/>
                <a:gd name="T32" fmla="*/ 9 w 49"/>
                <a:gd name="T33" fmla="*/ 32 h 47"/>
                <a:gd name="T34" fmla="*/ 12 w 49"/>
                <a:gd name="T35" fmla="*/ 36 h 47"/>
                <a:gd name="T36" fmla="*/ 49 w 49"/>
                <a:gd name="T37" fmla="*/ 36 h 47"/>
                <a:gd name="T38" fmla="*/ 40 w 49"/>
                <a:gd name="T39" fmla="*/ 26 h 47"/>
                <a:gd name="T40" fmla="*/ 32 w 49"/>
                <a:gd name="T41" fmla="*/ 36 h 47"/>
                <a:gd name="T42" fmla="*/ 40 w 49"/>
                <a:gd name="T43" fmla="*/ 46 h 47"/>
                <a:gd name="T44" fmla="*/ 49 w 49"/>
                <a:gd name="T45" fmla="*/ 36 h 47"/>
                <a:gd name="T46" fmla="*/ 43 w 49"/>
                <a:gd name="T47" fmla="*/ 36 h 47"/>
                <a:gd name="T48" fmla="*/ 40 w 49"/>
                <a:gd name="T49" fmla="*/ 40 h 47"/>
                <a:gd name="T50" fmla="*/ 38 w 49"/>
                <a:gd name="T51" fmla="*/ 36 h 47"/>
                <a:gd name="T52" fmla="*/ 40 w 49"/>
                <a:gd name="T53" fmla="*/ 32 h 47"/>
                <a:gd name="T54" fmla="*/ 43 w 49"/>
                <a:gd name="T55" fmla="*/ 36 h 47"/>
                <a:gd name="T56" fmla="*/ 10 w 49"/>
                <a:gd name="T57" fmla="*/ 3 h 47"/>
                <a:gd name="T58" fmla="*/ 7 w 49"/>
                <a:gd name="T59" fmla="*/ 0 h 47"/>
                <a:gd name="T60" fmla="*/ 0 w 49"/>
                <a:gd name="T61" fmla="*/ 0 h 47"/>
                <a:gd name="T62" fmla="*/ 0 w 49"/>
                <a:gd name="T63" fmla="*/ 6 h 47"/>
                <a:gd name="T64" fmla="*/ 4 w 49"/>
                <a:gd name="T65" fmla="*/ 6 h 47"/>
                <a:gd name="T66" fmla="*/ 4 w 49"/>
                <a:gd name="T67" fmla="*/ 21 h 47"/>
                <a:gd name="T68" fmla="*/ 10 w 49"/>
                <a:gd name="T69" fmla="*/ 21 h 47"/>
                <a:gd name="T70" fmla="*/ 10 w 49"/>
                <a:gd name="T71" fmla="*/ 3 h 47"/>
                <a:gd name="T72" fmla="*/ 29 w 49"/>
                <a:gd name="T73" fmla="*/ 29 h 47"/>
                <a:gd name="T74" fmla="*/ 26 w 49"/>
                <a:gd name="T75" fmla="*/ 26 h 47"/>
                <a:gd name="T76" fmla="*/ 18 w 49"/>
                <a:gd name="T77" fmla="*/ 26 h 47"/>
                <a:gd name="T78" fmla="*/ 18 w 49"/>
                <a:gd name="T79" fmla="*/ 32 h 47"/>
                <a:gd name="T80" fmla="*/ 23 w 49"/>
                <a:gd name="T81" fmla="*/ 32 h 47"/>
                <a:gd name="T82" fmla="*/ 23 w 49"/>
                <a:gd name="T83" fmla="*/ 47 h 47"/>
                <a:gd name="T84" fmla="*/ 29 w 49"/>
                <a:gd name="T85" fmla="*/ 47 h 47"/>
                <a:gd name="T86" fmla="*/ 29 w 49"/>
                <a:gd name="T87" fmla="*/ 29 h 47"/>
                <a:gd name="T88" fmla="*/ 32 w 49"/>
                <a:gd name="T89" fmla="*/ 10 h 47"/>
                <a:gd name="T90" fmla="*/ 24 w 49"/>
                <a:gd name="T91" fmla="*/ 0 h 47"/>
                <a:gd name="T92" fmla="*/ 15 w 49"/>
                <a:gd name="T93" fmla="*/ 10 h 47"/>
                <a:gd name="T94" fmla="*/ 24 w 49"/>
                <a:gd name="T95" fmla="*/ 21 h 47"/>
                <a:gd name="T96" fmla="*/ 32 w 49"/>
                <a:gd name="T97" fmla="*/ 10 h 47"/>
                <a:gd name="T98" fmla="*/ 26 w 49"/>
                <a:gd name="T99" fmla="*/ 10 h 47"/>
                <a:gd name="T100" fmla="*/ 24 w 49"/>
                <a:gd name="T101" fmla="*/ 15 h 47"/>
                <a:gd name="T102" fmla="*/ 21 w 49"/>
                <a:gd name="T103" fmla="*/ 10 h 47"/>
                <a:gd name="T104" fmla="*/ 24 w 49"/>
                <a:gd name="T105" fmla="*/ 6 h 47"/>
                <a:gd name="T106" fmla="*/ 26 w 49"/>
                <a:gd name="T107"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7">
                  <a:moveTo>
                    <a:pt x="45" y="21"/>
                  </a:moveTo>
                  <a:cubicBezTo>
                    <a:pt x="39" y="21"/>
                    <a:pt x="39" y="21"/>
                    <a:pt x="39" y="21"/>
                  </a:cubicBezTo>
                  <a:cubicBezTo>
                    <a:pt x="39" y="6"/>
                    <a:pt x="39" y="6"/>
                    <a:pt x="39" y="6"/>
                  </a:cubicBezTo>
                  <a:cubicBezTo>
                    <a:pt x="35" y="6"/>
                    <a:pt x="35" y="6"/>
                    <a:pt x="35" y="6"/>
                  </a:cubicBezTo>
                  <a:cubicBezTo>
                    <a:pt x="35" y="0"/>
                    <a:pt x="35" y="0"/>
                    <a:pt x="35" y="0"/>
                  </a:cubicBezTo>
                  <a:cubicBezTo>
                    <a:pt x="42" y="0"/>
                    <a:pt x="42" y="0"/>
                    <a:pt x="42" y="0"/>
                  </a:cubicBezTo>
                  <a:cubicBezTo>
                    <a:pt x="44" y="0"/>
                    <a:pt x="45" y="1"/>
                    <a:pt x="45" y="3"/>
                  </a:cubicBezTo>
                  <a:lnTo>
                    <a:pt x="45" y="21"/>
                  </a:lnTo>
                  <a:close/>
                  <a:moveTo>
                    <a:pt x="18" y="36"/>
                  </a:moveTo>
                  <a:cubicBezTo>
                    <a:pt x="18" y="30"/>
                    <a:pt x="14" y="26"/>
                    <a:pt x="9" y="26"/>
                  </a:cubicBezTo>
                  <a:cubicBezTo>
                    <a:pt x="4" y="26"/>
                    <a:pt x="1" y="30"/>
                    <a:pt x="1" y="36"/>
                  </a:cubicBezTo>
                  <a:cubicBezTo>
                    <a:pt x="1" y="42"/>
                    <a:pt x="4" y="46"/>
                    <a:pt x="9" y="46"/>
                  </a:cubicBezTo>
                  <a:cubicBezTo>
                    <a:pt x="14" y="46"/>
                    <a:pt x="18" y="42"/>
                    <a:pt x="18" y="36"/>
                  </a:cubicBezTo>
                  <a:close/>
                  <a:moveTo>
                    <a:pt x="12" y="36"/>
                  </a:moveTo>
                  <a:cubicBezTo>
                    <a:pt x="12" y="38"/>
                    <a:pt x="10" y="40"/>
                    <a:pt x="9" y="40"/>
                  </a:cubicBezTo>
                  <a:cubicBezTo>
                    <a:pt x="8" y="40"/>
                    <a:pt x="7" y="38"/>
                    <a:pt x="7" y="36"/>
                  </a:cubicBezTo>
                  <a:cubicBezTo>
                    <a:pt x="7" y="34"/>
                    <a:pt x="8" y="32"/>
                    <a:pt x="9" y="32"/>
                  </a:cubicBezTo>
                  <a:cubicBezTo>
                    <a:pt x="10" y="32"/>
                    <a:pt x="12" y="34"/>
                    <a:pt x="12" y="36"/>
                  </a:cubicBezTo>
                  <a:close/>
                  <a:moveTo>
                    <a:pt x="49" y="36"/>
                  </a:moveTo>
                  <a:cubicBezTo>
                    <a:pt x="49" y="30"/>
                    <a:pt x="45" y="26"/>
                    <a:pt x="40" y="26"/>
                  </a:cubicBezTo>
                  <a:cubicBezTo>
                    <a:pt x="36" y="26"/>
                    <a:pt x="32" y="30"/>
                    <a:pt x="32" y="36"/>
                  </a:cubicBezTo>
                  <a:cubicBezTo>
                    <a:pt x="32" y="42"/>
                    <a:pt x="36" y="46"/>
                    <a:pt x="40" y="46"/>
                  </a:cubicBezTo>
                  <a:cubicBezTo>
                    <a:pt x="45" y="46"/>
                    <a:pt x="49" y="42"/>
                    <a:pt x="49" y="36"/>
                  </a:cubicBezTo>
                  <a:close/>
                  <a:moveTo>
                    <a:pt x="43" y="36"/>
                  </a:moveTo>
                  <a:cubicBezTo>
                    <a:pt x="43" y="38"/>
                    <a:pt x="42" y="40"/>
                    <a:pt x="40" y="40"/>
                  </a:cubicBezTo>
                  <a:cubicBezTo>
                    <a:pt x="39" y="40"/>
                    <a:pt x="38" y="38"/>
                    <a:pt x="38" y="36"/>
                  </a:cubicBezTo>
                  <a:cubicBezTo>
                    <a:pt x="38" y="34"/>
                    <a:pt x="39" y="32"/>
                    <a:pt x="40" y="32"/>
                  </a:cubicBezTo>
                  <a:cubicBezTo>
                    <a:pt x="42" y="32"/>
                    <a:pt x="43" y="34"/>
                    <a:pt x="43" y="36"/>
                  </a:cubicBezTo>
                  <a:close/>
                  <a:moveTo>
                    <a:pt x="10" y="3"/>
                  </a:moveTo>
                  <a:cubicBezTo>
                    <a:pt x="10" y="1"/>
                    <a:pt x="9" y="0"/>
                    <a:pt x="7" y="0"/>
                  </a:cubicBezTo>
                  <a:cubicBezTo>
                    <a:pt x="0" y="0"/>
                    <a:pt x="0" y="0"/>
                    <a:pt x="0" y="0"/>
                  </a:cubicBezTo>
                  <a:cubicBezTo>
                    <a:pt x="0" y="6"/>
                    <a:pt x="0" y="6"/>
                    <a:pt x="0" y="6"/>
                  </a:cubicBezTo>
                  <a:cubicBezTo>
                    <a:pt x="4" y="6"/>
                    <a:pt x="4" y="6"/>
                    <a:pt x="4" y="6"/>
                  </a:cubicBezTo>
                  <a:cubicBezTo>
                    <a:pt x="4" y="21"/>
                    <a:pt x="4" y="21"/>
                    <a:pt x="4" y="21"/>
                  </a:cubicBezTo>
                  <a:cubicBezTo>
                    <a:pt x="10" y="21"/>
                    <a:pt x="10" y="21"/>
                    <a:pt x="10" y="21"/>
                  </a:cubicBezTo>
                  <a:lnTo>
                    <a:pt x="10" y="3"/>
                  </a:lnTo>
                  <a:close/>
                  <a:moveTo>
                    <a:pt x="29" y="29"/>
                  </a:moveTo>
                  <a:cubicBezTo>
                    <a:pt x="29" y="27"/>
                    <a:pt x="27" y="26"/>
                    <a:pt x="26" y="26"/>
                  </a:cubicBezTo>
                  <a:cubicBezTo>
                    <a:pt x="18" y="26"/>
                    <a:pt x="18" y="26"/>
                    <a:pt x="18" y="26"/>
                  </a:cubicBezTo>
                  <a:cubicBezTo>
                    <a:pt x="18" y="32"/>
                    <a:pt x="18" y="32"/>
                    <a:pt x="18" y="32"/>
                  </a:cubicBezTo>
                  <a:cubicBezTo>
                    <a:pt x="23" y="32"/>
                    <a:pt x="23" y="32"/>
                    <a:pt x="23" y="32"/>
                  </a:cubicBezTo>
                  <a:cubicBezTo>
                    <a:pt x="23" y="47"/>
                    <a:pt x="23" y="47"/>
                    <a:pt x="23" y="47"/>
                  </a:cubicBezTo>
                  <a:cubicBezTo>
                    <a:pt x="29" y="47"/>
                    <a:pt x="29" y="47"/>
                    <a:pt x="29" y="47"/>
                  </a:cubicBezTo>
                  <a:lnTo>
                    <a:pt x="29" y="29"/>
                  </a:lnTo>
                  <a:close/>
                  <a:moveTo>
                    <a:pt x="32" y="10"/>
                  </a:moveTo>
                  <a:cubicBezTo>
                    <a:pt x="32" y="5"/>
                    <a:pt x="29" y="0"/>
                    <a:pt x="24" y="0"/>
                  </a:cubicBezTo>
                  <a:cubicBezTo>
                    <a:pt x="19" y="0"/>
                    <a:pt x="15" y="5"/>
                    <a:pt x="15" y="10"/>
                  </a:cubicBezTo>
                  <a:cubicBezTo>
                    <a:pt x="15" y="16"/>
                    <a:pt x="19" y="21"/>
                    <a:pt x="24" y="21"/>
                  </a:cubicBezTo>
                  <a:cubicBezTo>
                    <a:pt x="29" y="21"/>
                    <a:pt x="32" y="16"/>
                    <a:pt x="32" y="10"/>
                  </a:cubicBezTo>
                  <a:close/>
                  <a:moveTo>
                    <a:pt x="26" y="10"/>
                  </a:moveTo>
                  <a:cubicBezTo>
                    <a:pt x="26" y="13"/>
                    <a:pt x="25" y="15"/>
                    <a:pt x="24" y="15"/>
                  </a:cubicBezTo>
                  <a:cubicBezTo>
                    <a:pt x="23" y="15"/>
                    <a:pt x="21" y="13"/>
                    <a:pt x="21" y="10"/>
                  </a:cubicBezTo>
                  <a:cubicBezTo>
                    <a:pt x="21" y="8"/>
                    <a:pt x="23" y="6"/>
                    <a:pt x="24" y="6"/>
                  </a:cubicBezTo>
                  <a:cubicBezTo>
                    <a:pt x="25" y="6"/>
                    <a:pt x="26" y="8"/>
                    <a:pt x="26" y="10"/>
                  </a:cubicBez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7"/>
            <p:cNvSpPr>
              <a:spLocks noEditPoints="1"/>
            </p:cNvSpPr>
            <p:nvPr/>
          </p:nvSpPr>
          <p:spPr bwMode="auto">
            <a:xfrm>
              <a:off x="5819775" y="3152775"/>
              <a:ext cx="552450" cy="552450"/>
            </a:xfrm>
            <a:custGeom>
              <a:avLst/>
              <a:gdLst>
                <a:gd name="T0" fmla="*/ 94 w 144"/>
                <a:gd name="T1" fmla="*/ 40 h 144"/>
                <a:gd name="T2" fmla="*/ 103 w 144"/>
                <a:gd name="T3" fmla="*/ 41 h 144"/>
                <a:gd name="T4" fmla="*/ 52 w 144"/>
                <a:gd name="T5" fmla="*/ 0 h 144"/>
                <a:gd name="T6" fmla="*/ 0 w 144"/>
                <a:gd name="T7" fmla="*/ 52 h 144"/>
                <a:gd name="T8" fmla="*/ 41 w 144"/>
                <a:gd name="T9" fmla="*/ 103 h 144"/>
                <a:gd name="T10" fmla="*/ 40 w 144"/>
                <a:gd name="T11" fmla="*/ 94 h 144"/>
                <a:gd name="T12" fmla="*/ 13 w 144"/>
                <a:gd name="T13" fmla="*/ 72 h 144"/>
                <a:gd name="T14" fmla="*/ 28 w 144"/>
                <a:gd name="T15" fmla="*/ 72 h 144"/>
                <a:gd name="T16" fmla="*/ 40 w 144"/>
                <a:gd name="T17" fmla="*/ 94 h 144"/>
                <a:gd name="T18" fmla="*/ 40 w 144"/>
                <a:gd name="T19" fmla="*/ 91 h 144"/>
                <a:gd name="T20" fmla="*/ 41 w 144"/>
                <a:gd name="T21" fmla="*/ 82 h 144"/>
                <a:gd name="T22" fmla="*/ 36 w 144"/>
                <a:gd name="T23" fmla="*/ 72 h 144"/>
                <a:gd name="T24" fmla="*/ 44 w 144"/>
                <a:gd name="T25" fmla="*/ 72 h 144"/>
                <a:gd name="T26" fmla="*/ 48 w 144"/>
                <a:gd name="T27" fmla="*/ 64 h 144"/>
                <a:gd name="T28" fmla="*/ 34 w 144"/>
                <a:gd name="T29" fmla="*/ 64 h 144"/>
                <a:gd name="T30" fmla="*/ 32 w 144"/>
                <a:gd name="T31" fmla="*/ 52 h 144"/>
                <a:gd name="T32" fmla="*/ 34 w 144"/>
                <a:gd name="T33" fmla="*/ 40 h 144"/>
                <a:gd name="T34" fmla="*/ 48 w 144"/>
                <a:gd name="T35" fmla="*/ 40 h 144"/>
                <a:gd name="T36" fmla="*/ 48 w 144"/>
                <a:gd name="T37" fmla="*/ 64 h 144"/>
                <a:gd name="T38" fmla="*/ 56 w 144"/>
                <a:gd name="T39" fmla="*/ 54 h 144"/>
                <a:gd name="T40" fmla="*/ 56 w 144"/>
                <a:gd name="T41" fmla="*/ 40 h 144"/>
                <a:gd name="T42" fmla="*/ 94 w 144"/>
                <a:gd name="T43" fmla="*/ 40 h 144"/>
                <a:gd name="T44" fmla="*/ 91 w 144"/>
                <a:gd name="T45" fmla="*/ 32 h 144"/>
                <a:gd name="T46" fmla="*/ 77 w 144"/>
                <a:gd name="T47" fmla="*/ 32 h 144"/>
                <a:gd name="T48" fmla="*/ 64 w 144"/>
                <a:gd name="T49" fmla="*/ 10 h 144"/>
                <a:gd name="T50" fmla="*/ 91 w 144"/>
                <a:gd name="T51" fmla="*/ 32 h 144"/>
                <a:gd name="T52" fmla="*/ 56 w 144"/>
                <a:gd name="T53" fmla="*/ 13 h 144"/>
                <a:gd name="T54" fmla="*/ 68 w 144"/>
                <a:gd name="T55" fmla="*/ 32 h 144"/>
                <a:gd name="T56" fmla="*/ 56 w 144"/>
                <a:gd name="T57" fmla="*/ 32 h 144"/>
                <a:gd name="T58" fmla="*/ 56 w 144"/>
                <a:gd name="T59" fmla="*/ 13 h 144"/>
                <a:gd name="T60" fmla="*/ 48 w 144"/>
                <a:gd name="T61" fmla="*/ 32 h 144"/>
                <a:gd name="T62" fmla="*/ 36 w 144"/>
                <a:gd name="T63" fmla="*/ 32 h 144"/>
                <a:gd name="T64" fmla="*/ 48 w 144"/>
                <a:gd name="T65" fmla="*/ 13 h 144"/>
                <a:gd name="T66" fmla="*/ 48 w 144"/>
                <a:gd name="T67" fmla="*/ 32 h 144"/>
                <a:gd name="T68" fmla="*/ 40 w 144"/>
                <a:gd name="T69" fmla="*/ 10 h 144"/>
                <a:gd name="T70" fmla="*/ 28 w 144"/>
                <a:gd name="T71" fmla="*/ 32 h 144"/>
                <a:gd name="T72" fmla="*/ 13 w 144"/>
                <a:gd name="T73" fmla="*/ 32 h 144"/>
                <a:gd name="T74" fmla="*/ 40 w 144"/>
                <a:gd name="T75" fmla="*/ 10 h 144"/>
                <a:gd name="T76" fmla="*/ 8 w 144"/>
                <a:gd name="T77" fmla="*/ 52 h 144"/>
                <a:gd name="T78" fmla="*/ 10 w 144"/>
                <a:gd name="T79" fmla="*/ 40 h 144"/>
                <a:gd name="T80" fmla="*/ 26 w 144"/>
                <a:gd name="T81" fmla="*/ 40 h 144"/>
                <a:gd name="T82" fmla="*/ 24 w 144"/>
                <a:gd name="T83" fmla="*/ 52 h 144"/>
                <a:gd name="T84" fmla="*/ 26 w 144"/>
                <a:gd name="T85" fmla="*/ 64 h 144"/>
                <a:gd name="T86" fmla="*/ 10 w 144"/>
                <a:gd name="T87" fmla="*/ 64 h 144"/>
                <a:gd name="T88" fmla="*/ 8 w 144"/>
                <a:gd name="T89" fmla="*/ 52 h 144"/>
                <a:gd name="T90" fmla="*/ 144 w 144"/>
                <a:gd name="T91" fmla="*/ 138 h 144"/>
                <a:gd name="T92" fmla="*/ 124 w 144"/>
                <a:gd name="T93" fmla="*/ 119 h 144"/>
                <a:gd name="T94" fmla="*/ 134 w 144"/>
                <a:gd name="T95" fmla="*/ 91 h 144"/>
                <a:gd name="T96" fmla="*/ 91 w 144"/>
                <a:gd name="T97" fmla="*/ 48 h 144"/>
                <a:gd name="T98" fmla="*/ 48 w 144"/>
                <a:gd name="T99" fmla="*/ 91 h 144"/>
                <a:gd name="T100" fmla="*/ 91 w 144"/>
                <a:gd name="T101" fmla="*/ 134 h 144"/>
                <a:gd name="T102" fmla="*/ 119 w 144"/>
                <a:gd name="T103" fmla="*/ 124 h 144"/>
                <a:gd name="T104" fmla="*/ 138 w 144"/>
                <a:gd name="T105" fmla="*/ 144 h 144"/>
                <a:gd name="T106" fmla="*/ 144 w 144"/>
                <a:gd name="T107" fmla="*/ 138 h 144"/>
                <a:gd name="T108" fmla="*/ 56 w 144"/>
                <a:gd name="T109" fmla="*/ 91 h 144"/>
                <a:gd name="T110" fmla="*/ 91 w 144"/>
                <a:gd name="T111" fmla="*/ 56 h 144"/>
                <a:gd name="T112" fmla="*/ 126 w 144"/>
                <a:gd name="T113" fmla="*/ 91 h 144"/>
                <a:gd name="T114" fmla="*/ 91 w 144"/>
                <a:gd name="T115" fmla="*/ 126 h 144"/>
                <a:gd name="T116" fmla="*/ 56 w 144"/>
                <a:gd name="T117" fmla="*/ 9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 h="144">
                  <a:moveTo>
                    <a:pt x="94" y="40"/>
                  </a:moveTo>
                  <a:cubicBezTo>
                    <a:pt x="97" y="40"/>
                    <a:pt x="100" y="41"/>
                    <a:pt x="103" y="41"/>
                  </a:cubicBezTo>
                  <a:cubicBezTo>
                    <a:pt x="98" y="18"/>
                    <a:pt x="77" y="0"/>
                    <a:pt x="52" y="0"/>
                  </a:cubicBezTo>
                  <a:cubicBezTo>
                    <a:pt x="23" y="0"/>
                    <a:pt x="0" y="23"/>
                    <a:pt x="0" y="52"/>
                  </a:cubicBezTo>
                  <a:cubicBezTo>
                    <a:pt x="0" y="77"/>
                    <a:pt x="18" y="98"/>
                    <a:pt x="41" y="103"/>
                  </a:cubicBezTo>
                  <a:cubicBezTo>
                    <a:pt x="41" y="100"/>
                    <a:pt x="40" y="97"/>
                    <a:pt x="40" y="94"/>
                  </a:cubicBezTo>
                  <a:cubicBezTo>
                    <a:pt x="28" y="91"/>
                    <a:pt x="18" y="83"/>
                    <a:pt x="13" y="72"/>
                  </a:cubicBezTo>
                  <a:cubicBezTo>
                    <a:pt x="28" y="72"/>
                    <a:pt x="28" y="72"/>
                    <a:pt x="28" y="72"/>
                  </a:cubicBezTo>
                  <a:cubicBezTo>
                    <a:pt x="30" y="80"/>
                    <a:pt x="35" y="88"/>
                    <a:pt x="40" y="94"/>
                  </a:cubicBezTo>
                  <a:cubicBezTo>
                    <a:pt x="40" y="93"/>
                    <a:pt x="40" y="92"/>
                    <a:pt x="40" y="91"/>
                  </a:cubicBezTo>
                  <a:cubicBezTo>
                    <a:pt x="40" y="88"/>
                    <a:pt x="40" y="85"/>
                    <a:pt x="41" y="82"/>
                  </a:cubicBezTo>
                  <a:cubicBezTo>
                    <a:pt x="39" y="79"/>
                    <a:pt x="37" y="75"/>
                    <a:pt x="36" y="72"/>
                  </a:cubicBezTo>
                  <a:cubicBezTo>
                    <a:pt x="44" y="72"/>
                    <a:pt x="44" y="72"/>
                    <a:pt x="44" y="72"/>
                  </a:cubicBezTo>
                  <a:cubicBezTo>
                    <a:pt x="45" y="69"/>
                    <a:pt x="46" y="67"/>
                    <a:pt x="48" y="64"/>
                  </a:cubicBezTo>
                  <a:cubicBezTo>
                    <a:pt x="34" y="64"/>
                    <a:pt x="34" y="64"/>
                    <a:pt x="34" y="64"/>
                  </a:cubicBezTo>
                  <a:cubicBezTo>
                    <a:pt x="33" y="60"/>
                    <a:pt x="32" y="56"/>
                    <a:pt x="32" y="52"/>
                  </a:cubicBezTo>
                  <a:cubicBezTo>
                    <a:pt x="32" y="48"/>
                    <a:pt x="33" y="44"/>
                    <a:pt x="34" y="40"/>
                  </a:cubicBezTo>
                  <a:cubicBezTo>
                    <a:pt x="48" y="40"/>
                    <a:pt x="48" y="40"/>
                    <a:pt x="48" y="40"/>
                  </a:cubicBezTo>
                  <a:cubicBezTo>
                    <a:pt x="48" y="64"/>
                    <a:pt x="48" y="64"/>
                    <a:pt x="48" y="64"/>
                  </a:cubicBezTo>
                  <a:cubicBezTo>
                    <a:pt x="50" y="60"/>
                    <a:pt x="53" y="57"/>
                    <a:pt x="56" y="54"/>
                  </a:cubicBezTo>
                  <a:cubicBezTo>
                    <a:pt x="56" y="40"/>
                    <a:pt x="56" y="40"/>
                    <a:pt x="56" y="40"/>
                  </a:cubicBezTo>
                  <a:lnTo>
                    <a:pt x="94" y="40"/>
                  </a:lnTo>
                  <a:close/>
                  <a:moveTo>
                    <a:pt x="91" y="32"/>
                  </a:moveTo>
                  <a:cubicBezTo>
                    <a:pt x="77" y="32"/>
                    <a:pt x="77" y="32"/>
                    <a:pt x="77" y="32"/>
                  </a:cubicBezTo>
                  <a:cubicBezTo>
                    <a:pt x="74" y="24"/>
                    <a:pt x="70" y="16"/>
                    <a:pt x="64" y="10"/>
                  </a:cubicBezTo>
                  <a:cubicBezTo>
                    <a:pt x="76" y="13"/>
                    <a:pt x="86" y="21"/>
                    <a:pt x="91" y="32"/>
                  </a:cubicBezTo>
                  <a:close/>
                  <a:moveTo>
                    <a:pt x="56" y="13"/>
                  </a:moveTo>
                  <a:cubicBezTo>
                    <a:pt x="61" y="18"/>
                    <a:pt x="66" y="25"/>
                    <a:pt x="68" y="32"/>
                  </a:cubicBezTo>
                  <a:cubicBezTo>
                    <a:pt x="56" y="32"/>
                    <a:pt x="56" y="32"/>
                    <a:pt x="56" y="32"/>
                  </a:cubicBezTo>
                  <a:lnTo>
                    <a:pt x="56" y="13"/>
                  </a:lnTo>
                  <a:close/>
                  <a:moveTo>
                    <a:pt x="48" y="32"/>
                  </a:moveTo>
                  <a:cubicBezTo>
                    <a:pt x="36" y="32"/>
                    <a:pt x="36" y="32"/>
                    <a:pt x="36" y="32"/>
                  </a:cubicBezTo>
                  <a:cubicBezTo>
                    <a:pt x="39" y="25"/>
                    <a:pt x="43" y="18"/>
                    <a:pt x="48" y="13"/>
                  </a:cubicBezTo>
                  <a:lnTo>
                    <a:pt x="48" y="32"/>
                  </a:lnTo>
                  <a:close/>
                  <a:moveTo>
                    <a:pt x="40" y="10"/>
                  </a:moveTo>
                  <a:cubicBezTo>
                    <a:pt x="35" y="16"/>
                    <a:pt x="30" y="24"/>
                    <a:pt x="28" y="32"/>
                  </a:cubicBezTo>
                  <a:cubicBezTo>
                    <a:pt x="13" y="32"/>
                    <a:pt x="13" y="32"/>
                    <a:pt x="13" y="32"/>
                  </a:cubicBezTo>
                  <a:cubicBezTo>
                    <a:pt x="18" y="21"/>
                    <a:pt x="28" y="13"/>
                    <a:pt x="40" y="10"/>
                  </a:cubicBezTo>
                  <a:close/>
                  <a:moveTo>
                    <a:pt x="8" y="52"/>
                  </a:moveTo>
                  <a:cubicBezTo>
                    <a:pt x="8" y="48"/>
                    <a:pt x="9" y="44"/>
                    <a:pt x="10" y="40"/>
                  </a:cubicBezTo>
                  <a:cubicBezTo>
                    <a:pt x="26" y="40"/>
                    <a:pt x="26" y="40"/>
                    <a:pt x="26" y="40"/>
                  </a:cubicBezTo>
                  <a:cubicBezTo>
                    <a:pt x="25" y="44"/>
                    <a:pt x="24" y="48"/>
                    <a:pt x="24" y="52"/>
                  </a:cubicBezTo>
                  <a:cubicBezTo>
                    <a:pt x="24" y="56"/>
                    <a:pt x="25" y="60"/>
                    <a:pt x="26" y="64"/>
                  </a:cubicBezTo>
                  <a:cubicBezTo>
                    <a:pt x="10" y="64"/>
                    <a:pt x="10" y="64"/>
                    <a:pt x="10" y="64"/>
                  </a:cubicBezTo>
                  <a:cubicBezTo>
                    <a:pt x="9" y="60"/>
                    <a:pt x="8" y="56"/>
                    <a:pt x="8" y="52"/>
                  </a:cubicBezTo>
                  <a:close/>
                  <a:moveTo>
                    <a:pt x="144" y="138"/>
                  </a:moveTo>
                  <a:cubicBezTo>
                    <a:pt x="124" y="119"/>
                    <a:pt x="124" y="119"/>
                    <a:pt x="124" y="119"/>
                  </a:cubicBezTo>
                  <a:cubicBezTo>
                    <a:pt x="131" y="111"/>
                    <a:pt x="134" y="102"/>
                    <a:pt x="134" y="91"/>
                  </a:cubicBezTo>
                  <a:cubicBezTo>
                    <a:pt x="134" y="67"/>
                    <a:pt x="115" y="48"/>
                    <a:pt x="91" y="48"/>
                  </a:cubicBezTo>
                  <a:cubicBezTo>
                    <a:pt x="67" y="48"/>
                    <a:pt x="48" y="67"/>
                    <a:pt x="48" y="91"/>
                  </a:cubicBezTo>
                  <a:cubicBezTo>
                    <a:pt x="48" y="115"/>
                    <a:pt x="67" y="134"/>
                    <a:pt x="91" y="134"/>
                  </a:cubicBezTo>
                  <a:cubicBezTo>
                    <a:pt x="102" y="134"/>
                    <a:pt x="111" y="131"/>
                    <a:pt x="119" y="124"/>
                  </a:cubicBezTo>
                  <a:cubicBezTo>
                    <a:pt x="138" y="144"/>
                    <a:pt x="138" y="144"/>
                    <a:pt x="138" y="144"/>
                  </a:cubicBezTo>
                  <a:lnTo>
                    <a:pt x="144" y="138"/>
                  </a:lnTo>
                  <a:close/>
                  <a:moveTo>
                    <a:pt x="56" y="91"/>
                  </a:moveTo>
                  <a:cubicBezTo>
                    <a:pt x="56" y="72"/>
                    <a:pt x="72" y="56"/>
                    <a:pt x="91" y="56"/>
                  </a:cubicBezTo>
                  <a:cubicBezTo>
                    <a:pt x="111" y="56"/>
                    <a:pt x="126" y="72"/>
                    <a:pt x="126" y="91"/>
                  </a:cubicBezTo>
                  <a:cubicBezTo>
                    <a:pt x="126" y="111"/>
                    <a:pt x="111" y="126"/>
                    <a:pt x="91" y="126"/>
                  </a:cubicBezTo>
                  <a:cubicBezTo>
                    <a:pt x="72" y="126"/>
                    <a:pt x="56" y="111"/>
                    <a:pt x="56" y="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TextBox 64"/>
          <p:cNvSpPr txBox="1"/>
          <p:nvPr/>
        </p:nvSpPr>
        <p:spPr>
          <a:xfrm>
            <a:off x="6434378" y="1838952"/>
            <a:ext cx="1758381" cy="279416"/>
          </a:xfrm>
          <a:prstGeom prst="rect">
            <a:avLst/>
          </a:prstGeom>
          <a:noFill/>
        </p:spPr>
        <p:txBody>
          <a:bodyPr wrap="square" lIns="0" tIns="0" rIns="0" bIns="0" rtlCol="0">
            <a:noAutofit/>
          </a:bodyPr>
          <a:lstStyle/>
          <a:p>
            <a:pPr>
              <a:lnSpc>
                <a:spcPct val="90000"/>
              </a:lnSpc>
            </a:pPr>
            <a:r>
              <a:rPr lang="en-US" sz="1400" b="1" dirty="0">
                <a:solidFill>
                  <a:srgbClr val="7030A0"/>
                </a:solidFill>
              </a:rPr>
              <a:t>ANALYTICS ENGINE</a:t>
            </a:r>
          </a:p>
        </p:txBody>
      </p:sp>
      <p:sp>
        <p:nvSpPr>
          <p:cNvPr id="67" name="TextBox 66"/>
          <p:cNvSpPr txBox="1"/>
          <p:nvPr/>
        </p:nvSpPr>
        <p:spPr>
          <a:xfrm>
            <a:off x="7309710" y="2245382"/>
            <a:ext cx="1445836" cy="1412218"/>
          </a:xfrm>
          <a:prstGeom prst="rect">
            <a:avLst/>
          </a:prstGeom>
          <a:noFill/>
        </p:spPr>
        <p:txBody>
          <a:bodyPr wrap="square" lIns="0" tIns="0" rIns="0" bIns="0" rtlCol="0" anchor="ctr" anchorCtr="0">
            <a:noAutofit/>
          </a:bodyPr>
          <a:lstStyle/>
          <a:p>
            <a:pPr marL="171450" indent="-171450">
              <a:lnSpc>
                <a:spcPct val="90000"/>
              </a:lnSpc>
              <a:buFont typeface="Arial" panose="020B0604020202020204" pitchFamily="34" charset="0"/>
              <a:buChar char="•"/>
            </a:pPr>
            <a:r>
              <a:rPr lang="en-US" sz="1400" b="1" dirty="0"/>
              <a:t>Workflow, Thresholds</a:t>
            </a:r>
          </a:p>
          <a:p>
            <a:pPr marL="171450" indent="-171450">
              <a:lnSpc>
                <a:spcPct val="90000"/>
              </a:lnSpc>
              <a:buFont typeface="Arial" panose="020B0604020202020204" pitchFamily="34" charset="0"/>
              <a:buChar char="•"/>
            </a:pPr>
            <a:r>
              <a:rPr lang="en-US" sz="1400" b="1" dirty="0"/>
              <a:t>Workflow rules</a:t>
            </a:r>
          </a:p>
          <a:p>
            <a:pPr marL="171450" indent="-171450">
              <a:lnSpc>
                <a:spcPct val="90000"/>
              </a:lnSpc>
              <a:buFont typeface="Arial" panose="020B0604020202020204" pitchFamily="34" charset="0"/>
              <a:buChar char="•"/>
            </a:pPr>
            <a:r>
              <a:rPr lang="en-US" sz="1400" b="1" dirty="0"/>
              <a:t>Machine learning alg. </a:t>
            </a:r>
          </a:p>
        </p:txBody>
      </p:sp>
      <p:sp>
        <p:nvSpPr>
          <p:cNvPr id="68" name="TextBox 67"/>
          <p:cNvSpPr txBox="1"/>
          <p:nvPr/>
        </p:nvSpPr>
        <p:spPr>
          <a:xfrm>
            <a:off x="9828491" y="1817584"/>
            <a:ext cx="1162468" cy="253061"/>
          </a:xfrm>
          <a:prstGeom prst="rect">
            <a:avLst/>
          </a:prstGeom>
          <a:noFill/>
        </p:spPr>
        <p:txBody>
          <a:bodyPr wrap="square" lIns="0" tIns="0" rIns="0" bIns="0" rtlCol="0" anchor="ctr" anchorCtr="0">
            <a:noAutofit/>
          </a:bodyPr>
          <a:lstStyle/>
          <a:p>
            <a:pPr marL="171450" indent="-171450">
              <a:lnSpc>
                <a:spcPct val="90000"/>
              </a:lnSpc>
              <a:buFont typeface="Arial" panose="020B0604020202020204" pitchFamily="34" charset="0"/>
              <a:buChar char="•"/>
            </a:pPr>
            <a:endParaRPr lang="en-US" sz="1200" b="1" dirty="0"/>
          </a:p>
        </p:txBody>
      </p:sp>
      <p:sp>
        <p:nvSpPr>
          <p:cNvPr id="72" name="TextBox 71"/>
          <p:cNvSpPr txBox="1"/>
          <p:nvPr/>
        </p:nvSpPr>
        <p:spPr>
          <a:xfrm>
            <a:off x="3591527" y="1846720"/>
            <a:ext cx="1758381" cy="279416"/>
          </a:xfrm>
          <a:prstGeom prst="rect">
            <a:avLst/>
          </a:prstGeom>
          <a:noFill/>
        </p:spPr>
        <p:txBody>
          <a:bodyPr wrap="square" lIns="0" tIns="0" rIns="0" bIns="0" rtlCol="0">
            <a:noAutofit/>
          </a:bodyPr>
          <a:lstStyle/>
          <a:p>
            <a:pPr>
              <a:lnSpc>
                <a:spcPct val="90000"/>
              </a:lnSpc>
            </a:pPr>
            <a:r>
              <a:rPr lang="en-US" sz="1400" b="1" dirty="0">
                <a:solidFill>
                  <a:srgbClr val="7030A0"/>
                </a:solidFill>
              </a:rPr>
              <a:t>BANK EMPLOYEE</a:t>
            </a:r>
          </a:p>
        </p:txBody>
      </p:sp>
      <p:sp>
        <p:nvSpPr>
          <p:cNvPr id="48" name="TextBox 47"/>
          <p:cNvSpPr txBox="1"/>
          <p:nvPr/>
        </p:nvSpPr>
        <p:spPr>
          <a:xfrm>
            <a:off x="701298" y="1863281"/>
            <a:ext cx="2803902" cy="255087"/>
          </a:xfrm>
          <a:prstGeom prst="rect">
            <a:avLst/>
          </a:prstGeom>
          <a:noFill/>
        </p:spPr>
        <p:txBody>
          <a:bodyPr wrap="square" lIns="0" tIns="0" rIns="0" bIns="0" rtlCol="0">
            <a:noAutofit/>
          </a:bodyPr>
          <a:lstStyle/>
          <a:p>
            <a:pPr>
              <a:lnSpc>
                <a:spcPct val="90000"/>
              </a:lnSpc>
            </a:pPr>
            <a:r>
              <a:rPr lang="en-US" sz="1400" b="1" dirty="0">
                <a:solidFill>
                  <a:srgbClr val="7030A0"/>
                </a:solidFill>
              </a:rPr>
              <a:t>BANK &lt;-&gt; CUSTOMER INTERACTION</a:t>
            </a:r>
          </a:p>
        </p:txBody>
      </p:sp>
      <p:sp>
        <p:nvSpPr>
          <p:cNvPr id="50" name="TextBox 49"/>
          <p:cNvSpPr txBox="1"/>
          <p:nvPr/>
        </p:nvSpPr>
        <p:spPr>
          <a:xfrm>
            <a:off x="9091248" y="1849881"/>
            <a:ext cx="2803902" cy="255087"/>
          </a:xfrm>
          <a:prstGeom prst="rect">
            <a:avLst/>
          </a:prstGeom>
          <a:noFill/>
        </p:spPr>
        <p:txBody>
          <a:bodyPr wrap="square" lIns="0" tIns="0" rIns="0" bIns="0" rtlCol="0">
            <a:noAutofit/>
          </a:bodyPr>
          <a:lstStyle/>
          <a:p>
            <a:pPr>
              <a:lnSpc>
                <a:spcPct val="90000"/>
              </a:lnSpc>
            </a:pPr>
            <a:r>
              <a:rPr lang="en-US" sz="1400" b="1" dirty="0">
                <a:solidFill>
                  <a:srgbClr val="7030A0"/>
                </a:solidFill>
              </a:rPr>
              <a:t>BANK &lt;-&gt; CUSTOMER INTERACTION</a:t>
            </a:r>
          </a:p>
        </p:txBody>
      </p:sp>
      <p:grpSp>
        <p:nvGrpSpPr>
          <p:cNvPr id="51" name="Group 50"/>
          <p:cNvGrpSpPr>
            <a:grpSpLocks noChangeAspect="1"/>
          </p:cNvGrpSpPr>
          <p:nvPr/>
        </p:nvGrpSpPr>
        <p:grpSpPr>
          <a:xfrm>
            <a:off x="10857510" y="2517978"/>
            <a:ext cx="549746" cy="590916"/>
            <a:chOff x="5819775" y="3152775"/>
            <a:chExt cx="552450" cy="552450"/>
          </a:xfrm>
        </p:grpSpPr>
        <p:sp>
          <p:nvSpPr>
            <p:cNvPr id="52" name="Freeform 43"/>
            <p:cNvSpPr>
              <a:spLocks noEditPoints="1"/>
            </p:cNvSpPr>
            <p:nvPr/>
          </p:nvSpPr>
          <p:spPr bwMode="auto">
            <a:xfrm>
              <a:off x="5819775" y="3152775"/>
              <a:ext cx="552450" cy="552450"/>
            </a:xfrm>
            <a:custGeom>
              <a:avLst/>
              <a:gdLst>
                <a:gd name="T0" fmla="*/ 10 w 144"/>
                <a:gd name="T1" fmla="*/ 70 h 144"/>
                <a:gd name="T2" fmla="*/ 38 w 144"/>
                <a:gd name="T3" fmla="*/ 70 h 144"/>
                <a:gd name="T4" fmla="*/ 24 w 144"/>
                <a:gd name="T5" fmla="*/ 64 h 144"/>
                <a:gd name="T6" fmla="*/ 24 w 144"/>
                <a:gd name="T7" fmla="*/ 76 h 144"/>
                <a:gd name="T8" fmla="*/ 24 w 144"/>
                <a:gd name="T9" fmla="*/ 64 h 144"/>
                <a:gd name="T10" fmla="*/ 0 w 144"/>
                <a:gd name="T11" fmla="*/ 88 h 144"/>
                <a:gd name="T12" fmla="*/ 8 w 144"/>
                <a:gd name="T13" fmla="*/ 120 h 144"/>
                <a:gd name="T14" fmla="*/ 40 w 144"/>
                <a:gd name="T15" fmla="*/ 96 h 144"/>
                <a:gd name="T16" fmla="*/ 48 w 144"/>
                <a:gd name="T17" fmla="*/ 120 h 144"/>
                <a:gd name="T18" fmla="*/ 36 w 144"/>
                <a:gd name="T19" fmla="*/ 116 h 144"/>
                <a:gd name="T20" fmla="*/ 28 w 144"/>
                <a:gd name="T21" fmla="*/ 136 h 144"/>
                <a:gd name="T22" fmla="*/ 20 w 144"/>
                <a:gd name="T23" fmla="*/ 116 h 144"/>
                <a:gd name="T24" fmla="*/ 12 w 144"/>
                <a:gd name="T25" fmla="*/ 144 h 144"/>
                <a:gd name="T26" fmla="*/ 36 w 144"/>
                <a:gd name="T27" fmla="*/ 116 h 144"/>
                <a:gd name="T28" fmla="*/ 106 w 144"/>
                <a:gd name="T29" fmla="*/ 70 h 144"/>
                <a:gd name="T30" fmla="*/ 134 w 144"/>
                <a:gd name="T31" fmla="*/ 70 h 144"/>
                <a:gd name="T32" fmla="*/ 120 w 144"/>
                <a:gd name="T33" fmla="*/ 64 h 144"/>
                <a:gd name="T34" fmla="*/ 120 w 144"/>
                <a:gd name="T35" fmla="*/ 76 h 144"/>
                <a:gd name="T36" fmla="*/ 120 w 144"/>
                <a:gd name="T37" fmla="*/ 64 h 144"/>
                <a:gd name="T38" fmla="*/ 96 w 144"/>
                <a:gd name="T39" fmla="*/ 88 h 144"/>
                <a:gd name="T40" fmla="*/ 104 w 144"/>
                <a:gd name="T41" fmla="*/ 120 h 144"/>
                <a:gd name="T42" fmla="*/ 136 w 144"/>
                <a:gd name="T43" fmla="*/ 96 h 144"/>
                <a:gd name="T44" fmla="*/ 144 w 144"/>
                <a:gd name="T45" fmla="*/ 120 h 144"/>
                <a:gd name="T46" fmla="*/ 132 w 144"/>
                <a:gd name="T47" fmla="*/ 116 h 144"/>
                <a:gd name="T48" fmla="*/ 124 w 144"/>
                <a:gd name="T49" fmla="*/ 136 h 144"/>
                <a:gd name="T50" fmla="*/ 116 w 144"/>
                <a:gd name="T51" fmla="*/ 116 h 144"/>
                <a:gd name="T52" fmla="*/ 108 w 144"/>
                <a:gd name="T53" fmla="*/ 144 h 144"/>
                <a:gd name="T54" fmla="*/ 132 w 144"/>
                <a:gd name="T55" fmla="*/ 116 h 144"/>
                <a:gd name="T56" fmla="*/ 58 w 144"/>
                <a:gd name="T57" fmla="*/ 14 h 144"/>
                <a:gd name="T58" fmla="*/ 86 w 144"/>
                <a:gd name="T59" fmla="*/ 14 h 144"/>
                <a:gd name="T60" fmla="*/ 72 w 144"/>
                <a:gd name="T61" fmla="*/ 8 h 144"/>
                <a:gd name="T62" fmla="*/ 72 w 144"/>
                <a:gd name="T63" fmla="*/ 20 h 144"/>
                <a:gd name="T64" fmla="*/ 72 w 144"/>
                <a:gd name="T65" fmla="*/ 8 h 144"/>
                <a:gd name="T66" fmla="*/ 48 w 144"/>
                <a:gd name="T67" fmla="*/ 32 h 144"/>
                <a:gd name="T68" fmla="*/ 56 w 144"/>
                <a:gd name="T69" fmla="*/ 64 h 144"/>
                <a:gd name="T70" fmla="*/ 88 w 144"/>
                <a:gd name="T71" fmla="*/ 40 h 144"/>
                <a:gd name="T72" fmla="*/ 96 w 144"/>
                <a:gd name="T73" fmla="*/ 64 h 144"/>
                <a:gd name="T74" fmla="*/ 84 w 144"/>
                <a:gd name="T75" fmla="*/ 60 h 144"/>
                <a:gd name="T76" fmla="*/ 76 w 144"/>
                <a:gd name="T77" fmla="*/ 80 h 144"/>
                <a:gd name="T78" fmla="*/ 68 w 144"/>
                <a:gd name="T79" fmla="*/ 60 h 144"/>
                <a:gd name="T80" fmla="*/ 60 w 144"/>
                <a:gd name="T81" fmla="*/ 88 h 144"/>
                <a:gd name="T82" fmla="*/ 84 w 144"/>
                <a:gd name="T83" fmla="*/ 6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44">
                  <a:moveTo>
                    <a:pt x="24" y="84"/>
                  </a:moveTo>
                  <a:cubicBezTo>
                    <a:pt x="16" y="84"/>
                    <a:pt x="10" y="78"/>
                    <a:pt x="10" y="70"/>
                  </a:cubicBezTo>
                  <a:cubicBezTo>
                    <a:pt x="10" y="62"/>
                    <a:pt x="16" y="56"/>
                    <a:pt x="24" y="56"/>
                  </a:cubicBezTo>
                  <a:cubicBezTo>
                    <a:pt x="32" y="56"/>
                    <a:pt x="38" y="62"/>
                    <a:pt x="38" y="70"/>
                  </a:cubicBezTo>
                  <a:cubicBezTo>
                    <a:pt x="38" y="78"/>
                    <a:pt x="32" y="84"/>
                    <a:pt x="24" y="84"/>
                  </a:cubicBezTo>
                  <a:close/>
                  <a:moveTo>
                    <a:pt x="24" y="64"/>
                  </a:moveTo>
                  <a:cubicBezTo>
                    <a:pt x="21" y="64"/>
                    <a:pt x="18" y="67"/>
                    <a:pt x="18" y="70"/>
                  </a:cubicBezTo>
                  <a:cubicBezTo>
                    <a:pt x="18" y="73"/>
                    <a:pt x="21" y="76"/>
                    <a:pt x="24" y="76"/>
                  </a:cubicBezTo>
                  <a:cubicBezTo>
                    <a:pt x="27" y="76"/>
                    <a:pt x="30" y="73"/>
                    <a:pt x="30" y="70"/>
                  </a:cubicBezTo>
                  <a:cubicBezTo>
                    <a:pt x="30" y="67"/>
                    <a:pt x="27" y="64"/>
                    <a:pt x="24" y="64"/>
                  </a:cubicBezTo>
                  <a:close/>
                  <a:moveTo>
                    <a:pt x="48" y="88"/>
                  </a:moveTo>
                  <a:cubicBezTo>
                    <a:pt x="0" y="88"/>
                    <a:pt x="0" y="88"/>
                    <a:pt x="0" y="88"/>
                  </a:cubicBezTo>
                  <a:cubicBezTo>
                    <a:pt x="0" y="120"/>
                    <a:pt x="0" y="120"/>
                    <a:pt x="0" y="120"/>
                  </a:cubicBezTo>
                  <a:cubicBezTo>
                    <a:pt x="8" y="120"/>
                    <a:pt x="8" y="120"/>
                    <a:pt x="8" y="120"/>
                  </a:cubicBezTo>
                  <a:cubicBezTo>
                    <a:pt x="8" y="96"/>
                    <a:pt x="8" y="96"/>
                    <a:pt x="8" y="96"/>
                  </a:cubicBezTo>
                  <a:cubicBezTo>
                    <a:pt x="40" y="96"/>
                    <a:pt x="40" y="96"/>
                    <a:pt x="40" y="96"/>
                  </a:cubicBezTo>
                  <a:cubicBezTo>
                    <a:pt x="40" y="120"/>
                    <a:pt x="40" y="120"/>
                    <a:pt x="40" y="120"/>
                  </a:cubicBezTo>
                  <a:cubicBezTo>
                    <a:pt x="48" y="120"/>
                    <a:pt x="48" y="120"/>
                    <a:pt x="48" y="120"/>
                  </a:cubicBezTo>
                  <a:lnTo>
                    <a:pt x="48" y="88"/>
                  </a:lnTo>
                  <a:close/>
                  <a:moveTo>
                    <a:pt x="36" y="116"/>
                  </a:moveTo>
                  <a:cubicBezTo>
                    <a:pt x="28" y="116"/>
                    <a:pt x="28" y="116"/>
                    <a:pt x="28" y="116"/>
                  </a:cubicBezTo>
                  <a:cubicBezTo>
                    <a:pt x="28" y="136"/>
                    <a:pt x="28" y="136"/>
                    <a:pt x="28" y="136"/>
                  </a:cubicBezTo>
                  <a:cubicBezTo>
                    <a:pt x="20" y="136"/>
                    <a:pt x="20" y="136"/>
                    <a:pt x="20" y="136"/>
                  </a:cubicBezTo>
                  <a:cubicBezTo>
                    <a:pt x="20" y="116"/>
                    <a:pt x="20" y="116"/>
                    <a:pt x="20" y="116"/>
                  </a:cubicBezTo>
                  <a:cubicBezTo>
                    <a:pt x="12" y="116"/>
                    <a:pt x="12" y="116"/>
                    <a:pt x="12" y="116"/>
                  </a:cubicBezTo>
                  <a:cubicBezTo>
                    <a:pt x="12" y="144"/>
                    <a:pt x="12" y="144"/>
                    <a:pt x="12" y="144"/>
                  </a:cubicBezTo>
                  <a:cubicBezTo>
                    <a:pt x="36" y="144"/>
                    <a:pt x="36" y="144"/>
                    <a:pt x="36" y="144"/>
                  </a:cubicBezTo>
                  <a:lnTo>
                    <a:pt x="36" y="116"/>
                  </a:lnTo>
                  <a:close/>
                  <a:moveTo>
                    <a:pt x="120" y="84"/>
                  </a:moveTo>
                  <a:cubicBezTo>
                    <a:pt x="112" y="84"/>
                    <a:pt x="106" y="78"/>
                    <a:pt x="106" y="70"/>
                  </a:cubicBezTo>
                  <a:cubicBezTo>
                    <a:pt x="106" y="62"/>
                    <a:pt x="112" y="56"/>
                    <a:pt x="120" y="56"/>
                  </a:cubicBezTo>
                  <a:cubicBezTo>
                    <a:pt x="128" y="56"/>
                    <a:pt x="134" y="62"/>
                    <a:pt x="134" y="70"/>
                  </a:cubicBezTo>
                  <a:cubicBezTo>
                    <a:pt x="134" y="78"/>
                    <a:pt x="128" y="84"/>
                    <a:pt x="120" y="84"/>
                  </a:cubicBezTo>
                  <a:close/>
                  <a:moveTo>
                    <a:pt x="120" y="64"/>
                  </a:moveTo>
                  <a:cubicBezTo>
                    <a:pt x="117" y="64"/>
                    <a:pt x="114" y="67"/>
                    <a:pt x="114" y="70"/>
                  </a:cubicBezTo>
                  <a:cubicBezTo>
                    <a:pt x="114" y="73"/>
                    <a:pt x="117" y="76"/>
                    <a:pt x="120" y="76"/>
                  </a:cubicBezTo>
                  <a:cubicBezTo>
                    <a:pt x="123" y="76"/>
                    <a:pt x="126" y="73"/>
                    <a:pt x="126" y="70"/>
                  </a:cubicBezTo>
                  <a:cubicBezTo>
                    <a:pt x="126" y="67"/>
                    <a:pt x="123" y="64"/>
                    <a:pt x="120" y="64"/>
                  </a:cubicBezTo>
                  <a:close/>
                  <a:moveTo>
                    <a:pt x="144" y="88"/>
                  </a:moveTo>
                  <a:cubicBezTo>
                    <a:pt x="96" y="88"/>
                    <a:pt x="96" y="88"/>
                    <a:pt x="96" y="88"/>
                  </a:cubicBezTo>
                  <a:cubicBezTo>
                    <a:pt x="96" y="120"/>
                    <a:pt x="96" y="120"/>
                    <a:pt x="96" y="120"/>
                  </a:cubicBezTo>
                  <a:cubicBezTo>
                    <a:pt x="104" y="120"/>
                    <a:pt x="104" y="120"/>
                    <a:pt x="104" y="120"/>
                  </a:cubicBezTo>
                  <a:cubicBezTo>
                    <a:pt x="104" y="96"/>
                    <a:pt x="104" y="96"/>
                    <a:pt x="104" y="96"/>
                  </a:cubicBezTo>
                  <a:cubicBezTo>
                    <a:pt x="136" y="96"/>
                    <a:pt x="136" y="96"/>
                    <a:pt x="136" y="96"/>
                  </a:cubicBezTo>
                  <a:cubicBezTo>
                    <a:pt x="136" y="120"/>
                    <a:pt x="136" y="120"/>
                    <a:pt x="136" y="120"/>
                  </a:cubicBezTo>
                  <a:cubicBezTo>
                    <a:pt x="144" y="120"/>
                    <a:pt x="144" y="120"/>
                    <a:pt x="144" y="120"/>
                  </a:cubicBezTo>
                  <a:lnTo>
                    <a:pt x="144" y="88"/>
                  </a:lnTo>
                  <a:close/>
                  <a:moveTo>
                    <a:pt x="132" y="116"/>
                  </a:moveTo>
                  <a:cubicBezTo>
                    <a:pt x="124" y="116"/>
                    <a:pt x="124" y="116"/>
                    <a:pt x="124" y="116"/>
                  </a:cubicBezTo>
                  <a:cubicBezTo>
                    <a:pt x="124" y="136"/>
                    <a:pt x="124" y="136"/>
                    <a:pt x="124" y="136"/>
                  </a:cubicBezTo>
                  <a:cubicBezTo>
                    <a:pt x="116" y="136"/>
                    <a:pt x="116" y="136"/>
                    <a:pt x="116" y="136"/>
                  </a:cubicBezTo>
                  <a:cubicBezTo>
                    <a:pt x="116" y="116"/>
                    <a:pt x="116" y="116"/>
                    <a:pt x="116" y="116"/>
                  </a:cubicBezTo>
                  <a:cubicBezTo>
                    <a:pt x="108" y="116"/>
                    <a:pt x="108" y="116"/>
                    <a:pt x="108" y="116"/>
                  </a:cubicBezTo>
                  <a:cubicBezTo>
                    <a:pt x="108" y="144"/>
                    <a:pt x="108" y="144"/>
                    <a:pt x="108" y="144"/>
                  </a:cubicBezTo>
                  <a:cubicBezTo>
                    <a:pt x="132" y="144"/>
                    <a:pt x="132" y="144"/>
                    <a:pt x="132" y="144"/>
                  </a:cubicBezTo>
                  <a:lnTo>
                    <a:pt x="132" y="116"/>
                  </a:lnTo>
                  <a:close/>
                  <a:moveTo>
                    <a:pt x="72" y="28"/>
                  </a:moveTo>
                  <a:cubicBezTo>
                    <a:pt x="64" y="28"/>
                    <a:pt x="58" y="22"/>
                    <a:pt x="58" y="14"/>
                  </a:cubicBezTo>
                  <a:cubicBezTo>
                    <a:pt x="58" y="6"/>
                    <a:pt x="64" y="0"/>
                    <a:pt x="72" y="0"/>
                  </a:cubicBezTo>
                  <a:cubicBezTo>
                    <a:pt x="80" y="0"/>
                    <a:pt x="86" y="6"/>
                    <a:pt x="86" y="14"/>
                  </a:cubicBezTo>
                  <a:cubicBezTo>
                    <a:pt x="86" y="22"/>
                    <a:pt x="80" y="28"/>
                    <a:pt x="72" y="28"/>
                  </a:cubicBezTo>
                  <a:close/>
                  <a:moveTo>
                    <a:pt x="72" y="8"/>
                  </a:moveTo>
                  <a:cubicBezTo>
                    <a:pt x="69" y="8"/>
                    <a:pt x="66" y="11"/>
                    <a:pt x="66" y="14"/>
                  </a:cubicBezTo>
                  <a:cubicBezTo>
                    <a:pt x="66" y="17"/>
                    <a:pt x="69" y="20"/>
                    <a:pt x="72" y="20"/>
                  </a:cubicBezTo>
                  <a:cubicBezTo>
                    <a:pt x="75" y="20"/>
                    <a:pt x="78" y="17"/>
                    <a:pt x="78" y="14"/>
                  </a:cubicBezTo>
                  <a:cubicBezTo>
                    <a:pt x="78" y="11"/>
                    <a:pt x="75" y="8"/>
                    <a:pt x="72" y="8"/>
                  </a:cubicBezTo>
                  <a:close/>
                  <a:moveTo>
                    <a:pt x="96" y="32"/>
                  </a:moveTo>
                  <a:cubicBezTo>
                    <a:pt x="48" y="32"/>
                    <a:pt x="48" y="32"/>
                    <a:pt x="48" y="32"/>
                  </a:cubicBezTo>
                  <a:cubicBezTo>
                    <a:pt x="48" y="64"/>
                    <a:pt x="48" y="64"/>
                    <a:pt x="48" y="64"/>
                  </a:cubicBezTo>
                  <a:cubicBezTo>
                    <a:pt x="56" y="64"/>
                    <a:pt x="56" y="64"/>
                    <a:pt x="56" y="64"/>
                  </a:cubicBezTo>
                  <a:cubicBezTo>
                    <a:pt x="56" y="40"/>
                    <a:pt x="56" y="40"/>
                    <a:pt x="56" y="40"/>
                  </a:cubicBezTo>
                  <a:cubicBezTo>
                    <a:pt x="88" y="40"/>
                    <a:pt x="88" y="40"/>
                    <a:pt x="88" y="40"/>
                  </a:cubicBezTo>
                  <a:cubicBezTo>
                    <a:pt x="88" y="64"/>
                    <a:pt x="88" y="64"/>
                    <a:pt x="88" y="64"/>
                  </a:cubicBezTo>
                  <a:cubicBezTo>
                    <a:pt x="96" y="64"/>
                    <a:pt x="96" y="64"/>
                    <a:pt x="96" y="64"/>
                  </a:cubicBezTo>
                  <a:lnTo>
                    <a:pt x="96" y="32"/>
                  </a:lnTo>
                  <a:close/>
                  <a:moveTo>
                    <a:pt x="84" y="60"/>
                  </a:moveTo>
                  <a:cubicBezTo>
                    <a:pt x="76" y="60"/>
                    <a:pt x="76" y="60"/>
                    <a:pt x="76" y="60"/>
                  </a:cubicBezTo>
                  <a:cubicBezTo>
                    <a:pt x="76" y="80"/>
                    <a:pt x="76" y="80"/>
                    <a:pt x="76" y="80"/>
                  </a:cubicBezTo>
                  <a:cubicBezTo>
                    <a:pt x="68" y="80"/>
                    <a:pt x="68" y="80"/>
                    <a:pt x="68" y="80"/>
                  </a:cubicBezTo>
                  <a:cubicBezTo>
                    <a:pt x="68" y="60"/>
                    <a:pt x="68" y="60"/>
                    <a:pt x="68" y="60"/>
                  </a:cubicBezTo>
                  <a:cubicBezTo>
                    <a:pt x="60" y="60"/>
                    <a:pt x="60" y="60"/>
                    <a:pt x="60" y="60"/>
                  </a:cubicBezTo>
                  <a:cubicBezTo>
                    <a:pt x="60" y="88"/>
                    <a:pt x="60" y="88"/>
                    <a:pt x="60" y="88"/>
                  </a:cubicBezTo>
                  <a:cubicBezTo>
                    <a:pt x="84" y="88"/>
                    <a:pt x="84" y="88"/>
                    <a:pt x="84" y="88"/>
                  </a:cubicBezTo>
                  <a:lnTo>
                    <a:pt x="84"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
            <p:cNvSpPr>
              <a:spLocks noEditPoints="1"/>
            </p:cNvSpPr>
            <p:nvPr/>
          </p:nvSpPr>
          <p:spPr bwMode="auto">
            <a:xfrm>
              <a:off x="5895975" y="3321050"/>
              <a:ext cx="400050" cy="261938"/>
            </a:xfrm>
            <a:custGeom>
              <a:avLst/>
              <a:gdLst>
                <a:gd name="T0" fmla="*/ 20 w 252"/>
                <a:gd name="T1" fmla="*/ 165 h 165"/>
                <a:gd name="T2" fmla="*/ 0 w 252"/>
                <a:gd name="T3" fmla="*/ 165 h 165"/>
                <a:gd name="T4" fmla="*/ 0 w 252"/>
                <a:gd name="T5" fmla="*/ 136 h 165"/>
                <a:gd name="T6" fmla="*/ 20 w 252"/>
                <a:gd name="T7" fmla="*/ 136 h 165"/>
                <a:gd name="T8" fmla="*/ 20 w 252"/>
                <a:gd name="T9" fmla="*/ 165 h 165"/>
                <a:gd name="T10" fmla="*/ 252 w 252"/>
                <a:gd name="T11" fmla="*/ 136 h 165"/>
                <a:gd name="T12" fmla="*/ 232 w 252"/>
                <a:gd name="T13" fmla="*/ 136 h 165"/>
                <a:gd name="T14" fmla="*/ 232 w 252"/>
                <a:gd name="T15" fmla="*/ 165 h 165"/>
                <a:gd name="T16" fmla="*/ 252 w 252"/>
                <a:gd name="T17" fmla="*/ 165 h 165"/>
                <a:gd name="T18" fmla="*/ 252 w 252"/>
                <a:gd name="T19" fmla="*/ 136 h 165"/>
                <a:gd name="T20" fmla="*/ 136 w 252"/>
                <a:gd name="T21" fmla="*/ 0 h 165"/>
                <a:gd name="T22" fmla="*/ 116 w 252"/>
                <a:gd name="T23" fmla="*/ 0 h 165"/>
                <a:gd name="T24" fmla="*/ 116 w 252"/>
                <a:gd name="T25" fmla="*/ 29 h 165"/>
                <a:gd name="T26" fmla="*/ 136 w 252"/>
                <a:gd name="T27" fmla="*/ 29 h 165"/>
                <a:gd name="T28" fmla="*/ 136 w 252"/>
                <a:gd name="T2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165">
                  <a:moveTo>
                    <a:pt x="20" y="165"/>
                  </a:moveTo>
                  <a:lnTo>
                    <a:pt x="0" y="165"/>
                  </a:lnTo>
                  <a:lnTo>
                    <a:pt x="0" y="136"/>
                  </a:lnTo>
                  <a:lnTo>
                    <a:pt x="20" y="136"/>
                  </a:lnTo>
                  <a:lnTo>
                    <a:pt x="20" y="165"/>
                  </a:lnTo>
                  <a:close/>
                  <a:moveTo>
                    <a:pt x="252" y="136"/>
                  </a:moveTo>
                  <a:lnTo>
                    <a:pt x="232" y="136"/>
                  </a:lnTo>
                  <a:lnTo>
                    <a:pt x="232" y="165"/>
                  </a:lnTo>
                  <a:lnTo>
                    <a:pt x="252" y="165"/>
                  </a:lnTo>
                  <a:lnTo>
                    <a:pt x="252" y="136"/>
                  </a:lnTo>
                  <a:close/>
                  <a:moveTo>
                    <a:pt x="136" y="0"/>
                  </a:moveTo>
                  <a:lnTo>
                    <a:pt x="116" y="0"/>
                  </a:lnTo>
                  <a:lnTo>
                    <a:pt x="116" y="29"/>
                  </a:lnTo>
                  <a:lnTo>
                    <a:pt x="136" y="29"/>
                  </a:lnTo>
                  <a:lnTo>
                    <a:pt x="136"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TextBox 53"/>
          <p:cNvSpPr txBox="1"/>
          <p:nvPr/>
        </p:nvSpPr>
        <p:spPr>
          <a:xfrm>
            <a:off x="10787150" y="3221257"/>
            <a:ext cx="899426" cy="222506"/>
          </a:xfrm>
          <a:prstGeom prst="rect">
            <a:avLst/>
          </a:prstGeom>
          <a:noFill/>
        </p:spPr>
        <p:txBody>
          <a:bodyPr wrap="square" lIns="0" tIns="0" rIns="0" bIns="0" rtlCol="0">
            <a:noAutofit/>
          </a:bodyPr>
          <a:lstStyle/>
          <a:p>
            <a:pPr algn="ctr">
              <a:lnSpc>
                <a:spcPct val="90000"/>
              </a:lnSpc>
            </a:pPr>
            <a:r>
              <a:rPr lang="en-US" sz="1200" b="1" dirty="0"/>
              <a:t>CUSTOMER</a:t>
            </a:r>
          </a:p>
        </p:txBody>
      </p:sp>
      <p:sp>
        <p:nvSpPr>
          <p:cNvPr id="55" name="TextBox 54"/>
          <p:cNvSpPr txBox="1"/>
          <p:nvPr/>
        </p:nvSpPr>
        <p:spPr>
          <a:xfrm>
            <a:off x="8991600" y="3207374"/>
            <a:ext cx="819640" cy="300569"/>
          </a:xfrm>
          <a:prstGeom prst="rect">
            <a:avLst/>
          </a:prstGeom>
          <a:noFill/>
        </p:spPr>
        <p:txBody>
          <a:bodyPr wrap="square" lIns="0" tIns="0" rIns="0" bIns="0" rtlCol="0">
            <a:noAutofit/>
          </a:bodyPr>
          <a:lstStyle/>
          <a:p>
            <a:pPr algn="ctr">
              <a:lnSpc>
                <a:spcPct val="90000"/>
              </a:lnSpc>
            </a:pPr>
            <a:r>
              <a:rPr lang="en-US" sz="1200" b="1" dirty="0"/>
              <a:t>BANK</a:t>
            </a:r>
          </a:p>
        </p:txBody>
      </p:sp>
      <p:grpSp>
        <p:nvGrpSpPr>
          <p:cNvPr id="24" name="Group 23"/>
          <p:cNvGrpSpPr/>
          <p:nvPr/>
        </p:nvGrpSpPr>
        <p:grpSpPr>
          <a:xfrm>
            <a:off x="9713967" y="2378824"/>
            <a:ext cx="1020533" cy="1278775"/>
            <a:chOff x="9225601" y="-242888"/>
            <a:chExt cx="1020533" cy="1278775"/>
          </a:xfrm>
        </p:grpSpPr>
        <p:sp>
          <p:nvSpPr>
            <p:cNvPr id="12" name="Rectangle 11"/>
            <p:cNvSpPr/>
            <p:nvPr/>
          </p:nvSpPr>
          <p:spPr bwMode="ltGray">
            <a:xfrm>
              <a:off x="9225601" y="-242888"/>
              <a:ext cx="1020533" cy="127877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17" name="Group 16"/>
            <p:cNvGrpSpPr>
              <a:grpSpLocks noChangeAspect="1"/>
            </p:cNvGrpSpPr>
            <p:nvPr/>
          </p:nvGrpSpPr>
          <p:grpSpPr>
            <a:xfrm>
              <a:off x="9542192" y="-199286"/>
              <a:ext cx="387350" cy="552450"/>
              <a:chOff x="5902325" y="3152775"/>
              <a:chExt cx="387350" cy="552450"/>
            </a:xfrm>
          </p:grpSpPr>
          <p:sp>
            <p:nvSpPr>
              <p:cNvPr id="18" name="Freeform 65"/>
              <p:cNvSpPr>
                <a:spLocks noEditPoints="1"/>
              </p:cNvSpPr>
              <p:nvPr/>
            </p:nvSpPr>
            <p:spPr bwMode="auto">
              <a:xfrm>
                <a:off x="5902325" y="3152775"/>
                <a:ext cx="387350" cy="552450"/>
              </a:xfrm>
              <a:custGeom>
                <a:avLst/>
                <a:gdLst>
                  <a:gd name="T0" fmla="*/ 64 w 100"/>
                  <a:gd name="T1" fmla="*/ 132 h 144"/>
                  <a:gd name="T2" fmla="*/ 50 w 100"/>
                  <a:gd name="T3" fmla="*/ 144 h 144"/>
                  <a:gd name="T4" fmla="*/ 36 w 100"/>
                  <a:gd name="T5" fmla="*/ 132 h 144"/>
                  <a:gd name="T6" fmla="*/ 44 w 100"/>
                  <a:gd name="T7" fmla="*/ 132 h 144"/>
                  <a:gd name="T8" fmla="*/ 50 w 100"/>
                  <a:gd name="T9" fmla="*/ 136 h 144"/>
                  <a:gd name="T10" fmla="*/ 56 w 100"/>
                  <a:gd name="T11" fmla="*/ 132 h 144"/>
                  <a:gd name="T12" fmla="*/ 64 w 100"/>
                  <a:gd name="T13" fmla="*/ 132 h 144"/>
                  <a:gd name="T14" fmla="*/ 100 w 100"/>
                  <a:gd name="T15" fmla="*/ 50 h 144"/>
                  <a:gd name="T16" fmla="*/ 80 w 100"/>
                  <a:gd name="T17" fmla="*/ 90 h 144"/>
                  <a:gd name="T18" fmla="*/ 78 w 100"/>
                  <a:gd name="T19" fmla="*/ 92 h 144"/>
                  <a:gd name="T20" fmla="*/ 72 w 100"/>
                  <a:gd name="T21" fmla="*/ 108 h 144"/>
                  <a:gd name="T22" fmla="*/ 70 w 100"/>
                  <a:gd name="T23" fmla="*/ 108 h 144"/>
                  <a:gd name="T24" fmla="*/ 64 w 100"/>
                  <a:gd name="T25" fmla="*/ 108 h 144"/>
                  <a:gd name="T26" fmla="*/ 36 w 100"/>
                  <a:gd name="T27" fmla="*/ 108 h 144"/>
                  <a:gd name="T28" fmla="*/ 30 w 100"/>
                  <a:gd name="T29" fmla="*/ 108 h 144"/>
                  <a:gd name="T30" fmla="*/ 28 w 100"/>
                  <a:gd name="T31" fmla="*/ 108 h 144"/>
                  <a:gd name="T32" fmla="*/ 22 w 100"/>
                  <a:gd name="T33" fmla="*/ 92 h 144"/>
                  <a:gd name="T34" fmla="*/ 20 w 100"/>
                  <a:gd name="T35" fmla="*/ 90 h 144"/>
                  <a:gd name="T36" fmla="*/ 0 w 100"/>
                  <a:gd name="T37" fmla="*/ 50 h 144"/>
                  <a:gd name="T38" fmla="*/ 50 w 100"/>
                  <a:gd name="T39" fmla="*/ 0 h 144"/>
                  <a:gd name="T40" fmla="*/ 100 w 100"/>
                  <a:gd name="T41" fmla="*/ 50 h 144"/>
                  <a:gd name="T42" fmla="*/ 92 w 100"/>
                  <a:gd name="T43" fmla="*/ 50 h 144"/>
                  <a:gd name="T44" fmla="*/ 50 w 100"/>
                  <a:gd name="T45" fmla="*/ 8 h 144"/>
                  <a:gd name="T46" fmla="*/ 8 w 100"/>
                  <a:gd name="T47" fmla="*/ 50 h 144"/>
                  <a:gd name="T48" fmla="*/ 25 w 100"/>
                  <a:gd name="T49" fmla="*/ 84 h 144"/>
                  <a:gd name="T50" fmla="*/ 29 w 100"/>
                  <a:gd name="T51" fmla="*/ 87 h 144"/>
                  <a:gd name="T52" fmla="*/ 35 w 100"/>
                  <a:gd name="T53" fmla="*/ 100 h 144"/>
                  <a:gd name="T54" fmla="*/ 65 w 100"/>
                  <a:gd name="T55" fmla="*/ 100 h 144"/>
                  <a:gd name="T56" fmla="*/ 71 w 100"/>
                  <a:gd name="T57" fmla="*/ 87 h 144"/>
                  <a:gd name="T58" fmla="*/ 75 w 100"/>
                  <a:gd name="T59" fmla="*/ 84 h 144"/>
                  <a:gd name="T60" fmla="*/ 92 w 100"/>
                  <a:gd name="T61" fmla="*/ 50 h 144"/>
                  <a:gd name="T62" fmla="*/ 71 w 100"/>
                  <a:gd name="T63" fmla="*/ 116 h 144"/>
                  <a:gd name="T64" fmla="*/ 29 w 100"/>
                  <a:gd name="T65" fmla="*/ 116 h 144"/>
                  <a:gd name="T66" fmla="*/ 29 w 100"/>
                  <a:gd name="T67" fmla="*/ 124 h 144"/>
                  <a:gd name="T68" fmla="*/ 71 w 100"/>
                  <a:gd name="T69" fmla="*/ 124 h 144"/>
                  <a:gd name="T70" fmla="*/ 71 w 100"/>
                  <a:gd name="T71" fmla="*/ 11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44">
                    <a:moveTo>
                      <a:pt x="64" y="132"/>
                    </a:moveTo>
                    <a:cubicBezTo>
                      <a:pt x="63" y="139"/>
                      <a:pt x="57" y="144"/>
                      <a:pt x="50" y="144"/>
                    </a:cubicBezTo>
                    <a:cubicBezTo>
                      <a:pt x="43" y="144"/>
                      <a:pt x="37" y="139"/>
                      <a:pt x="36" y="132"/>
                    </a:cubicBezTo>
                    <a:cubicBezTo>
                      <a:pt x="44" y="132"/>
                      <a:pt x="44" y="132"/>
                      <a:pt x="44" y="132"/>
                    </a:cubicBezTo>
                    <a:cubicBezTo>
                      <a:pt x="45" y="134"/>
                      <a:pt x="47" y="136"/>
                      <a:pt x="50" y="136"/>
                    </a:cubicBezTo>
                    <a:cubicBezTo>
                      <a:pt x="53" y="136"/>
                      <a:pt x="55" y="134"/>
                      <a:pt x="56" y="132"/>
                    </a:cubicBezTo>
                    <a:lnTo>
                      <a:pt x="64" y="132"/>
                    </a:lnTo>
                    <a:close/>
                    <a:moveTo>
                      <a:pt x="100" y="50"/>
                    </a:moveTo>
                    <a:cubicBezTo>
                      <a:pt x="100" y="72"/>
                      <a:pt x="87" y="84"/>
                      <a:pt x="80" y="90"/>
                    </a:cubicBezTo>
                    <a:cubicBezTo>
                      <a:pt x="79" y="91"/>
                      <a:pt x="78" y="92"/>
                      <a:pt x="78" y="92"/>
                    </a:cubicBezTo>
                    <a:cubicBezTo>
                      <a:pt x="76" y="95"/>
                      <a:pt x="73" y="100"/>
                      <a:pt x="72" y="108"/>
                    </a:cubicBezTo>
                    <a:cubicBezTo>
                      <a:pt x="70" y="108"/>
                      <a:pt x="70" y="108"/>
                      <a:pt x="70" y="108"/>
                    </a:cubicBezTo>
                    <a:cubicBezTo>
                      <a:pt x="64" y="108"/>
                      <a:pt x="64" y="108"/>
                      <a:pt x="64" y="108"/>
                    </a:cubicBezTo>
                    <a:cubicBezTo>
                      <a:pt x="36" y="108"/>
                      <a:pt x="36" y="108"/>
                      <a:pt x="36" y="108"/>
                    </a:cubicBezTo>
                    <a:cubicBezTo>
                      <a:pt x="30" y="108"/>
                      <a:pt x="30" y="108"/>
                      <a:pt x="30" y="108"/>
                    </a:cubicBezTo>
                    <a:cubicBezTo>
                      <a:pt x="28" y="108"/>
                      <a:pt x="28" y="108"/>
                      <a:pt x="28" y="108"/>
                    </a:cubicBezTo>
                    <a:cubicBezTo>
                      <a:pt x="27" y="100"/>
                      <a:pt x="24" y="95"/>
                      <a:pt x="22" y="92"/>
                    </a:cubicBezTo>
                    <a:cubicBezTo>
                      <a:pt x="22" y="92"/>
                      <a:pt x="21" y="91"/>
                      <a:pt x="20" y="90"/>
                    </a:cubicBezTo>
                    <a:cubicBezTo>
                      <a:pt x="13" y="84"/>
                      <a:pt x="0" y="72"/>
                      <a:pt x="0" y="50"/>
                    </a:cubicBezTo>
                    <a:cubicBezTo>
                      <a:pt x="0" y="22"/>
                      <a:pt x="23" y="0"/>
                      <a:pt x="50" y="0"/>
                    </a:cubicBezTo>
                    <a:cubicBezTo>
                      <a:pt x="77" y="0"/>
                      <a:pt x="100" y="22"/>
                      <a:pt x="100" y="50"/>
                    </a:cubicBezTo>
                    <a:close/>
                    <a:moveTo>
                      <a:pt x="92" y="50"/>
                    </a:moveTo>
                    <a:cubicBezTo>
                      <a:pt x="92" y="27"/>
                      <a:pt x="73" y="8"/>
                      <a:pt x="50" y="8"/>
                    </a:cubicBezTo>
                    <a:cubicBezTo>
                      <a:pt x="27" y="8"/>
                      <a:pt x="8" y="27"/>
                      <a:pt x="8" y="50"/>
                    </a:cubicBezTo>
                    <a:cubicBezTo>
                      <a:pt x="8" y="68"/>
                      <a:pt x="19" y="78"/>
                      <a:pt x="25" y="84"/>
                    </a:cubicBezTo>
                    <a:cubicBezTo>
                      <a:pt x="27" y="85"/>
                      <a:pt x="28" y="86"/>
                      <a:pt x="29" y="87"/>
                    </a:cubicBezTo>
                    <a:cubicBezTo>
                      <a:pt x="31" y="91"/>
                      <a:pt x="33" y="95"/>
                      <a:pt x="35" y="100"/>
                    </a:cubicBezTo>
                    <a:cubicBezTo>
                      <a:pt x="65" y="100"/>
                      <a:pt x="65" y="100"/>
                      <a:pt x="65" y="100"/>
                    </a:cubicBezTo>
                    <a:cubicBezTo>
                      <a:pt x="67" y="95"/>
                      <a:pt x="69" y="91"/>
                      <a:pt x="71" y="87"/>
                    </a:cubicBezTo>
                    <a:cubicBezTo>
                      <a:pt x="72" y="86"/>
                      <a:pt x="73" y="85"/>
                      <a:pt x="75" y="84"/>
                    </a:cubicBezTo>
                    <a:cubicBezTo>
                      <a:pt x="81" y="78"/>
                      <a:pt x="92" y="68"/>
                      <a:pt x="92" y="50"/>
                    </a:cubicBezTo>
                    <a:close/>
                    <a:moveTo>
                      <a:pt x="71" y="116"/>
                    </a:moveTo>
                    <a:cubicBezTo>
                      <a:pt x="29" y="116"/>
                      <a:pt x="29" y="116"/>
                      <a:pt x="29" y="116"/>
                    </a:cubicBezTo>
                    <a:cubicBezTo>
                      <a:pt x="29" y="124"/>
                      <a:pt x="29" y="124"/>
                      <a:pt x="29" y="124"/>
                    </a:cubicBezTo>
                    <a:cubicBezTo>
                      <a:pt x="71" y="124"/>
                      <a:pt x="71" y="124"/>
                      <a:pt x="71" y="124"/>
                    </a:cubicBezTo>
                    <a:lnTo>
                      <a:pt x="71"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66"/>
              <p:cNvSpPr>
                <a:spLocks noEditPoints="1"/>
              </p:cNvSpPr>
              <p:nvPr/>
            </p:nvSpPr>
            <p:spPr bwMode="auto">
              <a:xfrm>
                <a:off x="5988050" y="3209925"/>
                <a:ext cx="215900" cy="295275"/>
              </a:xfrm>
              <a:custGeom>
                <a:avLst/>
                <a:gdLst>
                  <a:gd name="T0" fmla="*/ 22 w 56"/>
                  <a:gd name="T1" fmla="*/ 77 h 77"/>
                  <a:gd name="T2" fmla="*/ 20 w 56"/>
                  <a:gd name="T3" fmla="*/ 76 h 77"/>
                  <a:gd name="T4" fmla="*/ 18 w 56"/>
                  <a:gd name="T5" fmla="*/ 72 h 77"/>
                  <a:gd name="T6" fmla="*/ 23 w 56"/>
                  <a:gd name="T7" fmla="*/ 50 h 77"/>
                  <a:gd name="T8" fmla="*/ 4 w 56"/>
                  <a:gd name="T9" fmla="*/ 50 h 77"/>
                  <a:gd name="T10" fmla="*/ 1 w 56"/>
                  <a:gd name="T11" fmla="*/ 48 h 77"/>
                  <a:gd name="T12" fmla="*/ 1 w 56"/>
                  <a:gd name="T13" fmla="*/ 43 h 77"/>
                  <a:gd name="T14" fmla="*/ 31 w 56"/>
                  <a:gd name="T15" fmla="*/ 2 h 77"/>
                  <a:gd name="T16" fmla="*/ 36 w 56"/>
                  <a:gd name="T17" fmla="*/ 0 h 77"/>
                  <a:gd name="T18" fmla="*/ 38 w 56"/>
                  <a:gd name="T19" fmla="*/ 5 h 77"/>
                  <a:gd name="T20" fmla="*/ 33 w 56"/>
                  <a:gd name="T21" fmla="*/ 27 h 77"/>
                  <a:gd name="T22" fmla="*/ 52 w 56"/>
                  <a:gd name="T23" fmla="*/ 27 h 77"/>
                  <a:gd name="T24" fmla="*/ 55 w 56"/>
                  <a:gd name="T25" fmla="*/ 29 h 77"/>
                  <a:gd name="T26" fmla="*/ 55 w 56"/>
                  <a:gd name="T27" fmla="*/ 33 h 77"/>
                  <a:gd name="T28" fmla="*/ 25 w 56"/>
                  <a:gd name="T29" fmla="*/ 75 h 77"/>
                  <a:gd name="T30" fmla="*/ 22 w 56"/>
                  <a:gd name="T31" fmla="*/ 77 h 77"/>
                  <a:gd name="T32" fmla="*/ 12 w 56"/>
                  <a:gd name="T33" fmla="*/ 42 h 77"/>
                  <a:gd name="T34" fmla="*/ 28 w 56"/>
                  <a:gd name="T35" fmla="*/ 42 h 77"/>
                  <a:gd name="T36" fmla="*/ 31 w 56"/>
                  <a:gd name="T37" fmla="*/ 43 h 77"/>
                  <a:gd name="T38" fmla="*/ 32 w 56"/>
                  <a:gd name="T39" fmla="*/ 47 h 77"/>
                  <a:gd name="T40" fmla="*/ 30 w 56"/>
                  <a:gd name="T41" fmla="*/ 54 h 77"/>
                  <a:gd name="T42" fmla="*/ 44 w 56"/>
                  <a:gd name="T43" fmla="*/ 35 h 77"/>
                  <a:gd name="T44" fmla="*/ 28 w 56"/>
                  <a:gd name="T45" fmla="*/ 35 h 77"/>
                  <a:gd name="T46" fmla="*/ 25 w 56"/>
                  <a:gd name="T47" fmla="*/ 33 h 77"/>
                  <a:gd name="T48" fmla="*/ 24 w 56"/>
                  <a:gd name="T49" fmla="*/ 30 h 77"/>
                  <a:gd name="T50" fmla="*/ 26 w 56"/>
                  <a:gd name="T51" fmla="*/ 22 h 77"/>
                  <a:gd name="T52" fmla="*/ 12 w 56"/>
                  <a:gd name="T53"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7">
                    <a:moveTo>
                      <a:pt x="22" y="77"/>
                    </a:moveTo>
                    <a:cubicBezTo>
                      <a:pt x="21" y="77"/>
                      <a:pt x="21" y="76"/>
                      <a:pt x="20" y="76"/>
                    </a:cubicBezTo>
                    <a:cubicBezTo>
                      <a:pt x="19" y="75"/>
                      <a:pt x="18" y="73"/>
                      <a:pt x="18" y="72"/>
                    </a:cubicBezTo>
                    <a:cubicBezTo>
                      <a:pt x="23" y="50"/>
                      <a:pt x="23" y="50"/>
                      <a:pt x="23" y="50"/>
                    </a:cubicBezTo>
                    <a:cubicBezTo>
                      <a:pt x="4" y="50"/>
                      <a:pt x="4" y="50"/>
                      <a:pt x="4" y="50"/>
                    </a:cubicBezTo>
                    <a:cubicBezTo>
                      <a:pt x="3" y="50"/>
                      <a:pt x="1" y="49"/>
                      <a:pt x="1" y="48"/>
                    </a:cubicBezTo>
                    <a:cubicBezTo>
                      <a:pt x="0" y="46"/>
                      <a:pt x="0" y="45"/>
                      <a:pt x="1" y="43"/>
                    </a:cubicBezTo>
                    <a:cubicBezTo>
                      <a:pt x="31" y="2"/>
                      <a:pt x="31" y="2"/>
                      <a:pt x="31" y="2"/>
                    </a:cubicBezTo>
                    <a:cubicBezTo>
                      <a:pt x="32" y="0"/>
                      <a:pt x="34" y="0"/>
                      <a:pt x="36" y="0"/>
                    </a:cubicBezTo>
                    <a:cubicBezTo>
                      <a:pt x="37" y="1"/>
                      <a:pt x="38" y="3"/>
                      <a:pt x="38" y="5"/>
                    </a:cubicBezTo>
                    <a:cubicBezTo>
                      <a:pt x="33" y="27"/>
                      <a:pt x="33" y="27"/>
                      <a:pt x="33" y="27"/>
                    </a:cubicBezTo>
                    <a:cubicBezTo>
                      <a:pt x="52" y="27"/>
                      <a:pt x="52" y="27"/>
                      <a:pt x="52" y="27"/>
                    </a:cubicBezTo>
                    <a:cubicBezTo>
                      <a:pt x="53" y="27"/>
                      <a:pt x="55" y="28"/>
                      <a:pt x="55" y="29"/>
                    </a:cubicBezTo>
                    <a:cubicBezTo>
                      <a:pt x="56" y="30"/>
                      <a:pt x="56" y="32"/>
                      <a:pt x="55" y="33"/>
                    </a:cubicBezTo>
                    <a:cubicBezTo>
                      <a:pt x="25" y="75"/>
                      <a:pt x="25" y="75"/>
                      <a:pt x="25" y="75"/>
                    </a:cubicBezTo>
                    <a:cubicBezTo>
                      <a:pt x="25" y="76"/>
                      <a:pt x="23" y="77"/>
                      <a:pt x="22" y="77"/>
                    </a:cubicBezTo>
                    <a:close/>
                    <a:moveTo>
                      <a:pt x="12" y="42"/>
                    </a:moveTo>
                    <a:cubicBezTo>
                      <a:pt x="28" y="42"/>
                      <a:pt x="28" y="42"/>
                      <a:pt x="28" y="42"/>
                    </a:cubicBezTo>
                    <a:cubicBezTo>
                      <a:pt x="29" y="42"/>
                      <a:pt x="30" y="42"/>
                      <a:pt x="31" y="43"/>
                    </a:cubicBezTo>
                    <a:cubicBezTo>
                      <a:pt x="32" y="44"/>
                      <a:pt x="32" y="45"/>
                      <a:pt x="32" y="47"/>
                    </a:cubicBezTo>
                    <a:cubicBezTo>
                      <a:pt x="30" y="54"/>
                      <a:pt x="30" y="54"/>
                      <a:pt x="30" y="54"/>
                    </a:cubicBezTo>
                    <a:cubicBezTo>
                      <a:pt x="44" y="35"/>
                      <a:pt x="44" y="35"/>
                      <a:pt x="44" y="35"/>
                    </a:cubicBezTo>
                    <a:cubicBezTo>
                      <a:pt x="28" y="35"/>
                      <a:pt x="28" y="35"/>
                      <a:pt x="28" y="35"/>
                    </a:cubicBezTo>
                    <a:cubicBezTo>
                      <a:pt x="27" y="35"/>
                      <a:pt x="26" y="34"/>
                      <a:pt x="25" y="33"/>
                    </a:cubicBezTo>
                    <a:cubicBezTo>
                      <a:pt x="24" y="32"/>
                      <a:pt x="24" y="31"/>
                      <a:pt x="24" y="30"/>
                    </a:cubicBezTo>
                    <a:cubicBezTo>
                      <a:pt x="26" y="22"/>
                      <a:pt x="26" y="22"/>
                      <a:pt x="26" y="22"/>
                    </a:cubicBezTo>
                    <a:lnTo>
                      <a:pt x="12" y="42"/>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TextBox 55"/>
            <p:cNvSpPr txBox="1"/>
            <p:nvPr/>
          </p:nvSpPr>
          <p:spPr>
            <a:xfrm>
              <a:off x="9326047" y="396765"/>
              <a:ext cx="819640" cy="300569"/>
            </a:xfrm>
            <a:prstGeom prst="rect">
              <a:avLst/>
            </a:prstGeom>
            <a:noFill/>
          </p:spPr>
          <p:txBody>
            <a:bodyPr wrap="square" lIns="0" tIns="0" rIns="0" bIns="0" rtlCol="0">
              <a:noAutofit/>
            </a:bodyPr>
            <a:lstStyle/>
            <a:p>
              <a:pPr algn="ctr">
                <a:lnSpc>
                  <a:spcPct val="90000"/>
                </a:lnSpc>
              </a:pPr>
              <a:r>
                <a:rPr lang="en-US" sz="1200" b="1" dirty="0">
                  <a:solidFill>
                    <a:schemeClr val="bg1"/>
                  </a:solidFill>
                </a:rPr>
                <a:t>Propose Services</a:t>
              </a:r>
            </a:p>
          </p:txBody>
        </p:sp>
      </p:grpSp>
      <p:sp>
        <p:nvSpPr>
          <p:cNvPr id="60" name="TextBox 59"/>
          <p:cNvSpPr txBox="1"/>
          <p:nvPr/>
        </p:nvSpPr>
        <p:spPr>
          <a:xfrm>
            <a:off x="655836" y="3914607"/>
            <a:ext cx="2590959" cy="2124078"/>
          </a:xfrm>
          <a:prstGeom prst="rect">
            <a:avLst/>
          </a:prstGeom>
          <a:noFill/>
        </p:spPr>
        <p:txBody>
          <a:bodyPr wrap="square" lIns="0" tIns="0" rIns="0" bIns="0" rtlCol="0">
            <a:noAutofit/>
          </a:bodyPr>
          <a:lstStyle/>
          <a:p>
            <a:pPr marL="285750" indent="-285750">
              <a:spcBef>
                <a:spcPts val="200"/>
              </a:spcBef>
              <a:spcAft>
                <a:spcPts val="200"/>
              </a:spcAft>
              <a:buFont typeface="Arial" panose="020B0604020202020204" pitchFamily="34" charset="0"/>
              <a:buChar char="•"/>
            </a:pPr>
            <a:r>
              <a:rPr lang="en-US" sz="1400" dirty="0"/>
              <a:t>Bank employees speak to multiple stakeholders in customer organization</a:t>
            </a:r>
          </a:p>
          <a:p>
            <a:pPr marL="285750" indent="-285750">
              <a:spcBef>
                <a:spcPts val="200"/>
              </a:spcBef>
              <a:spcAft>
                <a:spcPts val="200"/>
              </a:spcAft>
              <a:buFont typeface="Arial" panose="020B0604020202020204" pitchFamily="34" charset="0"/>
              <a:buChar char="•"/>
            </a:pPr>
            <a:r>
              <a:rPr lang="en-US" sz="1400" dirty="0"/>
              <a:t>Customer mentions “If market conditions change and interest rates move into xx range, we are thinking of yy..”</a:t>
            </a:r>
          </a:p>
        </p:txBody>
      </p:sp>
      <p:sp>
        <p:nvSpPr>
          <p:cNvPr id="76" name="TextBox 75"/>
          <p:cNvSpPr txBox="1"/>
          <p:nvPr/>
        </p:nvSpPr>
        <p:spPr>
          <a:xfrm>
            <a:off x="3381273" y="3925994"/>
            <a:ext cx="2590959" cy="2124078"/>
          </a:xfrm>
          <a:prstGeom prst="rect">
            <a:avLst/>
          </a:prstGeom>
          <a:noFill/>
        </p:spPr>
        <p:txBody>
          <a:bodyPr wrap="square" lIns="0" tIns="0" rIns="0" bIns="0" rtlCol="0">
            <a:noAutofit/>
          </a:bodyPr>
          <a:lstStyle/>
          <a:p>
            <a:pPr marL="285750" indent="-285750">
              <a:spcBef>
                <a:spcPts val="200"/>
              </a:spcBef>
              <a:spcAft>
                <a:spcPts val="200"/>
              </a:spcAft>
              <a:buFont typeface="Arial" panose="020B0604020202020204" pitchFamily="34" charset="0"/>
              <a:buChar char="•"/>
            </a:pPr>
            <a:r>
              <a:rPr lang="en-US" sz="1400" dirty="0"/>
              <a:t>“Great. If things change we’ll get back to you” </a:t>
            </a:r>
          </a:p>
          <a:p>
            <a:pPr marL="285750" indent="-285750">
              <a:spcBef>
                <a:spcPts val="200"/>
              </a:spcBef>
              <a:spcAft>
                <a:spcPts val="200"/>
              </a:spcAft>
              <a:buFont typeface="Arial" panose="020B0604020202020204" pitchFamily="34" charset="0"/>
              <a:buChar char="•"/>
            </a:pPr>
            <a:r>
              <a:rPr lang="en-US" sz="1400" dirty="0"/>
              <a:t>Makes note of the opportunity using Virtual Assistant technology which records (speech to text or text led)</a:t>
            </a:r>
          </a:p>
          <a:p>
            <a:pPr marL="465138" lvl="1" indent="-182563">
              <a:spcBef>
                <a:spcPts val="200"/>
              </a:spcBef>
              <a:spcAft>
                <a:spcPts val="200"/>
              </a:spcAft>
              <a:buFont typeface="Arial" panose="020B0604020202020204" pitchFamily="34" charset="0"/>
              <a:buChar char="‒"/>
            </a:pPr>
            <a:r>
              <a:rPr lang="en-US" sz="1400" dirty="0"/>
              <a:t>Organizational details</a:t>
            </a:r>
          </a:p>
          <a:p>
            <a:pPr marL="465138" lvl="1" indent="-182563">
              <a:spcBef>
                <a:spcPts val="200"/>
              </a:spcBef>
              <a:spcAft>
                <a:spcPts val="200"/>
              </a:spcAft>
              <a:buFont typeface="Arial" panose="020B0604020202020204" pitchFamily="34" charset="0"/>
              <a:buChar char="‒"/>
            </a:pPr>
            <a:r>
              <a:rPr lang="en-US" sz="1400" dirty="0"/>
              <a:t>NLP based notes</a:t>
            </a:r>
          </a:p>
        </p:txBody>
      </p:sp>
      <p:sp>
        <p:nvSpPr>
          <p:cNvPr id="77" name="TextBox 76"/>
          <p:cNvSpPr txBox="1"/>
          <p:nvPr/>
        </p:nvSpPr>
        <p:spPr>
          <a:xfrm>
            <a:off x="6211559" y="3849937"/>
            <a:ext cx="2590959" cy="2124078"/>
          </a:xfrm>
          <a:prstGeom prst="rect">
            <a:avLst/>
          </a:prstGeom>
          <a:noFill/>
        </p:spPr>
        <p:txBody>
          <a:bodyPr wrap="square" lIns="0" tIns="0" rIns="0" bIns="0" rtlCol="0">
            <a:noAutofit/>
          </a:bodyPr>
          <a:lstStyle/>
          <a:p>
            <a:pPr marL="285750" indent="-285750">
              <a:spcBef>
                <a:spcPts val="200"/>
              </a:spcBef>
              <a:spcAft>
                <a:spcPts val="200"/>
              </a:spcAft>
              <a:buFont typeface="Arial" panose="020B0604020202020204" pitchFamily="34" charset="0"/>
              <a:buChar char="•"/>
            </a:pPr>
            <a:r>
              <a:rPr lang="en-US" sz="1400" dirty="0"/>
              <a:t>Over a period of time, if market changes, Virtual Assistant generates lead</a:t>
            </a:r>
          </a:p>
          <a:p>
            <a:pPr marL="465138" lvl="1" indent="-182563">
              <a:spcBef>
                <a:spcPts val="200"/>
              </a:spcBef>
              <a:spcAft>
                <a:spcPts val="200"/>
              </a:spcAft>
              <a:buFont typeface="Arial" panose="020B0604020202020204" pitchFamily="34" charset="0"/>
              <a:buChar char="‒"/>
            </a:pPr>
            <a:r>
              <a:rPr lang="en-US" sz="1400" dirty="0"/>
              <a:t>Linked to key data sources</a:t>
            </a:r>
          </a:p>
          <a:p>
            <a:pPr marL="465138" lvl="1" indent="-182563">
              <a:spcBef>
                <a:spcPts val="200"/>
              </a:spcBef>
              <a:spcAft>
                <a:spcPts val="200"/>
              </a:spcAft>
              <a:buFont typeface="Arial" panose="020B0604020202020204" pitchFamily="34" charset="0"/>
              <a:buChar char="‒"/>
            </a:pPr>
            <a:r>
              <a:rPr lang="en-US" sz="1400" dirty="0"/>
              <a:t>Statistical and client set threshold definition</a:t>
            </a:r>
          </a:p>
          <a:p>
            <a:pPr marL="465138" lvl="1" indent="-182563">
              <a:spcBef>
                <a:spcPts val="200"/>
              </a:spcBef>
              <a:spcAft>
                <a:spcPts val="200"/>
              </a:spcAft>
              <a:buFont typeface="Arial" panose="020B0604020202020204" pitchFamily="34" charset="0"/>
              <a:buChar char="‒"/>
            </a:pPr>
            <a:r>
              <a:rPr lang="en-US" sz="1400" dirty="0"/>
              <a:t>Workflow engine and trigger rules</a:t>
            </a:r>
          </a:p>
          <a:p>
            <a:pPr marL="465138" lvl="1" indent="-182563">
              <a:spcBef>
                <a:spcPts val="200"/>
              </a:spcBef>
              <a:spcAft>
                <a:spcPts val="200"/>
              </a:spcAft>
              <a:buFont typeface="Arial" panose="020B0604020202020204" pitchFamily="34" charset="0"/>
              <a:buChar char="‒"/>
            </a:pPr>
            <a:r>
              <a:rPr lang="en-US" sz="1400" dirty="0"/>
              <a:t>ML algorithms for propensity and cross-sell </a:t>
            </a:r>
          </a:p>
          <a:p>
            <a:pPr marL="742950" lvl="1" indent="-285750">
              <a:spcBef>
                <a:spcPts val="200"/>
              </a:spcBef>
              <a:spcAft>
                <a:spcPts val="200"/>
              </a:spcAft>
              <a:buFont typeface="Arial" panose="020B0604020202020204" pitchFamily="34" charset="0"/>
              <a:buChar char="•"/>
            </a:pPr>
            <a:endParaRPr lang="en-US" sz="1400" dirty="0"/>
          </a:p>
          <a:p>
            <a:pPr marL="742950" lvl="1" indent="-285750">
              <a:spcBef>
                <a:spcPts val="200"/>
              </a:spcBef>
              <a:spcAft>
                <a:spcPts val="200"/>
              </a:spcAft>
              <a:buFont typeface="Arial" panose="020B0604020202020204" pitchFamily="34" charset="0"/>
              <a:buChar char="•"/>
            </a:pPr>
            <a:endParaRPr lang="en-US" sz="1400" dirty="0"/>
          </a:p>
        </p:txBody>
      </p:sp>
      <p:sp>
        <p:nvSpPr>
          <p:cNvPr id="78" name="TextBox 77"/>
          <p:cNvSpPr txBox="1"/>
          <p:nvPr/>
        </p:nvSpPr>
        <p:spPr>
          <a:xfrm>
            <a:off x="9053354" y="3894133"/>
            <a:ext cx="2590959" cy="2124078"/>
          </a:xfrm>
          <a:prstGeom prst="rect">
            <a:avLst/>
          </a:prstGeom>
          <a:noFill/>
        </p:spPr>
        <p:txBody>
          <a:bodyPr wrap="square" lIns="0" tIns="0" rIns="0" bIns="0" rtlCol="0">
            <a:noAutofit/>
          </a:bodyPr>
          <a:lstStyle/>
          <a:p>
            <a:pPr marL="285750" indent="-285750">
              <a:spcBef>
                <a:spcPts val="200"/>
              </a:spcBef>
              <a:spcAft>
                <a:spcPts val="200"/>
              </a:spcAft>
              <a:buFont typeface="Arial" panose="020B0604020202020204" pitchFamily="34" charset="0"/>
              <a:buChar char="•"/>
            </a:pPr>
            <a:r>
              <a:rPr lang="en-US" sz="1400" dirty="0"/>
              <a:t>Bank employee calls client </a:t>
            </a:r>
          </a:p>
          <a:p>
            <a:pPr marL="285750" indent="-285750">
              <a:spcBef>
                <a:spcPts val="200"/>
              </a:spcBef>
              <a:spcAft>
                <a:spcPts val="200"/>
              </a:spcAft>
              <a:buFont typeface="Arial" panose="020B0604020202020204" pitchFamily="34" charset="0"/>
              <a:buChar char="•"/>
            </a:pPr>
            <a:r>
              <a:rPr lang="en-US" sz="1400" dirty="0"/>
              <a:t>“…We spoke last quarter and now the market has changed…”</a:t>
            </a:r>
          </a:p>
        </p:txBody>
      </p:sp>
      <p:grpSp>
        <p:nvGrpSpPr>
          <p:cNvPr id="79" name="Group 78"/>
          <p:cNvGrpSpPr>
            <a:grpSpLocks noChangeAspect="1"/>
          </p:cNvGrpSpPr>
          <p:nvPr/>
        </p:nvGrpSpPr>
        <p:grpSpPr>
          <a:xfrm>
            <a:off x="3628576" y="2419050"/>
            <a:ext cx="450578" cy="437403"/>
            <a:chOff x="5822950" y="3163888"/>
            <a:chExt cx="542925" cy="527050"/>
          </a:xfrm>
        </p:grpSpPr>
        <p:sp>
          <p:nvSpPr>
            <p:cNvPr id="80" name="Freeform 45"/>
            <p:cNvSpPr>
              <a:spLocks/>
            </p:cNvSpPr>
            <p:nvPr/>
          </p:nvSpPr>
          <p:spPr bwMode="auto">
            <a:xfrm>
              <a:off x="5842000" y="3367088"/>
              <a:ext cx="523875" cy="165100"/>
            </a:xfrm>
            <a:custGeom>
              <a:avLst/>
              <a:gdLst>
                <a:gd name="T0" fmla="*/ 330 w 330"/>
                <a:gd name="T1" fmla="*/ 0 h 104"/>
                <a:gd name="T2" fmla="*/ 330 w 330"/>
                <a:gd name="T3" fmla="*/ 68 h 104"/>
                <a:gd name="T4" fmla="*/ 311 w 330"/>
                <a:gd name="T5" fmla="*/ 68 h 104"/>
                <a:gd name="T6" fmla="*/ 311 w 330"/>
                <a:gd name="T7" fmla="*/ 32 h 104"/>
                <a:gd name="T8" fmla="*/ 234 w 330"/>
                <a:gd name="T9" fmla="*/ 97 h 104"/>
                <a:gd name="T10" fmla="*/ 156 w 330"/>
                <a:gd name="T11" fmla="*/ 49 h 104"/>
                <a:gd name="T12" fmla="*/ 5 w 330"/>
                <a:gd name="T13" fmla="*/ 104 h 104"/>
                <a:gd name="T14" fmla="*/ 0 w 330"/>
                <a:gd name="T15" fmla="*/ 87 h 104"/>
                <a:gd name="T16" fmla="*/ 156 w 330"/>
                <a:gd name="T17" fmla="*/ 27 h 104"/>
                <a:gd name="T18" fmla="*/ 234 w 330"/>
                <a:gd name="T19" fmla="*/ 75 h 104"/>
                <a:gd name="T20" fmla="*/ 294 w 330"/>
                <a:gd name="T21" fmla="*/ 20 h 104"/>
                <a:gd name="T22" fmla="*/ 262 w 330"/>
                <a:gd name="T23" fmla="*/ 20 h 104"/>
                <a:gd name="T24" fmla="*/ 262 w 330"/>
                <a:gd name="T25" fmla="*/ 0 h 104"/>
                <a:gd name="T26" fmla="*/ 330 w 330"/>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104">
                  <a:moveTo>
                    <a:pt x="330" y="0"/>
                  </a:moveTo>
                  <a:lnTo>
                    <a:pt x="330" y="68"/>
                  </a:lnTo>
                  <a:lnTo>
                    <a:pt x="311" y="68"/>
                  </a:lnTo>
                  <a:lnTo>
                    <a:pt x="311" y="32"/>
                  </a:lnTo>
                  <a:lnTo>
                    <a:pt x="234" y="97"/>
                  </a:lnTo>
                  <a:lnTo>
                    <a:pt x="156" y="49"/>
                  </a:lnTo>
                  <a:lnTo>
                    <a:pt x="5" y="104"/>
                  </a:lnTo>
                  <a:lnTo>
                    <a:pt x="0" y="87"/>
                  </a:lnTo>
                  <a:lnTo>
                    <a:pt x="156" y="27"/>
                  </a:lnTo>
                  <a:lnTo>
                    <a:pt x="234" y="75"/>
                  </a:lnTo>
                  <a:lnTo>
                    <a:pt x="294" y="20"/>
                  </a:lnTo>
                  <a:lnTo>
                    <a:pt x="262" y="20"/>
                  </a:lnTo>
                  <a:lnTo>
                    <a:pt x="262" y="0"/>
                  </a:lnTo>
                  <a:lnTo>
                    <a:pt x="330" y="0"/>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6"/>
            <p:cNvSpPr>
              <a:spLocks noEditPoints="1"/>
            </p:cNvSpPr>
            <p:nvPr/>
          </p:nvSpPr>
          <p:spPr bwMode="auto">
            <a:xfrm>
              <a:off x="5822950" y="3163888"/>
              <a:ext cx="534988" cy="527050"/>
            </a:xfrm>
            <a:custGeom>
              <a:avLst/>
              <a:gdLst>
                <a:gd name="T0" fmla="*/ 308 w 337"/>
                <a:gd name="T1" fmla="*/ 273 h 332"/>
                <a:gd name="T2" fmla="*/ 294 w 337"/>
                <a:gd name="T3" fmla="*/ 273 h 332"/>
                <a:gd name="T4" fmla="*/ 294 w 337"/>
                <a:gd name="T5" fmla="*/ 206 h 332"/>
                <a:gd name="T6" fmla="*/ 294 w 337"/>
                <a:gd name="T7" fmla="*/ 206 h 332"/>
                <a:gd name="T8" fmla="*/ 274 w 337"/>
                <a:gd name="T9" fmla="*/ 223 h 332"/>
                <a:gd name="T10" fmla="*/ 274 w 337"/>
                <a:gd name="T11" fmla="*/ 273 h 332"/>
                <a:gd name="T12" fmla="*/ 217 w 337"/>
                <a:gd name="T13" fmla="*/ 273 h 332"/>
                <a:gd name="T14" fmla="*/ 217 w 337"/>
                <a:gd name="T15" fmla="*/ 225 h 332"/>
                <a:gd name="T16" fmla="*/ 197 w 337"/>
                <a:gd name="T17" fmla="*/ 213 h 332"/>
                <a:gd name="T18" fmla="*/ 197 w 337"/>
                <a:gd name="T19" fmla="*/ 273 h 332"/>
                <a:gd name="T20" fmla="*/ 139 w 337"/>
                <a:gd name="T21" fmla="*/ 273 h 332"/>
                <a:gd name="T22" fmla="*/ 139 w 337"/>
                <a:gd name="T23" fmla="*/ 203 h 332"/>
                <a:gd name="T24" fmla="*/ 120 w 337"/>
                <a:gd name="T25" fmla="*/ 211 h 332"/>
                <a:gd name="T26" fmla="*/ 120 w 337"/>
                <a:gd name="T27" fmla="*/ 273 h 332"/>
                <a:gd name="T28" fmla="*/ 62 w 337"/>
                <a:gd name="T29" fmla="*/ 273 h 332"/>
                <a:gd name="T30" fmla="*/ 62 w 337"/>
                <a:gd name="T31" fmla="*/ 232 h 332"/>
                <a:gd name="T32" fmla="*/ 43 w 337"/>
                <a:gd name="T33" fmla="*/ 240 h 332"/>
                <a:gd name="T34" fmla="*/ 43 w 337"/>
                <a:gd name="T35" fmla="*/ 273 h 332"/>
                <a:gd name="T36" fmla="*/ 29 w 337"/>
                <a:gd name="T37" fmla="*/ 273 h 332"/>
                <a:gd name="T38" fmla="*/ 0 w 337"/>
                <a:gd name="T39" fmla="*/ 332 h 332"/>
                <a:gd name="T40" fmla="*/ 337 w 337"/>
                <a:gd name="T41" fmla="*/ 332 h 332"/>
                <a:gd name="T42" fmla="*/ 308 w 337"/>
                <a:gd name="T43" fmla="*/ 273 h 332"/>
                <a:gd name="T44" fmla="*/ 29 w 337"/>
                <a:gd name="T45" fmla="*/ 312 h 332"/>
                <a:gd name="T46" fmla="*/ 38 w 337"/>
                <a:gd name="T47" fmla="*/ 293 h 332"/>
                <a:gd name="T48" fmla="*/ 299 w 337"/>
                <a:gd name="T49" fmla="*/ 293 h 332"/>
                <a:gd name="T50" fmla="*/ 308 w 337"/>
                <a:gd name="T51" fmla="*/ 312 h 332"/>
                <a:gd name="T52" fmla="*/ 29 w 337"/>
                <a:gd name="T53" fmla="*/ 312 h 332"/>
                <a:gd name="T54" fmla="*/ 43 w 337"/>
                <a:gd name="T55" fmla="*/ 189 h 332"/>
                <a:gd name="T56" fmla="*/ 62 w 337"/>
                <a:gd name="T57" fmla="*/ 182 h 332"/>
                <a:gd name="T58" fmla="*/ 62 w 337"/>
                <a:gd name="T59" fmla="*/ 109 h 332"/>
                <a:gd name="T60" fmla="*/ 120 w 337"/>
                <a:gd name="T61" fmla="*/ 109 h 332"/>
                <a:gd name="T62" fmla="*/ 120 w 337"/>
                <a:gd name="T63" fmla="*/ 160 h 332"/>
                <a:gd name="T64" fmla="*/ 139 w 337"/>
                <a:gd name="T65" fmla="*/ 152 h 332"/>
                <a:gd name="T66" fmla="*/ 139 w 337"/>
                <a:gd name="T67" fmla="*/ 109 h 332"/>
                <a:gd name="T68" fmla="*/ 197 w 337"/>
                <a:gd name="T69" fmla="*/ 109 h 332"/>
                <a:gd name="T70" fmla="*/ 197 w 337"/>
                <a:gd name="T71" fmla="*/ 157 h 332"/>
                <a:gd name="T72" fmla="*/ 217 w 337"/>
                <a:gd name="T73" fmla="*/ 169 h 332"/>
                <a:gd name="T74" fmla="*/ 217 w 337"/>
                <a:gd name="T75" fmla="*/ 109 h 332"/>
                <a:gd name="T76" fmla="*/ 337 w 337"/>
                <a:gd name="T77" fmla="*/ 109 h 332"/>
                <a:gd name="T78" fmla="*/ 168 w 337"/>
                <a:gd name="T79" fmla="*/ 0 h 332"/>
                <a:gd name="T80" fmla="*/ 0 w 337"/>
                <a:gd name="T81" fmla="*/ 109 h 332"/>
                <a:gd name="T82" fmla="*/ 43 w 337"/>
                <a:gd name="T83" fmla="*/ 109 h 332"/>
                <a:gd name="T84" fmla="*/ 43 w 337"/>
                <a:gd name="T85" fmla="*/ 189 h 332"/>
                <a:gd name="T86" fmla="*/ 168 w 337"/>
                <a:gd name="T87" fmla="*/ 24 h 332"/>
                <a:gd name="T88" fmla="*/ 270 w 337"/>
                <a:gd name="T89" fmla="*/ 90 h 332"/>
                <a:gd name="T90" fmla="*/ 67 w 337"/>
                <a:gd name="T91" fmla="*/ 90 h 332"/>
                <a:gd name="T92" fmla="*/ 168 w 337"/>
                <a:gd name="T93" fmla="*/ 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2">
                  <a:moveTo>
                    <a:pt x="308" y="273"/>
                  </a:moveTo>
                  <a:lnTo>
                    <a:pt x="294" y="273"/>
                  </a:lnTo>
                  <a:lnTo>
                    <a:pt x="294" y="206"/>
                  </a:lnTo>
                  <a:lnTo>
                    <a:pt x="294" y="206"/>
                  </a:lnTo>
                  <a:lnTo>
                    <a:pt x="274" y="223"/>
                  </a:lnTo>
                  <a:lnTo>
                    <a:pt x="274" y="273"/>
                  </a:lnTo>
                  <a:lnTo>
                    <a:pt x="217" y="273"/>
                  </a:lnTo>
                  <a:lnTo>
                    <a:pt x="217" y="225"/>
                  </a:lnTo>
                  <a:lnTo>
                    <a:pt x="197" y="213"/>
                  </a:lnTo>
                  <a:lnTo>
                    <a:pt x="197" y="273"/>
                  </a:lnTo>
                  <a:lnTo>
                    <a:pt x="139" y="273"/>
                  </a:lnTo>
                  <a:lnTo>
                    <a:pt x="139" y="203"/>
                  </a:lnTo>
                  <a:lnTo>
                    <a:pt x="120" y="211"/>
                  </a:lnTo>
                  <a:lnTo>
                    <a:pt x="120" y="273"/>
                  </a:lnTo>
                  <a:lnTo>
                    <a:pt x="62" y="273"/>
                  </a:lnTo>
                  <a:lnTo>
                    <a:pt x="62" y="232"/>
                  </a:lnTo>
                  <a:lnTo>
                    <a:pt x="43" y="240"/>
                  </a:lnTo>
                  <a:lnTo>
                    <a:pt x="43" y="273"/>
                  </a:lnTo>
                  <a:lnTo>
                    <a:pt x="29" y="273"/>
                  </a:lnTo>
                  <a:lnTo>
                    <a:pt x="0" y="332"/>
                  </a:lnTo>
                  <a:lnTo>
                    <a:pt x="337" y="332"/>
                  </a:lnTo>
                  <a:lnTo>
                    <a:pt x="308" y="273"/>
                  </a:lnTo>
                  <a:close/>
                  <a:moveTo>
                    <a:pt x="29" y="312"/>
                  </a:moveTo>
                  <a:lnTo>
                    <a:pt x="38" y="293"/>
                  </a:lnTo>
                  <a:lnTo>
                    <a:pt x="299" y="293"/>
                  </a:lnTo>
                  <a:lnTo>
                    <a:pt x="308" y="312"/>
                  </a:lnTo>
                  <a:lnTo>
                    <a:pt x="29" y="312"/>
                  </a:lnTo>
                  <a:close/>
                  <a:moveTo>
                    <a:pt x="43" y="189"/>
                  </a:moveTo>
                  <a:lnTo>
                    <a:pt x="62" y="182"/>
                  </a:lnTo>
                  <a:lnTo>
                    <a:pt x="62" y="109"/>
                  </a:lnTo>
                  <a:lnTo>
                    <a:pt x="120" y="109"/>
                  </a:lnTo>
                  <a:lnTo>
                    <a:pt x="120" y="160"/>
                  </a:lnTo>
                  <a:lnTo>
                    <a:pt x="139" y="152"/>
                  </a:lnTo>
                  <a:lnTo>
                    <a:pt x="139" y="109"/>
                  </a:lnTo>
                  <a:lnTo>
                    <a:pt x="197" y="109"/>
                  </a:lnTo>
                  <a:lnTo>
                    <a:pt x="197" y="157"/>
                  </a:lnTo>
                  <a:lnTo>
                    <a:pt x="217" y="169"/>
                  </a:lnTo>
                  <a:lnTo>
                    <a:pt x="217" y="109"/>
                  </a:lnTo>
                  <a:lnTo>
                    <a:pt x="337" y="109"/>
                  </a:lnTo>
                  <a:lnTo>
                    <a:pt x="168" y="0"/>
                  </a:lnTo>
                  <a:lnTo>
                    <a:pt x="0" y="109"/>
                  </a:lnTo>
                  <a:lnTo>
                    <a:pt x="43" y="109"/>
                  </a:lnTo>
                  <a:lnTo>
                    <a:pt x="43" y="189"/>
                  </a:lnTo>
                  <a:close/>
                  <a:moveTo>
                    <a:pt x="168" y="24"/>
                  </a:moveTo>
                  <a:lnTo>
                    <a:pt x="270" y="90"/>
                  </a:lnTo>
                  <a:lnTo>
                    <a:pt x="67" y="90"/>
                  </a:lnTo>
                  <a:lnTo>
                    <a:pt x="168"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2" name="Picture 81"/>
          <p:cNvPicPr>
            <a:picLocks noChangeAspect="1"/>
          </p:cNvPicPr>
          <p:nvPr/>
        </p:nvPicPr>
        <p:blipFill>
          <a:blip r:embed="rId3">
            <a:clrChange>
              <a:clrFrom>
                <a:srgbClr val="FFFFFF"/>
              </a:clrFrom>
              <a:clrTo>
                <a:srgbClr val="FFFFFF">
                  <a:alpha val="0"/>
                </a:srgbClr>
              </a:clrTo>
            </a:clrChange>
          </a:blip>
          <a:stretch>
            <a:fillRect/>
          </a:stretch>
        </p:blipFill>
        <p:spPr>
          <a:xfrm>
            <a:off x="4555111" y="2413028"/>
            <a:ext cx="438498" cy="863572"/>
          </a:xfrm>
          <a:prstGeom prst="rect">
            <a:avLst/>
          </a:prstGeom>
        </p:spPr>
      </p:pic>
      <p:sp>
        <p:nvSpPr>
          <p:cNvPr id="83" name="TextBox 82"/>
          <p:cNvSpPr txBox="1"/>
          <p:nvPr/>
        </p:nvSpPr>
        <p:spPr>
          <a:xfrm>
            <a:off x="3352800" y="2948698"/>
            <a:ext cx="1108680" cy="260639"/>
          </a:xfrm>
          <a:prstGeom prst="rect">
            <a:avLst/>
          </a:prstGeom>
          <a:noFill/>
        </p:spPr>
        <p:txBody>
          <a:bodyPr wrap="square" lIns="0" tIns="0" rIns="0" bIns="0" rtlCol="0">
            <a:noAutofit/>
          </a:bodyPr>
          <a:lstStyle/>
          <a:p>
            <a:pPr algn="ctr">
              <a:lnSpc>
                <a:spcPct val="90000"/>
              </a:lnSpc>
            </a:pPr>
            <a:r>
              <a:rPr lang="en-US" sz="1200" b="1" dirty="0"/>
              <a:t>BANK EMPLOYEE</a:t>
            </a:r>
          </a:p>
        </p:txBody>
      </p:sp>
      <p:sp>
        <p:nvSpPr>
          <p:cNvPr id="84" name="Right Arrow 83"/>
          <p:cNvSpPr/>
          <p:nvPr/>
        </p:nvSpPr>
        <p:spPr bwMode="ltGray">
          <a:xfrm>
            <a:off x="4242182" y="2565021"/>
            <a:ext cx="206663" cy="209760"/>
          </a:xfrm>
          <a:prstGeom prst="rightArrow">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 name="TextBox 84"/>
          <p:cNvSpPr txBox="1"/>
          <p:nvPr/>
        </p:nvSpPr>
        <p:spPr>
          <a:xfrm>
            <a:off x="5054539" y="2361940"/>
            <a:ext cx="1092048" cy="1328250"/>
          </a:xfrm>
          <a:prstGeom prst="rect">
            <a:avLst/>
          </a:prstGeom>
          <a:noFill/>
        </p:spPr>
        <p:txBody>
          <a:bodyPr wrap="square" lIns="0" tIns="0" rIns="0" bIns="0" rtlCol="0" anchor="ctr" anchorCtr="0">
            <a:noAutofit/>
          </a:bodyPr>
          <a:lstStyle/>
          <a:p>
            <a:pPr marL="171450" indent="-171450">
              <a:lnSpc>
                <a:spcPct val="90000"/>
              </a:lnSpc>
              <a:buFont typeface="Arial" panose="020B0604020202020204" pitchFamily="34" charset="0"/>
              <a:buChar char="•"/>
            </a:pPr>
            <a:r>
              <a:rPr lang="en-US" sz="1400" b="1" dirty="0"/>
              <a:t>Org Details</a:t>
            </a:r>
          </a:p>
          <a:p>
            <a:pPr marL="171450" indent="-171450">
              <a:lnSpc>
                <a:spcPct val="90000"/>
              </a:lnSpc>
              <a:buFont typeface="Arial" panose="020B0604020202020204" pitchFamily="34" charset="0"/>
              <a:buChar char="•"/>
            </a:pPr>
            <a:r>
              <a:rPr lang="en-US" sz="1400" b="1" dirty="0"/>
              <a:t>Call Details</a:t>
            </a:r>
          </a:p>
        </p:txBody>
      </p:sp>
    </p:spTree>
    <p:extLst>
      <p:ext uri="{BB962C8B-B14F-4D97-AF65-F5344CB8AC3E}">
        <p14:creationId xmlns:p14="http://schemas.microsoft.com/office/powerpoint/2010/main" val="381990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bwMode="ltGray">
          <a:xfrm>
            <a:off x="4815414" y="4691165"/>
            <a:ext cx="992814" cy="453193"/>
          </a:xfrm>
          <a:prstGeom prst="rect">
            <a:avLst/>
          </a:prstGeom>
          <a:solidFill>
            <a:schemeClr val="accent2">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r>
              <a:rPr lang="en-US" sz="1200" dirty="0">
                <a:solidFill>
                  <a:schemeClr val="tx1"/>
                </a:solidFill>
              </a:rPr>
              <a:t>Advisor Metadata</a:t>
            </a:r>
          </a:p>
        </p:txBody>
      </p:sp>
      <p:sp>
        <p:nvSpPr>
          <p:cNvPr id="96" name="TextBox 95"/>
          <p:cNvSpPr txBox="1"/>
          <p:nvPr/>
        </p:nvSpPr>
        <p:spPr>
          <a:xfrm>
            <a:off x="528768" y="430296"/>
            <a:ext cx="6424378" cy="892552"/>
          </a:xfrm>
          <a:prstGeom prst="rect">
            <a:avLst/>
          </a:prstGeom>
          <a:noFill/>
        </p:spPr>
        <p:txBody>
          <a:bodyPr wrap="square" rtlCol="0">
            <a:spAutoFit/>
          </a:bodyPr>
          <a:lstStyle/>
          <a:p>
            <a:pPr defTabSz="914225"/>
            <a:r>
              <a:rPr lang="en-GB" sz="2800" b="1" kern="0" dirty="0">
                <a:cs typeface="Segoe UI" panose="020B0502040204020203" pitchFamily="34" charset="0"/>
              </a:rPr>
              <a:t>Virtual Assistant Architecture</a:t>
            </a:r>
          </a:p>
          <a:p>
            <a:r>
              <a:rPr lang="en-US" sz="2400" dirty="0"/>
              <a:t>Coverage for long term opportunities</a:t>
            </a:r>
          </a:p>
        </p:txBody>
      </p:sp>
      <p:sp>
        <p:nvSpPr>
          <p:cNvPr id="2" name="TextBox 1"/>
          <p:cNvSpPr txBox="1"/>
          <p:nvPr/>
        </p:nvSpPr>
        <p:spPr>
          <a:xfrm>
            <a:off x="2655811" y="3102281"/>
            <a:ext cx="1155521" cy="177009"/>
          </a:xfrm>
          <a:prstGeom prst="rect">
            <a:avLst/>
          </a:prstGeom>
          <a:noFill/>
        </p:spPr>
        <p:txBody>
          <a:bodyPr wrap="square" lIns="0" tIns="0" rIns="0" bIns="0" rtlCol="0">
            <a:noAutofit/>
          </a:bodyPr>
          <a:lstStyle/>
          <a:p>
            <a:pPr algn="ctr">
              <a:lnSpc>
                <a:spcPct val="90000"/>
              </a:lnSpc>
            </a:pPr>
            <a:r>
              <a:rPr lang="en-US" sz="1200" dirty="0"/>
              <a:t>Channels</a:t>
            </a:r>
          </a:p>
        </p:txBody>
      </p:sp>
      <p:sp>
        <p:nvSpPr>
          <p:cNvPr id="132" name="Rectangle 131"/>
          <p:cNvSpPr/>
          <p:nvPr/>
        </p:nvSpPr>
        <p:spPr bwMode="ltGray">
          <a:xfrm>
            <a:off x="2640451" y="3362977"/>
            <a:ext cx="1147122" cy="706211"/>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Advisor Portal</a:t>
            </a:r>
          </a:p>
        </p:txBody>
      </p:sp>
      <p:sp>
        <p:nvSpPr>
          <p:cNvPr id="186" name="Rectangle 185"/>
          <p:cNvSpPr/>
          <p:nvPr/>
        </p:nvSpPr>
        <p:spPr bwMode="ltGray">
          <a:xfrm>
            <a:off x="4824844" y="3367435"/>
            <a:ext cx="968356" cy="690510"/>
          </a:xfrm>
          <a:prstGeom prst="rect">
            <a:avLst/>
          </a:prstGeom>
          <a:solidFill>
            <a:srgbClr val="00B388"/>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a:t>Virtual Assistant</a:t>
            </a:r>
          </a:p>
          <a:p>
            <a:pPr algn="ctr">
              <a:lnSpc>
                <a:spcPct val="90000"/>
              </a:lnSpc>
            </a:pPr>
            <a:r>
              <a:rPr lang="en-US" sz="1100" dirty="0"/>
              <a:t>Application</a:t>
            </a:r>
            <a:endParaRPr lang="en-US" sz="1050" dirty="0"/>
          </a:p>
        </p:txBody>
      </p:sp>
      <p:cxnSp>
        <p:nvCxnSpPr>
          <p:cNvPr id="212" name="Straight Arrow Connector 211"/>
          <p:cNvCxnSpPr>
            <a:stCxn id="203" idx="2"/>
            <a:endCxn id="186" idx="0"/>
          </p:cNvCxnSpPr>
          <p:nvPr/>
        </p:nvCxnSpPr>
        <p:spPr>
          <a:xfrm flipH="1">
            <a:off x="5309022" y="2581859"/>
            <a:ext cx="12532" cy="785576"/>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stCxn id="62" idx="3"/>
            <a:endCxn id="186" idx="1"/>
          </p:cNvCxnSpPr>
          <p:nvPr/>
        </p:nvCxnSpPr>
        <p:spPr>
          <a:xfrm flipV="1">
            <a:off x="4289339" y="3712690"/>
            <a:ext cx="535505" cy="3392"/>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ltGray">
          <a:xfrm>
            <a:off x="3898696" y="3362976"/>
            <a:ext cx="390643" cy="706211"/>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100" dirty="0"/>
              <a:t>Bot Interface</a:t>
            </a:r>
          </a:p>
        </p:txBody>
      </p:sp>
      <p:cxnSp>
        <p:nvCxnSpPr>
          <p:cNvPr id="100" name="Straight Arrow Connector 99"/>
          <p:cNvCxnSpPr>
            <a:stCxn id="186" idx="3"/>
            <a:endCxn id="187" idx="1"/>
          </p:cNvCxnSpPr>
          <p:nvPr/>
        </p:nvCxnSpPr>
        <p:spPr>
          <a:xfrm flipV="1">
            <a:off x="5793200" y="2703148"/>
            <a:ext cx="1633919" cy="1009542"/>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86" idx="2"/>
            <a:endCxn id="103" idx="0"/>
          </p:cNvCxnSpPr>
          <p:nvPr/>
        </p:nvCxnSpPr>
        <p:spPr>
          <a:xfrm>
            <a:off x="5309022" y="4057945"/>
            <a:ext cx="2799" cy="633220"/>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bwMode="ltGray">
          <a:xfrm>
            <a:off x="7427119" y="2480906"/>
            <a:ext cx="1390312"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Knowledge Base</a:t>
            </a:r>
          </a:p>
        </p:txBody>
      </p:sp>
      <p:sp>
        <p:nvSpPr>
          <p:cNvPr id="203" name="Rectangle 202"/>
          <p:cNvSpPr/>
          <p:nvPr/>
        </p:nvSpPr>
        <p:spPr>
          <a:xfrm>
            <a:off x="4825449" y="2119635"/>
            <a:ext cx="992209" cy="462224"/>
          </a:xfrm>
          <a:prstGeom prst="rect">
            <a:avLst/>
          </a:prstGeom>
          <a:solidFill>
            <a:srgbClr val="00B388"/>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1200" dirty="0">
                <a:solidFill>
                  <a:schemeClr val="lt1"/>
                </a:solidFill>
              </a:rPr>
              <a:t>Cognitive APIs</a:t>
            </a:r>
          </a:p>
        </p:txBody>
      </p:sp>
      <p:graphicFrame>
        <p:nvGraphicFramePr>
          <p:cNvPr id="3" name="Table 2"/>
          <p:cNvGraphicFramePr>
            <a:graphicFrameLocks noGrp="1"/>
          </p:cNvGraphicFramePr>
          <p:nvPr>
            <p:extLst/>
          </p:nvPr>
        </p:nvGraphicFramePr>
        <p:xfrm>
          <a:off x="9205523" y="1161247"/>
          <a:ext cx="2491652" cy="3926840"/>
        </p:xfrm>
        <a:graphic>
          <a:graphicData uri="http://schemas.openxmlformats.org/drawingml/2006/table">
            <a:tbl>
              <a:tblPr bandRow="1">
                <a:tableStyleId>{93296810-A885-4BE3-A3E7-6D5BEEA58F35}</a:tableStyleId>
              </a:tblPr>
              <a:tblGrid>
                <a:gridCol w="2491652">
                  <a:extLst>
                    <a:ext uri="{9D8B030D-6E8A-4147-A177-3AD203B41FA5}">
                      <a16:colId xmlns:a16="http://schemas.microsoft.com/office/drawing/2014/main" val="20000"/>
                    </a:ext>
                  </a:extLst>
                </a:gridCol>
              </a:tblGrid>
              <a:tr h="370840">
                <a:tc>
                  <a:txBody>
                    <a:bodyPr/>
                    <a:lstStyle/>
                    <a:p>
                      <a:pPr algn="ctr"/>
                      <a:r>
                        <a:rPr lang="en-US" sz="1400" dirty="0">
                          <a:solidFill>
                            <a:schemeClr val="bg1"/>
                          </a:solidFill>
                        </a:rPr>
                        <a:t>Covered</a:t>
                      </a:r>
                    </a:p>
                  </a:txBody>
                  <a:tcPr anchor="ctr">
                    <a:solidFill>
                      <a:srgbClr val="00B388"/>
                    </a:solidFill>
                  </a:tcPr>
                </a:tc>
                <a:extLst>
                  <a:ext uri="{0D108BD9-81ED-4DB2-BD59-A6C34878D82A}">
                    <a16:rowId xmlns:a16="http://schemas.microsoft.com/office/drawing/2014/main" val="10000"/>
                  </a:ext>
                </a:extLst>
              </a:tr>
              <a:tr h="370840">
                <a:tc>
                  <a:txBody>
                    <a:bodyPr/>
                    <a:lstStyle/>
                    <a:p>
                      <a:pPr algn="ctr"/>
                      <a:r>
                        <a:rPr lang="en-US" sz="1400" dirty="0"/>
                        <a:t>Provide KB product info</a:t>
                      </a:r>
                    </a:p>
                  </a:txBody>
                  <a:tcPr anchor="ctr"/>
                </a:tc>
                <a:extLst>
                  <a:ext uri="{0D108BD9-81ED-4DB2-BD59-A6C34878D82A}">
                    <a16:rowId xmlns:a16="http://schemas.microsoft.com/office/drawing/2014/main" val="10001"/>
                  </a:ext>
                </a:extLst>
              </a:tr>
              <a:tr h="370840">
                <a:tc>
                  <a:txBody>
                    <a:bodyPr/>
                    <a:lstStyle/>
                    <a:p>
                      <a:pPr algn="ctr"/>
                      <a:r>
                        <a:rPr lang="en-US" sz="1400" dirty="0"/>
                        <a:t>Provide external data</a:t>
                      </a:r>
                    </a:p>
                  </a:txBody>
                  <a:tcPr anchor="ctr"/>
                </a:tc>
                <a:extLst>
                  <a:ext uri="{0D108BD9-81ED-4DB2-BD59-A6C34878D82A}">
                    <a16:rowId xmlns:a16="http://schemas.microsoft.com/office/drawing/2014/main" val="10002"/>
                  </a:ext>
                </a:extLst>
              </a:tr>
              <a:tr h="370840">
                <a:tc>
                  <a:txBody>
                    <a:bodyPr/>
                    <a:lstStyle/>
                    <a:p>
                      <a:pPr algn="ctr"/>
                      <a:r>
                        <a:rPr lang="en-US" sz="1400" dirty="0"/>
                        <a:t>Enrich customer profile using conversation data</a:t>
                      </a:r>
                    </a:p>
                  </a:txBody>
                  <a:tcPr anchor="ctr"/>
                </a:tc>
                <a:extLst>
                  <a:ext uri="{0D108BD9-81ED-4DB2-BD59-A6C34878D82A}">
                    <a16:rowId xmlns:a16="http://schemas.microsoft.com/office/drawing/2014/main" val="10003"/>
                  </a:ext>
                </a:extLst>
              </a:tr>
              <a:tr h="370840">
                <a:tc>
                  <a:txBody>
                    <a:bodyPr/>
                    <a:lstStyle/>
                    <a:p>
                      <a:pPr algn="ctr"/>
                      <a:r>
                        <a:rPr lang="en-US" sz="1400" dirty="0"/>
                        <a:t>Use customer data to define specific suggestions</a:t>
                      </a:r>
                    </a:p>
                  </a:txBody>
                  <a:tcPr anchor="ctr"/>
                </a:tc>
                <a:extLst>
                  <a:ext uri="{0D108BD9-81ED-4DB2-BD59-A6C34878D82A}">
                    <a16:rowId xmlns:a16="http://schemas.microsoft.com/office/drawing/2014/main" val="10004"/>
                  </a:ext>
                </a:extLst>
              </a:tr>
              <a:tr h="370840">
                <a:tc>
                  <a:txBody>
                    <a:bodyPr/>
                    <a:lstStyle/>
                    <a:p>
                      <a:pPr algn="ctr"/>
                      <a:r>
                        <a:rPr lang="en-US" sz="1400" dirty="0"/>
                        <a:t>Channel</a:t>
                      </a:r>
                      <a:r>
                        <a:rPr lang="en-US" sz="1400" baseline="0" dirty="0"/>
                        <a:t> for specific campaigns</a:t>
                      </a:r>
                      <a:endParaRPr lang="en-US" sz="1400" dirty="0"/>
                    </a:p>
                  </a:txBody>
                  <a:tcPr anchor="ctr"/>
                </a:tc>
                <a:extLst>
                  <a:ext uri="{0D108BD9-81ED-4DB2-BD59-A6C34878D82A}">
                    <a16:rowId xmlns:a16="http://schemas.microsoft.com/office/drawing/2014/main" val="10005"/>
                  </a:ext>
                </a:extLst>
              </a:tr>
              <a:tr h="370840">
                <a:tc>
                  <a:txBody>
                    <a:bodyPr/>
                    <a:lstStyle/>
                    <a:p>
                      <a:pPr algn="ctr"/>
                      <a:r>
                        <a:rPr lang="en-US" sz="1400" dirty="0"/>
                        <a:t>Triggers Event-Driven Campaigns</a:t>
                      </a:r>
                    </a:p>
                  </a:txBody>
                  <a:tcPr anchor="ctr"/>
                </a:tc>
                <a:extLst>
                  <a:ext uri="{0D108BD9-81ED-4DB2-BD59-A6C34878D82A}">
                    <a16:rowId xmlns:a16="http://schemas.microsoft.com/office/drawing/2014/main" val="10006"/>
                  </a:ext>
                </a:extLst>
              </a:tr>
              <a:tr h="370840">
                <a:tc>
                  <a:txBody>
                    <a:bodyPr/>
                    <a:lstStyle/>
                    <a:p>
                      <a:pPr algn="ctr"/>
                      <a:r>
                        <a:rPr lang="en-US" sz="1400" dirty="0"/>
                        <a:t>Provides other bank services</a:t>
                      </a:r>
                    </a:p>
                  </a:txBody>
                  <a:tcPr anchor="ctr"/>
                </a:tc>
                <a:extLst>
                  <a:ext uri="{0D108BD9-81ED-4DB2-BD59-A6C34878D82A}">
                    <a16:rowId xmlns:a16="http://schemas.microsoft.com/office/drawing/2014/main" val="10007"/>
                  </a:ext>
                </a:extLst>
              </a:tr>
              <a:tr h="370840">
                <a:tc>
                  <a:txBody>
                    <a:bodyPr/>
                    <a:lstStyle/>
                    <a:p>
                      <a:pPr algn="ctr"/>
                      <a:r>
                        <a:rPr lang="en-US" sz="1400" dirty="0"/>
                        <a:t>Competitive Intelligence</a:t>
                      </a:r>
                    </a:p>
                  </a:txBody>
                  <a:tcPr anchor="ctr"/>
                </a:tc>
                <a:extLst>
                  <a:ext uri="{0D108BD9-81ED-4DB2-BD59-A6C34878D82A}">
                    <a16:rowId xmlns:a16="http://schemas.microsoft.com/office/drawing/2014/main" val="10008"/>
                  </a:ext>
                </a:extLst>
              </a:tr>
            </a:tbl>
          </a:graphicData>
        </a:graphic>
      </p:graphicFrame>
      <p:sp>
        <p:nvSpPr>
          <p:cNvPr id="20" name="Rectangle 19"/>
          <p:cNvSpPr/>
          <p:nvPr/>
        </p:nvSpPr>
        <p:spPr bwMode="ltGray">
          <a:xfrm>
            <a:off x="4462630" y="6274675"/>
            <a:ext cx="1125294" cy="377549"/>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Internal System</a:t>
            </a:r>
          </a:p>
        </p:txBody>
      </p:sp>
      <p:sp>
        <p:nvSpPr>
          <p:cNvPr id="21" name="Rectangle 20"/>
          <p:cNvSpPr/>
          <p:nvPr/>
        </p:nvSpPr>
        <p:spPr bwMode="ltGray">
          <a:xfrm>
            <a:off x="3248685" y="6274675"/>
            <a:ext cx="1125294" cy="377549"/>
          </a:xfrm>
          <a:prstGeom prst="rect">
            <a:avLst/>
          </a:prstGeom>
          <a:solidFill>
            <a:srgbClr val="00B388"/>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Virtual Assistant</a:t>
            </a:r>
          </a:p>
        </p:txBody>
      </p:sp>
      <p:sp>
        <p:nvSpPr>
          <p:cNvPr id="22" name="Rectangle 21"/>
          <p:cNvSpPr/>
          <p:nvPr/>
        </p:nvSpPr>
        <p:spPr bwMode="ltGray">
          <a:xfrm>
            <a:off x="2034740" y="6274675"/>
            <a:ext cx="1125294" cy="377549"/>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Channel</a:t>
            </a:r>
          </a:p>
        </p:txBody>
      </p:sp>
      <p:sp>
        <p:nvSpPr>
          <p:cNvPr id="23" name="Rectangle 22"/>
          <p:cNvSpPr/>
          <p:nvPr/>
        </p:nvSpPr>
        <p:spPr bwMode="ltGray">
          <a:xfrm>
            <a:off x="7427118" y="3120875"/>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Single Customer View</a:t>
            </a:r>
          </a:p>
        </p:txBody>
      </p:sp>
      <p:cxnSp>
        <p:nvCxnSpPr>
          <p:cNvPr id="25" name="Straight Arrow Connector 24"/>
          <p:cNvCxnSpPr>
            <a:stCxn id="186" idx="3"/>
            <a:endCxn id="28" idx="1"/>
          </p:cNvCxnSpPr>
          <p:nvPr/>
        </p:nvCxnSpPr>
        <p:spPr>
          <a:xfrm>
            <a:off x="5793200" y="3712690"/>
            <a:ext cx="1633918" cy="295472"/>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ltGray">
          <a:xfrm>
            <a:off x="7427118" y="3785920"/>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Next Best Offer</a:t>
            </a:r>
          </a:p>
          <a:p>
            <a:pPr algn="ctr">
              <a:lnSpc>
                <a:spcPct val="90000"/>
              </a:lnSpc>
            </a:pPr>
            <a:r>
              <a:rPr lang="en-US" sz="1200" dirty="0"/>
              <a:t>Analytic Models</a:t>
            </a:r>
          </a:p>
        </p:txBody>
      </p:sp>
      <p:cxnSp>
        <p:nvCxnSpPr>
          <p:cNvPr id="32" name="Straight Arrow Connector 31"/>
          <p:cNvCxnSpPr>
            <a:stCxn id="186" idx="3"/>
            <a:endCxn id="23" idx="1"/>
          </p:cNvCxnSpPr>
          <p:nvPr/>
        </p:nvCxnSpPr>
        <p:spPr>
          <a:xfrm flipV="1">
            <a:off x="5793200" y="3343117"/>
            <a:ext cx="1633918" cy="36957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ltGray">
          <a:xfrm>
            <a:off x="7421195" y="4424454"/>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Campaigns</a:t>
            </a:r>
          </a:p>
        </p:txBody>
      </p:sp>
      <p:cxnSp>
        <p:nvCxnSpPr>
          <p:cNvPr id="43" name="Straight Arrow Connector 42"/>
          <p:cNvCxnSpPr>
            <a:stCxn id="186" idx="3"/>
            <a:endCxn id="40" idx="1"/>
          </p:cNvCxnSpPr>
          <p:nvPr/>
        </p:nvCxnSpPr>
        <p:spPr>
          <a:xfrm>
            <a:off x="5793200" y="3712690"/>
            <a:ext cx="1627995" cy="93400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ltGray">
          <a:xfrm>
            <a:off x="5676575" y="6274675"/>
            <a:ext cx="1125294" cy="377549"/>
          </a:xfrm>
          <a:prstGeom prst="rect">
            <a:avLst/>
          </a:prstGeom>
          <a:solidFill>
            <a:schemeClr val="accent6">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t>External System</a:t>
            </a:r>
          </a:p>
        </p:txBody>
      </p:sp>
      <p:sp>
        <p:nvSpPr>
          <p:cNvPr id="27" name="Rectangle 26"/>
          <p:cNvSpPr/>
          <p:nvPr/>
        </p:nvSpPr>
        <p:spPr bwMode="ltGray">
          <a:xfrm>
            <a:off x="7427118" y="1889091"/>
            <a:ext cx="1390313" cy="444484"/>
          </a:xfrm>
          <a:prstGeom prst="rect">
            <a:avLst/>
          </a:prstGeom>
          <a:solidFill>
            <a:schemeClr val="accent6">
              <a:lumMod val="7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External Data (Bloomberg)</a:t>
            </a:r>
          </a:p>
        </p:txBody>
      </p:sp>
      <p:cxnSp>
        <p:nvCxnSpPr>
          <p:cNvPr id="29" name="Straight Arrow Connector 28"/>
          <p:cNvCxnSpPr>
            <a:endCxn id="27" idx="1"/>
          </p:cNvCxnSpPr>
          <p:nvPr/>
        </p:nvCxnSpPr>
        <p:spPr>
          <a:xfrm flipV="1">
            <a:off x="5793200" y="2111333"/>
            <a:ext cx="1633918" cy="1601357"/>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ltGray">
          <a:xfrm>
            <a:off x="7427117" y="5763932"/>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Other Processes </a:t>
            </a:r>
            <a:r>
              <a:rPr lang="en-US" sz="900" dirty="0"/>
              <a:t>(e.g. Inquiry, Support, Sales, Chatbots etc)</a:t>
            </a:r>
          </a:p>
        </p:txBody>
      </p:sp>
      <p:cxnSp>
        <p:nvCxnSpPr>
          <p:cNvPr id="34" name="Straight Arrow Connector 33"/>
          <p:cNvCxnSpPr>
            <a:stCxn id="186" idx="3"/>
            <a:endCxn id="33" idx="1"/>
          </p:cNvCxnSpPr>
          <p:nvPr/>
        </p:nvCxnSpPr>
        <p:spPr>
          <a:xfrm>
            <a:off x="5793200" y="3712690"/>
            <a:ext cx="1633917" cy="227348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2" descr="http://c.dryicons.com/images/icon_sets/classy_icons_set/png/128x128/business_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291" y="3591870"/>
            <a:ext cx="832583" cy="832584"/>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bwMode="ltGray">
          <a:xfrm>
            <a:off x="2649802" y="4152875"/>
            <a:ext cx="1147122" cy="697442"/>
          </a:xfrm>
          <a:prstGeom prst="rect">
            <a:avLst/>
          </a:prstGeom>
          <a:solidFill>
            <a:schemeClr val="accent4">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Conversation Listening</a:t>
            </a:r>
          </a:p>
        </p:txBody>
      </p:sp>
      <p:sp>
        <p:nvSpPr>
          <p:cNvPr id="36" name="Rectangle 35"/>
          <p:cNvSpPr/>
          <p:nvPr/>
        </p:nvSpPr>
        <p:spPr bwMode="ltGray">
          <a:xfrm>
            <a:off x="3898695" y="4152874"/>
            <a:ext cx="390643" cy="697443"/>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90000"/>
              </a:lnSpc>
            </a:pPr>
            <a:r>
              <a:rPr lang="en-US" sz="1100" dirty="0"/>
              <a:t>STT</a:t>
            </a:r>
          </a:p>
        </p:txBody>
      </p:sp>
      <p:sp>
        <p:nvSpPr>
          <p:cNvPr id="37" name="TextBox 36"/>
          <p:cNvSpPr txBox="1"/>
          <p:nvPr/>
        </p:nvSpPr>
        <p:spPr>
          <a:xfrm>
            <a:off x="1355969" y="4493563"/>
            <a:ext cx="1155521" cy="177009"/>
          </a:xfrm>
          <a:prstGeom prst="rect">
            <a:avLst/>
          </a:prstGeom>
          <a:noFill/>
        </p:spPr>
        <p:txBody>
          <a:bodyPr wrap="square" lIns="0" tIns="0" rIns="0" bIns="0" rtlCol="0">
            <a:noAutofit/>
          </a:bodyPr>
          <a:lstStyle/>
          <a:p>
            <a:pPr algn="ctr">
              <a:lnSpc>
                <a:spcPct val="90000"/>
              </a:lnSpc>
            </a:pPr>
            <a:r>
              <a:rPr lang="en-US" sz="1200" dirty="0"/>
              <a:t>Advisor</a:t>
            </a:r>
          </a:p>
        </p:txBody>
      </p:sp>
      <p:sp>
        <p:nvSpPr>
          <p:cNvPr id="39" name="Rectangle 38"/>
          <p:cNvSpPr/>
          <p:nvPr/>
        </p:nvSpPr>
        <p:spPr bwMode="ltGray">
          <a:xfrm>
            <a:off x="7421195" y="5094193"/>
            <a:ext cx="1390313" cy="444484"/>
          </a:xfrm>
          <a:prstGeom prst="rect">
            <a:avLst/>
          </a:prstGeom>
          <a:solidFill>
            <a:srgbClr val="00B0F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t>Competitive Intelligence</a:t>
            </a:r>
          </a:p>
        </p:txBody>
      </p:sp>
      <p:cxnSp>
        <p:nvCxnSpPr>
          <p:cNvPr id="41" name="Straight Arrow Connector 40"/>
          <p:cNvCxnSpPr>
            <a:stCxn id="186" idx="3"/>
            <a:endCxn id="39" idx="1"/>
          </p:cNvCxnSpPr>
          <p:nvPr/>
        </p:nvCxnSpPr>
        <p:spPr>
          <a:xfrm>
            <a:off x="5793200" y="3712690"/>
            <a:ext cx="1627995" cy="1603745"/>
          </a:xfrm>
          <a:prstGeom prst="straightConnector1">
            <a:avLst/>
          </a:prstGeom>
          <a:ln w="38100">
            <a:solidFill>
              <a:srgbClr val="00B38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7327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Banking Demo</a:t>
            </a:r>
          </a:p>
        </p:txBody>
      </p:sp>
      <p:sp>
        <p:nvSpPr>
          <p:cNvPr id="3" name="Text Placeholder 2"/>
          <p:cNvSpPr>
            <a:spLocks noGrp="1"/>
          </p:cNvSpPr>
          <p:nvPr>
            <p:ph type="body" sz="quarter" idx="14"/>
          </p:nvPr>
        </p:nvSpPr>
        <p:spPr>
          <a:xfrm>
            <a:off x="608012" y="3140968"/>
            <a:ext cx="8228011" cy="533400"/>
          </a:xfrm>
        </p:spPr>
        <p:txBody>
          <a:bodyPr/>
          <a:lstStyle/>
          <a:p>
            <a:r>
              <a:rPr lang="en-SG" dirty="0"/>
              <a:t>Personal Financial Advisor</a:t>
            </a:r>
          </a:p>
        </p:txBody>
      </p:sp>
      <p:sp>
        <p:nvSpPr>
          <p:cNvPr id="4" name="Slide Number Placeholder 3"/>
          <p:cNvSpPr>
            <a:spLocks noGrp="1"/>
          </p:cNvSpPr>
          <p:nvPr>
            <p:ph type="sldNum" sz="quarter" idx="12"/>
          </p:nvPr>
        </p:nvSpPr>
        <p:spPr/>
        <p:txBody>
          <a:bodyPr/>
          <a:lstStyle/>
          <a:p>
            <a:fld id="{B016F8AB-BCEA-4347-8BA6-BE776009BC89}" type="slidenum">
              <a:rPr lang="en-SG" smtClean="0"/>
              <a:pPr/>
              <a:t>25</a:t>
            </a:fld>
            <a:endParaRPr lang="en-SG" dirty="0"/>
          </a:p>
        </p:txBody>
      </p:sp>
    </p:spTree>
    <p:extLst>
      <p:ext uri="{BB962C8B-B14F-4D97-AF65-F5344CB8AC3E}">
        <p14:creationId xmlns:p14="http://schemas.microsoft.com/office/powerpoint/2010/main" val="124798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Banking Demo – Personal Financial Advisor</a:t>
            </a:r>
          </a:p>
        </p:txBody>
      </p:sp>
      <p:sp>
        <p:nvSpPr>
          <p:cNvPr id="8" name="Content Placeholder 7"/>
          <p:cNvSpPr>
            <a:spLocks noGrp="1"/>
          </p:cNvSpPr>
          <p:nvPr>
            <p:ph sz="half" idx="2"/>
          </p:nvPr>
        </p:nvSpPr>
        <p:spPr>
          <a:xfrm>
            <a:off x="551384" y="1377280"/>
            <a:ext cx="5303520" cy="3707904"/>
          </a:xfrm>
        </p:spPr>
        <p:txBody>
          <a:bodyPr>
            <a:normAutofit/>
          </a:bodyPr>
          <a:lstStyle/>
          <a:p>
            <a:pPr>
              <a:buFont typeface="Arial" panose="020B0604020202020204" pitchFamily="34" charset="0"/>
              <a:buChar char="•"/>
            </a:pPr>
            <a:r>
              <a:rPr lang="en-SG" sz="1800" dirty="0"/>
              <a:t>Built using Microsoft Bot Framework</a:t>
            </a:r>
          </a:p>
          <a:p>
            <a:pPr>
              <a:buFont typeface="Arial" panose="020B0604020202020204" pitchFamily="34" charset="0"/>
              <a:buChar char="•"/>
            </a:pPr>
            <a:r>
              <a:rPr lang="en-SG" sz="1800" dirty="0"/>
              <a:t>Entirely running in Azure</a:t>
            </a:r>
          </a:p>
          <a:p>
            <a:pPr>
              <a:buFont typeface="Arial" panose="020B0604020202020204" pitchFamily="34" charset="0"/>
              <a:buChar char="•"/>
            </a:pPr>
            <a:r>
              <a:rPr lang="en-SG" sz="1800" dirty="0"/>
              <a:t>LUIS – Language Understanding Intelligence Service used for natural language processing</a:t>
            </a:r>
          </a:p>
          <a:p>
            <a:pPr>
              <a:buFont typeface="Arial" panose="020B0604020202020204" pitchFamily="34" charset="0"/>
              <a:buChar char="•"/>
            </a:pPr>
            <a:r>
              <a:rPr lang="en-SG" sz="1800" dirty="0"/>
              <a:t>Configured to identify intents and entities.  Built by supplying sample utterances and training the model.  </a:t>
            </a:r>
          </a:p>
          <a:p>
            <a:pPr>
              <a:buFont typeface="Arial" panose="020B0604020202020204" pitchFamily="34" charset="0"/>
              <a:buChar char="•"/>
            </a:pPr>
            <a:r>
              <a:rPr lang="en-SG" sz="1800" dirty="0"/>
              <a:t>In this example understands “enquire” and “apply” intents with entities defined as banking services (various types of cards and accounts).</a:t>
            </a:r>
          </a:p>
        </p:txBody>
      </p:sp>
      <p:sp>
        <p:nvSpPr>
          <p:cNvPr id="3" name="Slide Number Placeholder 2"/>
          <p:cNvSpPr>
            <a:spLocks noGrp="1"/>
          </p:cNvSpPr>
          <p:nvPr>
            <p:ph type="sldNum" sz="quarter" idx="12"/>
          </p:nvPr>
        </p:nvSpPr>
        <p:spPr/>
        <p:txBody>
          <a:bodyPr/>
          <a:lstStyle/>
          <a:p>
            <a:fld id="{B016F8AB-BCEA-4347-8BA6-BE776009BC89}" type="slidenum">
              <a:rPr lang="en-SG" smtClean="0"/>
              <a:t>26</a:t>
            </a:fld>
            <a:endParaRPr lang="en-SG" dirty="0"/>
          </a:p>
        </p:txBody>
      </p:sp>
      <p:pic>
        <p:nvPicPr>
          <p:cNvPr id="5" name="Picture 4"/>
          <p:cNvPicPr>
            <a:picLocks noChangeAspect="1"/>
          </p:cNvPicPr>
          <p:nvPr/>
        </p:nvPicPr>
        <p:blipFill>
          <a:blip r:embed="rId3"/>
          <a:stretch>
            <a:fillRect/>
          </a:stretch>
        </p:blipFill>
        <p:spPr>
          <a:xfrm>
            <a:off x="6094412" y="1205706"/>
            <a:ext cx="4872390" cy="5652294"/>
          </a:xfrm>
          <a:prstGeom prst="rect">
            <a:avLst/>
          </a:prstGeom>
        </p:spPr>
      </p:pic>
    </p:spTree>
    <p:extLst>
      <p:ext uri="{BB962C8B-B14F-4D97-AF65-F5344CB8AC3E}">
        <p14:creationId xmlns:p14="http://schemas.microsoft.com/office/powerpoint/2010/main" val="164738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Banking Demo – Personal Financial Advisor</a:t>
            </a:r>
          </a:p>
        </p:txBody>
      </p:sp>
      <p:sp>
        <p:nvSpPr>
          <p:cNvPr id="8" name="Content Placeholder 7"/>
          <p:cNvSpPr>
            <a:spLocks noGrp="1"/>
          </p:cNvSpPr>
          <p:nvPr>
            <p:ph sz="half" idx="2"/>
          </p:nvPr>
        </p:nvSpPr>
        <p:spPr>
          <a:xfrm>
            <a:off x="551384" y="1377280"/>
            <a:ext cx="5303520" cy="3707904"/>
          </a:xfrm>
        </p:spPr>
        <p:txBody>
          <a:bodyPr>
            <a:normAutofit/>
          </a:bodyPr>
          <a:lstStyle/>
          <a:p>
            <a:pPr>
              <a:buFont typeface="Arial" panose="020B0604020202020204" pitchFamily="34" charset="0"/>
              <a:buChar char="•"/>
            </a:pPr>
            <a:r>
              <a:rPr lang="en-SG" sz="1800" dirty="0"/>
              <a:t>“Financial Advice” intent changes mode to prompt user to fill-in a form </a:t>
            </a:r>
          </a:p>
          <a:p>
            <a:pPr>
              <a:buFont typeface="Arial" panose="020B0604020202020204" pitchFamily="34" charset="0"/>
              <a:buChar char="•"/>
            </a:pPr>
            <a:r>
              <a:rPr lang="en-SG" sz="1800" dirty="0"/>
              <a:t>Standard set of questions about investment experience which must be completed before providing financial advice</a:t>
            </a:r>
          </a:p>
          <a:p>
            <a:pPr>
              <a:buFont typeface="Arial" panose="020B0604020202020204" pitchFamily="34" charset="0"/>
              <a:buChar char="•"/>
            </a:pPr>
            <a:r>
              <a:rPr lang="en-SG" sz="1800" dirty="0"/>
              <a:t>Implemented using Bot Framework FormFlow API where you define the properties of an object and the bot will then collect the required information</a:t>
            </a:r>
          </a:p>
          <a:p>
            <a:pPr>
              <a:buFont typeface="Arial" panose="020B0604020202020204" pitchFamily="34" charset="0"/>
              <a:buChar char="•"/>
            </a:pPr>
            <a:r>
              <a:rPr lang="en-SG" sz="1800" dirty="0"/>
              <a:t>A structured dialogue aimed for completing a form </a:t>
            </a:r>
          </a:p>
        </p:txBody>
      </p:sp>
      <p:sp>
        <p:nvSpPr>
          <p:cNvPr id="3" name="Slide Number Placeholder 2"/>
          <p:cNvSpPr>
            <a:spLocks noGrp="1"/>
          </p:cNvSpPr>
          <p:nvPr>
            <p:ph type="sldNum" sz="quarter" idx="12"/>
          </p:nvPr>
        </p:nvSpPr>
        <p:spPr/>
        <p:txBody>
          <a:bodyPr/>
          <a:lstStyle/>
          <a:p>
            <a:fld id="{B016F8AB-BCEA-4347-8BA6-BE776009BC89}" type="slidenum">
              <a:rPr lang="en-SG" smtClean="0"/>
              <a:t>27</a:t>
            </a:fld>
            <a:endParaRPr lang="en-SG" dirty="0"/>
          </a:p>
        </p:txBody>
      </p:sp>
      <p:pic>
        <p:nvPicPr>
          <p:cNvPr id="10" name="Picture 9"/>
          <p:cNvPicPr>
            <a:picLocks noChangeAspect="1"/>
          </p:cNvPicPr>
          <p:nvPr/>
        </p:nvPicPr>
        <p:blipFill rotWithShape="1">
          <a:blip r:embed="rId3"/>
          <a:srcRect b="6747"/>
          <a:stretch/>
        </p:blipFill>
        <p:spPr>
          <a:xfrm>
            <a:off x="6105693" y="909184"/>
            <a:ext cx="5102875" cy="5753831"/>
          </a:xfrm>
          <a:prstGeom prst="rect">
            <a:avLst/>
          </a:prstGeom>
        </p:spPr>
      </p:pic>
    </p:spTree>
    <p:extLst>
      <p:ext uri="{BB962C8B-B14F-4D97-AF65-F5344CB8AC3E}">
        <p14:creationId xmlns:p14="http://schemas.microsoft.com/office/powerpoint/2010/main" val="398163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Banking Demo – Personal Financial Advisor</a:t>
            </a:r>
          </a:p>
        </p:txBody>
      </p:sp>
      <p:sp>
        <p:nvSpPr>
          <p:cNvPr id="8" name="Content Placeholder 7"/>
          <p:cNvSpPr>
            <a:spLocks noGrp="1"/>
          </p:cNvSpPr>
          <p:nvPr>
            <p:ph sz="half" idx="2"/>
          </p:nvPr>
        </p:nvSpPr>
        <p:spPr>
          <a:xfrm>
            <a:off x="551384" y="1377280"/>
            <a:ext cx="4464496" cy="3707904"/>
          </a:xfrm>
        </p:spPr>
        <p:txBody>
          <a:bodyPr>
            <a:normAutofit/>
          </a:bodyPr>
          <a:lstStyle/>
          <a:p>
            <a:pPr>
              <a:buFont typeface="Arial" panose="020B0604020202020204" pitchFamily="34" charset="0"/>
              <a:buChar char="•"/>
            </a:pPr>
            <a:r>
              <a:rPr lang="en-SG" sz="1800" dirty="0"/>
              <a:t>The same bot is accessible via different channels such as:</a:t>
            </a:r>
          </a:p>
          <a:p>
            <a:pPr lvl="1">
              <a:buFont typeface="Arial" panose="020B0604020202020204" pitchFamily="34" charset="0"/>
              <a:buChar char="•"/>
            </a:pPr>
            <a:r>
              <a:rPr lang="en-SG" sz="1600" dirty="0"/>
              <a:t>Facebook Messenger</a:t>
            </a:r>
          </a:p>
          <a:p>
            <a:pPr lvl="1">
              <a:buFont typeface="Arial" panose="020B0604020202020204" pitchFamily="34" charset="0"/>
              <a:buChar char="•"/>
            </a:pPr>
            <a:r>
              <a:rPr lang="en-SG" sz="1600" dirty="0"/>
              <a:t>Skype</a:t>
            </a:r>
          </a:p>
          <a:p>
            <a:pPr lvl="1">
              <a:buFont typeface="Arial" panose="020B0604020202020204" pitchFamily="34" charset="0"/>
              <a:buChar char="•"/>
            </a:pPr>
            <a:r>
              <a:rPr lang="en-SG" sz="1600" dirty="0"/>
              <a:t>Telegram</a:t>
            </a:r>
          </a:p>
          <a:p>
            <a:pPr lvl="1">
              <a:buFont typeface="Arial" panose="020B0604020202020204" pitchFamily="34" charset="0"/>
              <a:buChar char="•"/>
            </a:pPr>
            <a:r>
              <a:rPr lang="en-SG" sz="1600" dirty="0"/>
              <a:t>Microsoft Teams</a:t>
            </a:r>
          </a:p>
          <a:p>
            <a:pPr lvl="1">
              <a:buFont typeface="Arial" panose="020B0604020202020204" pitchFamily="34" charset="0"/>
              <a:buChar char="•"/>
            </a:pPr>
            <a:r>
              <a:rPr lang="en-SG" sz="1600" dirty="0"/>
              <a:t>Slack</a:t>
            </a:r>
          </a:p>
          <a:p>
            <a:pPr lvl="1">
              <a:buFont typeface="Arial" panose="020B0604020202020204" pitchFamily="34" charset="0"/>
              <a:buChar char="•"/>
            </a:pPr>
            <a:r>
              <a:rPr lang="en-SG" sz="1600" dirty="0"/>
              <a:t>…and more</a:t>
            </a:r>
          </a:p>
          <a:p>
            <a:pPr marL="0" indent="0">
              <a:buNone/>
            </a:pPr>
            <a:endParaRPr lang="en-SG" sz="1800" dirty="0"/>
          </a:p>
        </p:txBody>
      </p:sp>
      <p:sp>
        <p:nvSpPr>
          <p:cNvPr id="3" name="Slide Number Placeholder 2"/>
          <p:cNvSpPr>
            <a:spLocks noGrp="1"/>
          </p:cNvSpPr>
          <p:nvPr>
            <p:ph type="sldNum" sz="quarter" idx="12"/>
          </p:nvPr>
        </p:nvSpPr>
        <p:spPr/>
        <p:txBody>
          <a:bodyPr/>
          <a:lstStyle/>
          <a:p>
            <a:fld id="{B016F8AB-BCEA-4347-8BA6-BE776009BC89}" type="slidenum">
              <a:rPr lang="en-SG" smtClean="0"/>
              <a:t>28</a:t>
            </a:fld>
            <a:endParaRPr lang="en-SG" dirty="0"/>
          </a:p>
        </p:txBody>
      </p:sp>
      <p:pic>
        <p:nvPicPr>
          <p:cNvPr id="4" name="Picture 3"/>
          <p:cNvPicPr>
            <a:picLocks noChangeAspect="1"/>
          </p:cNvPicPr>
          <p:nvPr/>
        </p:nvPicPr>
        <p:blipFill>
          <a:blip r:embed="rId3"/>
          <a:stretch>
            <a:fillRect/>
          </a:stretch>
        </p:blipFill>
        <p:spPr>
          <a:xfrm>
            <a:off x="5159896" y="1158073"/>
            <a:ext cx="6806579" cy="5272795"/>
          </a:xfrm>
          <a:prstGeom prst="rect">
            <a:avLst/>
          </a:prstGeom>
        </p:spPr>
      </p:pic>
    </p:spTree>
    <p:extLst>
      <p:ext uri="{BB962C8B-B14F-4D97-AF65-F5344CB8AC3E}">
        <p14:creationId xmlns:p14="http://schemas.microsoft.com/office/powerpoint/2010/main" val="257388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SG" dirty="0"/>
              <a:t>Bot Framework – Registering a Bot</a:t>
            </a:r>
          </a:p>
        </p:txBody>
      </p:sp>
      <p:pic>
        <p:nvPicPr>
          <p:cNvPr id="7" name="Content Placeholder 6"/>
          <p:cNvPicPr>
            <a:picLocks noGrp="1" noChangeAspect="1"/>
          </p:cNvPicPr>
          <p:nvPr>
            <p:ph idx="1"/>
          </p:nvPr>
        </p:nvPicPr>
        <p:blipFill rotWithShape="1">
          <a:blip r:embed="rId3"/>
          <a:srcRect t="5399" b="4415"/>
          <a:stretch/>
        </p:blipFill>
        <p:spPr>
          <a:xfrm>
            <a:off x="609441" y="1371600"/>
            <a:ext cx="7178400" cy="4123288"/>
          </a:xfrm>
          <a:prstGeom prst="rect">
            <a:avLst/>
          </a:prstGeom>
        </p:spPr>
      </p:pic>
      <p:sp>
        <p:nvSpPr>
          <p:cNvPr id="4" name="Slide Number Placeholder 3"/>
          <p:cNvSpPr>
            <a:spLocks noGrp="1"/>
          </p:cNvSpPr>
          <p:nvPr>
            <p:ph type="sldNum" sz="quarter" idx="12"/>
          </p:nvPr>
        </p:nvSpPr>
        <p:spPr/>
        <p:txBody>
          <a:bodyPr/>
          <a:lstStyle/>
          <a:p>
            <a:fld id="{B016F8AB-BCEA-4347-8BA6-BE776009BC89}" type="slidenum">
              <a:rPr lang="en-SG" smtClean="0"/>
              <a:pPr/>
              <a:t>29</a:t>
            </a:fld>
            <a:endParaRPr lang="en-SG" dirty="0"/>
          </a:p>
        </p:txBody>
      </p:sp>
      <p:pic>
        <p:nvPicPr>
          <p:cNvPr id="8" name="Picture 7"/>
          <p:cNvPicPr>
            <a:picLocks noChangeAspect="1"/>
          </p:cNvPicPr>
          <p:nvPr/>
        </p:nvPicPr>
        <p:blipFill>
          <a:blip r:embed="rId4"/>
          <a:stretch>
            <a:fillRect/>
          </a:stretch>
        </p:blipFill>
        <p:spPr>
          <a:xfrm>
            <a:off x="5879976" y="1649500"/>
            <a:ext cx="5906046" cy="501351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009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395" y="527087"/>
            <a:ext cx="11412739" cy="852364"/>
          </a:xfrm>
          <a:ln>
            <a:noFill/>
          </a:ln>
          <a:effectLst/>
        </p:spPr>
        <p:txBody>
          <a:bodyPr/>
          <a:lstStyle/>
          <a:p>
            <a:r>
              <a:rPr lang="en-US" sz="3200" dirty="0"/>
              <a:t>Artificial Intelligence is one of the hottest IT buzzwords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1946" y="1177930"/>
            <a:ext cx="2131597" cy="1425678"/>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143" y="3330879"/>
            <a:ext cx="2175768" cy="1239764"/>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7355" y="1833255"/>
            <a:ext cx="2418484" cy="146876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966660" y="1061608"/>
            <a:ext cx="2795202" cy="1242611"/>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0909" y="1702913"/>
            <a:ext cx="1908027" cy="1400067"/>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2409" y="4098897"/>
            <a:ext cx="2792094" cy="1843967"/>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3" name="Picture 2"/>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9847822" y="2390528"/>
            <a:ext cx="1702396" cy="659099"/>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080909" y="5655701"/>
            <a:ext cx="3439665" cy="900622"/>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6150" y="1374010"/>
            <a:ext cx="3223232" cy="524438"/>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0336577" y="2742453"/>
            <a:ext cx="1419272" cy="973071"/>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65214" y="3131844"/>
            <a:ext cx="2374528" cy="980267"/>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53983" y="5263066"/>
            <a:ext cx="1950145" cy="433984"/>
          </a:xfrm>
          <a:prstGeom prst="rect">
            <a:avLst/>
          </a:prstGeom>
        </p:spPr>
      </p:pic>
      <p:pic>
        <p:nvPicPr>
          <p:cNvPr id="11" name="Picture 10"/>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9486940" y="3116879"/>
            <a:ext cx="2337239" cy="2073757"/>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5279981" y="4498320"/>
            <a:ext cx="1976381" cy="197111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21" name="TextBox 20"/>
          <p:cNvSpPr txBox="1"/>
          <p:nvPr/>
        </p:nvSpPr>
        <p:spPr>
          <a:xfrm>
            <a:off x="607395" y="1374010"/>
            <a:ext cx="4336477" cy="2919086"/>
          </a:xfrm>
          <a:prstGeom prst="rect">
            <a:avLst/>
          </a:prstGeom>
          <a:noFill/>
        </p:spPr>
        <p:txBody>
          <a:bodyPr wrap="square" lIns="0" tIns="0" rIns="0" bIns="0" rtlCol="0">
            <a:noAutofit/>
          </a:bodyPr>
          <a:lstStyle/>
          <a:p>
            <a:pPr marL="285750" indent="-285750">
              <a:lnSpc>
                <a:spcPct val="90000"/>
              </a:lnSpc>
              <a:spcAft>
                <a:spcPts val="600"/>
              </a:spcAft>
              <a:buFont typeface="Arial" panose="020B0604020202020204" pitchFamily="34" charset="0"/>
              <a:buChar char="•"/>
            </a:pPr>
            <a:r>
              <a:rPr lang="en-US" dirty="0"/>
              <a:t>Almost every leading IT company announced some AI-based product </a:t>
            </a:r>
          </a:p>
          <a:p>
            <a:pPr marL="285750" indent="-285750">
              <a:lnSpc>
                <a:spcPct val="90000"/>
              </a:lnSpc>
              <a:spcAft>
                <a:spcPts val="600"/>
              </a:spcAft>
              <a:buFont typeface="Arial" panose="020B0604020202020204" pitchFamily="34" charset="0"/>
              <a:buChar char="•"/>
            </a:pPr>
            <a:r>
              <a:rPr lang="en-US" dirty="0"/>
              <a:t>Almost every industry is announcing innovative application for AI-powered technologies</a:t>
            </a:r>
          </a:p>
          <a:p>
            <a:pPr marL="285750" indent="-285750">
              <a:lnSpc>
                <a:spcPct val="90000"/>
              </a:lnSpc>
              <a:spcAft>
                <a:spcPts val="600"/>
              </a:spcAft>
              <a:buFont typeface="Arial" panose="020B0604020202020204" pitchFamily="34" charset="0"/>
              <a:buChar char="•"/>
            </a:pPr>
            <a:r>
              <a:rPr lang="en-US" dirty="0"/>
              <a:t>New breakthrough advancements (voice recognition, go, poker)</a:t>
            </a:r>
          </a:p>
          <a:p>
            <a:pPr marL="285750" indent="-285750">
              <a:lnSpc>
                <a:spcPct val="90000"/>
              </a:lnSpc>
              <a:spcAft>
                <a:spcPts val="600"/>
              </a:spcAft>
              <a:buFont typeface="Arial" panose="020B0604020202020204" pitchFamily="34" charset="0"/>
              <a:buChar char="•"/>
            </a:pPr>
            <a:r>
              <a:rPr lang="en-US" dirty="0"/>
              <a:t>The bar is raising very fast, and so the definition of what is possible</a:t>
            </a:r>
          </a:p>
          <a:p>
            <a:pPr marL="285750" indent="-285750">
              <a:lnSpc>
                <a:spcPct val="90000"/>
              </a:lnSpc>
              <a:spcAft>
                <a:spcPts val="600"/>
              </a:spcAft>
              <a:buFont typeface="Arial" panose="020B0604020202020204" pitchFamily="34" charset="0"/>
              <a:buChar char="•"/>
            </a:pPr>
            <a:r>
              <a:rPr lang="en-US" dirty="0"/>
              <a:t>Every company is puzzling about how to leverage the possibilities offered</a:t>
            </a:r>
          </a:p>
          <a:p>
            <a:pPr marL="285750" indent="-285750">
              <a:lnSpc>
                <a:spcPct val="90000"/>
              </a:lnSpc>
              <a:spcAft>
                <a:spcPts val="600"/>
              </a:spcAft>
              <a:buFont typeface="Arial" panose="020B0604020202020204" pitchFamily="34" charset="0"/>
              <a:buChar char="•"/>
            </a:pPr>
            <a:endParaRPr lang="en-GB" dirty="0"/>
          </a:p>
        </p:txBody>
      </p:sp>
    </p:spTree>
    <p:extLst>
      <p:ext uri="{BB962C8B-B14F-4D97-AF65-F5344CB8AC3E}">
        <p14:creationId xmlns:p14="http://schemas.microsoft.com/office/powerpoint/2010/main" val="63610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LUIS – Language Understanding Intelligence Service </a:t>
            </a:r>
          </a:p>
        </p:txBody>
      </p:sp>
      <p:sp>
        <p:nvSpPr>
          <p:cNvPr id="3" name="Slide Number Placeholder 2"/>
          <p:cNvSpPr>
            <a:spLocks noGrp="1"/>
          </p:cNvSpPr>
          <p:nvPr>
            <p:ph type="sldNum" sz="quarter" idx="12"/>
          </p:nvPr>
        </p:nvSpPr>
        <p:spPr/>
        <p:txBody>
          <a:bodyPr/>
          <a:lstStyle/>
          <a:p>
            <a:fld id="{B016F8AB-BCEA-4347-8BA6-BE776009BC89}" type="slidenum">
              <a:rPr lang="en-SG" smtClean="0"/>
              <a:t>30</a:t>
            </a:fld>
            <a:endParaRPr lang="en-SG" dirty="0"/>
          </a:p>
        </p:txBody>
      </p:sp>
      <p:pic>
        <p:nvPicPr>
          <p:cNvPr id="5" name="Picture 4"/>
          <p:cNvPicPr>
            <a:picLocks noChangeAspect="1"/>
          </p:cNvPicPr>
          <p:nvPr/>
        </p:nvPicPr>
        <p:blipFill rotWithShape="1">
          <a:blip r:embed="rId3"/>
          <a:srcRect b="6718"/>
          <a:stretch/>
        </p:blipFill>
        <p:spPr>
          <a:xfrm>
            <a:off x="429555" y="997931"/>
            <a:ext cx="11280576" cy="5167374"/>
          </a:xfrm>
          <a:prstGeom prst="rect">
            <a:avLst/>
          </a:prstGeom>
        </p:spPr>
      </p:pic>
    </p:spTree>
    <p:extLst>
      <p:ext uri="{BB962C8B-B14F-4D97-AF65-F5344CB8AC3E}">
        <p14:creationId xmlns:p14="http://schemas.microsoft.com/office/powerpoint/2010/main" val="387728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Knowledge Base Demo</a:t>
            </a:r>
          </a:p>
        </p:txBody>
      </p:sp>
      <p:sp>
        <p:nvSpPr>
          <p:cNvPr id="3" name="Text Placeholder 2"/>
          <p:cNvSpPr>
            <a:spLocks noGrp="1"/>
          </p:cNvSpPr>
          <p:nvPr>
            <p:ph type="body" sz="quarter" idx="14"/>
          </p:nvPr>
        </p:nvSpPr>
        <p:spPr/>
        <p:txBody>
          <a:bodyPr/>
          <a:lstStyle/>
          <a:p>
            <a:r>
              <a:rPr lang="en-SG" dirty="0"/>
              <a:t>Generating a Bot from a FAQ</a:t>
            </a:r>
          </a:p>
        </p:txBody>
      </p:sp>
      <p:sp>
        <p:nvSpPr>
          <p:cNvPr id="4" name="Slide Number Placeholder 3"/>
          <p:cNvSpPr>
            <a:spLocks noGrp="1"/>
          </p:cNvSpPr>
          <p:nvPr>
            <p:ph type="sldNum" sz="quarter" idx="12"/>
          </p:nvPr>
        </p:nvSpPr>
        <p:spPr/>
        <p:txBody>
          <a:bodyPr/>
          <a:lstStyle/>
          <a:p>
            <a:fld id="{B016F8AB-BCEA-4347-8BA6-BE776009BC89}" type="slidenum">
              <a:rPr lang="en-SG" smtClean="0"/>
              <a:pPr/>
              <a:t>31</a:t>
            </a:fld>
            <a:endParaRPr lang="en-SG" dirty="0"/>
          </a:p>
        </p:txBody>
      </p:sp>
    </p:spTree>
    <p:extLst>
      <p:ext uri="{BB962C8B-B14F-4D97-AF65-F5344CB8AC3E}">
        <p14:creationId xmlns:p14="http://schemas.microsoft.com/office/powerpoint/2010/main" val="400705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QnA Maker Service</a:t>
            </a:r>
          </a:p>
        </p:txBody>
      </p:sp>
      <p:sp>
        <p:nvSpPr>
          <p:cNvPr id="4" name="Slide Number Placeholder 3"/>
          <p:cNvSpPr>
            <a:spLocks noGrp="1"/>
          </p:cNvSpPr>
          <p:nvPr>
            <p:ph type="sldNum" sz="quarter" idx="12"/>
          </p:nvPr>
        </p:nvSpPr>
        <p:spPr/>
        <p:txBody>
          <a:bodyPr/>
          <a:lstStyle/>
          <a:p>
            <a:fld id="{B016F8AB-BCEA-4347-8BA6-BE776009BC89}" type="slidenum">
              <a:rPr lang="en-SG" smtClean="0"/>
              <a:pPr/>
              <a:t>32</a:t>
            </a:fld>
            <a:endParaRPr lang="en-SG" dirty="0"/>
          </a:p>
        </p:txBody>
      </p:sp>
      <p:pic>
        <p:nvPicPr>
          <p:cNvPr id="5" name="Picture 4"/>
          <p:cNvPicPr>
            <a:picLocks noChangeAspect="1"/>
          </p:cNvPicPr>
          <p:nvPr/>
        </p:nvPicPr>
        <p:blipFill>
          <a:blip r:embed="rId3"/>
          <a:stretch>
            <a:fillRect/>
          </a:stretch>
        </p:blipFill>
        <p:spPr>
          <a:xfrm>
            <a:off x="1055440" y="1196752"/>
            <a:ext cx="9912424" cy="4686932"/>
          </a:xfrm>
          <a:prstGeom prst="rect">
            <a:avLst/>
          </a:prstGeom>
        </p:spPr>
      </p:pic>
    </p:spTree>
    <p:extLst>
      <p:ext uri="{BB962C8B-B14F-4D97-AF65-F5344CB8AC3E}">
        <p14:creationId xmlns:p14="http://schemas.microsoft.com/office/powerpoint/2010/main" val="123890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QnA Maker – Create a Service</a:t>
            </a:r>
          </a:p>
        </p:txBody>
      </p:sp>
      <p:pic>
        <p:nvPicPr>
          <p:cNvPr id="5" name="Content Placeholder 4"/>
          <p:cNvPicPr>
            <a:picLocks noGrp="1" noChangeAspect="1"/>
          </p:cNvPicPr>
          <p:nvPr>
            <p:ph idx="1"/>
          </p:nvPr>
        </p:nvPicPr>
        <p:blipFill>
          <a:blip r:embed="rId3"/>
          <a:stretch>
            <a:fillRect/>
          </a:stretch>
        </p:blipFill>
        <p:spPr>
          <a:xfrm>
            <a:off x="609441" y="1124744"/>
            <a:ext cx="9234880" cy="4572000"/>
          </a:xfrm>
          <a:prstGeom prst="rect">
            <a:avLst/>
          </a:prstGeom>
        </p:spPr>
      </p:pic>
      <p:sp>
        <p:nvSpPr>
          <p:cNvPr id="4" name="Slide Number Placeholder 3"/>
          <p:cNvSpPr>
            <a:spLocks noGrp="1"/>
          </p:cNvSpPr>
          <p:nvPr>
            <p:ph type="sldNum" sz="quarter" idx="12"/>
          </p:nvPr>
        </p:nvSpPr>
        <p:spPr/>
        <p:txBody>
          <a:bodyPr/>
          <a:lstStyle/>
          <a:p>
            <a:fld id="{B016F8AB-BCEA-4347-8BA6-BE776009BC89}" type="slidenum">
              <a:rPr lang="en-SG" smtClean="0"/>
              <a:pPr/>
              <a:t>33</a:t>
            </a:fld>
            <a:endParaRPr lang="en-SG" dirty="0"/>
          </a:p>
        </p:txBody>
      </p:sp>
      <p:pic>
        <p:nvPicPr>
          <p:cNvPr id="6" name="Picture 5"/>
          <p:cNvPicPr>
            <a:picLocks noChangeAspect="1"/>
          </p:cNvPicPr>
          <p:nvPr/>
        </p:nvPicPr>
        <p:blipFill>
          <a:blip r:embed="rId4"/>
          <a:stretch>
            <a:fillRect/>
          </a:stretch>
        </p:blipFill>
        <p:spPr>
          <a:xfrm>
            <a:off x="5226881" y="2537227"/>
            <a:ext cx="7348885" cy="4320773"/>
          </a:xfrm>
          <a:prstGeom prst="rect">
            <a:avLst/>
          </a:prstGeom>
        </p:spPr>
      </p:pic>
    </p:spTree>
    <p:extLst>
      <p:ext uri="{BB962C8B-B14F-4D97-AF65-F5344CB8AC3E}">
        <p14:creationId xmlns:p14="http://schemas.microsoft.com/office/powerpoint/2010/main" val="9581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QnA Maker – App Testing and Tuning</a:t>
            </a:r>
          </a:p>
        </p:txBody>
      </p:sp>
      <p:sp>
        <p:nvSpPr>
          <p:cNvPr id="4" name="Slide Number Placeholder 3"/>
          <p:cNvSpPr>
            <a:spLocks noGrp="1"/>
          </p:cNvSpPr>
          <p:nvPr>
            <p:ph type="sldNum" sz="quarter" idx="12"/>
          </p:nvPr>
        </p:nvSpPr>
        <p:spPr/>
        <p:txBody>
          <a:bodyPr/>
          <a:lstStyle/>
          <a:p>
            <a:fld id="{B016F8AB-BCEA-4347-8BA6-BE776009BC89}" type="slidenum">
              <a:rPr lang="en-SG" smtClean="0"/>
              <a:pPr/>
              <a:t>34</a:t>
            </a:fld>
            <a:endParaRPr lang="en-SG" dirty="0"/>
          </a:p>
        </p:txBody>
      </p:sp>
      <p:pic>
        <p:nvPicPr>
          <p:cNvPr id="7" name="Picture 6"/>
          <p:cNvPicPr>
            <a:picLocks noChangeAspect="1"/>
          </p:cNvPicPr>
          <p:nvPr/>
        </p:nvPicPr>
        <p:blipFill>
          <a:blip r:embed="rId3"/>
          <a:stretch>
            <a:fillRect/>
          </a:stretch>
        </p:blipFill>
        <p:spPr>
          <a:xfrm>
            <a:off x="1009067" y="945418"/>
            <a:ext cx="10570317" cy="5443674"/>
          </a:xfrm>
          <a:prstGeom prst="rect">
            <a:avLst/>
          </a:prstGeom>
        </p:spPr>
      </p:pic>
    </p:spTree>
    <p:extLst>
      <p:ext uri="{BB962C8B-B14F-4D97-AF65-F5344CB8AC3E}">
        <p14:creationId xmlns:p14="http://schemas.microsoft.com/office/powerpoint/2010/main" val="394346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Azure Bot Service - an integrated environment for building &amp; deploying bots</a:t>
            </a:r>
          </a:p>
        </p:txBody>
      </p:sp>
      <p:sp>
        <p:nvSpPr>
          <p:cNvPr id="3" name="Slide Number Placeholder 2"/>
          <p:cNvSpPr>
            <a:spLocks noGrp="1"/>
          </p:cNvSpPr>
          <p:nvPr>
            <p:ph type="sldNum" sz="quarter" idx="12"/>
          </p:nvPr>
        </p:nvSpPr>
        <p:spPr/>
        <p:txBody>
          <a:bodyPr/>
          <a:lstStyle/>
          <a:p>
            <a:fld id="{B016F8AB-BCEA-4347-8BA6-BE776009BC89}" type="slidenum">
              <a:rPr lang="en-SG" smtClean="0"/>
              <a:t>35</a:t>
            </a:fld>
            <a:endParaRPr lang="en-SG" dirty="0"/>
          </a:p>
        </p:txBody>
      </p:sp>
      <p:pic>
        <p:nvPicPr>
          <p:cNvPr id="4" name="Picture 3"/>
          <p:cNvPicPr>
            <a:picLocks noChangeAspect="1"/>
          </p:cNvPicPr>
          <p:nvPr/>
        </p:nvPicPr>
        <p:blipFill>
          <a:blip r:embed="rId2"/>
          <a:stretch>
            <a:fillRect/>
          </a:stretch>
        </p:blipFill>
        <p:spPr>
          <a:xfrm>
            <a:off x="843449" y="1348718"/>
            <a:ext cx="10725159" cy="4838163"/>
          </a:xfrm>
          <a:prstGeom prst="rect">
            <a:avLst/>
          </a:prstGeom>
        </p:spPr>
      </p:pic>
    </p:spTree>
    <p:extLst>
      <p:ext uri="{BB962C8B-B14F-4D97-AF65-F5344CB8AC3E}">
        <p14:creationId xmlns:p14="http://schemas.microsoft.com/office/powerpoint/2010/main" val="309907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Retail Use Case</a:t>
            </a:r>
          </a:p>
        </p:txBody>
      </p:sp>
      <p:sp>
        <p:nvSpPr>
          <p:cNvPr id="5" name="Text Placeholder 4"/>
          <p:cNvSpPr>
            <a:spLocks noGrp="1"/>
          </p:cNvSpPr>
          <p:nvPr>
            <p:ph type="body" sz="quarter" idx="14"/>
          </p:nvPr>
        </p:nvSpPr>
        <p:spPr/>
        <p:txBody>
          <a:bodyPr/>
          <a:lstStyle/>
          <a:p>
            <a:r>
              <a:rPr lang="en-US" dirty="0"/>
              <a:t>Store assistant</a:t>
            </a:r>
          </a:p>
        </p:txBody>
      </p:sp>
      <p:sp>
        <p:nvSpPr>
          <p:cNvPr id="3" name="Slide Number Placeholder 2"/>
          <p:cNvSpPr>
            <a:spLocks noGrp="1"/>
          </p:cNvSpPr>
          <p:nvPr>
            <p:ph type="sldNum" sz="quarter" idx="12"/>
          </p:nvPr>
        </p:nvSpPr>
        <p:spPr/>
        <p:txBody>
          <a:bodyPr/>
          <a:lstStyle/>
          <a:p>
            <a:fld id="{B016F8AB-BCEA-4347-8BA6-BE776009BC89}" type="slidenum">
              <a:rPr lang="en-US" smtClean="0">
                <a:solidFill>
                  <a:srgbClr val="617D78"/>
                </a:solidFill>
              </a:rPr>
              <a:pPr/>
              <a:t>36</a:t>
            </a:fld>
            <a:endParaRPr lang="en-US" dirty="0">
              <a:solidFill>
                <a:srgbClr val="617D78"/>
              </a:solidFill>
            </a:endParaRPr>
          </a:p>
        </p:txBody>
      </p:sp>
    </p:spTree>
    <p:extLst>
      <p:ext uri="{BB962C8B-B14F-4D97-AF65-F5344CB8AC3E}">
        <p14:creationId xmlns:p14="http://schemas.microsoft.com/office/powerpoint/2010/main" val="37109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colourbox.com/preview/11204729-new-gold-smartphone-with-blank-screen-on-white-backgrou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76332" y="63062"/>
            <a:ext cx="3826477" cy="679493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7"/>
          <p:cNvSpPr>
            <a:spLocks noGrp="1"/>
          </p:cNvSpPr>
          <p:nvPr>
            <p:ph type="title"/>
          </p:nvPr>
        </p:nvSpPr>
        <p:spPr>
          <a:xfrm>
            <a:off x="595992" y="470724"/>
            <a:ext cx="5642920" cy="447887"/>
          </a:xfrm>
          <a:noFill/>
          <a:ln>
            <a:noFill/>
          </a:ln>
        </p:spPr>
        <p:txBody>
          <a:bodyPr vert="horz" wrap="square" lIns="91440" tIns="91440" rIns="91440" bIns="91440" numCol="1" rtlCol="0" anchor="ctr" anchorCtr="0" compatLnSpc="1">
            <a:prstTxWarp prst="textNoShape">
              <a:avLst/>
            </a:prstTxWarp>
            <a:noAutofit/>
          </a:bodyPr>
          <a:lstStyle/>
          <a:p>
            <a:r>
              <a:rPr lang="en-US" sz="2000" dirty="0"/>
              <a:t>Store Use Case - Virtual Assistant</a:t>
            </a:r>
          </a:p>
        </p:txBody>
      </p:sp>
      <p:grpSp>
        <p:nvGrpSpPr>
          <p:cNvPr id="5" name="Group 4"/>
          <p:cNvGrpSpPr/>
          <p:nvPr/>
        </p:nvGrpSpPr>
        <p:grpSpPr>
          <a:xfrm>
            <a:off x="769745" y="1500474"/>
            <a:ext cx="6368034" cy="552450"/>
            <a:chOff x="897237" y="2010653"/>
            <a:chExt cx="6368034" cy="552450"/>
          </a:xfrm>
        </p:grpSpPr>
        <p:sp>
          <p:nvSpPr>
            <p:cNvPr id="3" name="Rectangle 2"/>
            <p:cNvSpPr/>
            <p:nvPr/>
          </p:nvSpPr>
          <p:spPr>
            <a:xfrm>
              <a:off x="1616394" y="2058278"/>
              <a:ext cx="5648877" cy="457200"/>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ea typeface="+mj-ea"/>
                  <a:cs typeface="+mj-cs"/>
                </a:rPr>
                <a:t>A Store Virtual Assistant is a flexible tool able to </a:t>
              </a:r>
              <a:r>
                <a:rPr lang="en-US" b="1" dirty="0">
                  <a:ea typeface="+mj-ea"/>
                  <a:cs typeface="+mj-cs"/>
                </a:rPr>
                <a:t>support customers inside a store </a:t>
              </a:r>
            </a:p>
          </p:txBody>
        </p:sp>
        <p:grpSp>
          <p:nvGrpSpPr>
            <p:cNvPr id="4" name="Group 3"/>
            <p:cNvGrpSpPr/>
            <p:nvPr/>
          </p:nvGrpSpPr>
          <p:grpSpPr>
            <a:xfrm>
              <a:off x="897237" y="2010653"/>
              <a:ext cx="401638" cy="552450"/>
              <a:chOff x="957421" y="4207876"/>
              <a:chExt cx="401638" cy="552450"/>
            </a:xfrm>
          </p:grpSpPr>
          <p:sp>
            <p:nvSpPr>
              <p:cNvPr id="16" name="Freeform 40"/>
              <p:cNvSpPr>
                <a:spLocks/>
              </p:cNvSpPr>
              <p:nvPr/>
            </p:nvSpPr>
            <p:spPr bwMode="auto">
              <a:xfrm rot="10800000">
                <a:off x="1065371" y="4518074"/>
                <a:ext cx="184150" cy="69850"/>
              </a:xfrm>
              <a:custGeom>
                <a:avLst/>
                <a:gdLst>
                  <a:gd name="T0" fmla="*/ 7 w 48"/>
                  <a:gd name="T1" fmla="*/ 18 h 18"/>
                  <a:gd name="T2" fmla="*/ 0 w 48"/>
                  <a:gd name="T3" fmla="*/ 14 h 18"/>
                  <a:gd name="T4" fmla="*/ 24 w 48"/>
                  <a:gd name="T5" fmla="*/ 0 h 18"/>
                  <a:gd name="T6" fmla="*/ 48 w 48"/>
                  <a:gd name="T7" fmla="*/ 14 h 18"/>
                  <a:gd name="T8" fmla="*/ 41 w 48"/>
                  <a:gd name="T9" fmla="*/ 18 h 18"/>
                  <a:gd name="T10" fmla="*/ 24 w 48"/>
                  <a:gd name="T11" fmla="*/ 8 h 18"/>
                  <a:gd name="T12" fmla="*/ 7 w 4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8" h="18">
                    <a:moveTo>
                      <a:pt x="7" y="18"/>
                    </a:moveTo>
                    <a:cubicBezTo>
                      <a:pt x="0" y="14"/>
                      <a:pt x="0" y="14"/>
                      <a:pt x="0" y="14"/>
                    </a:cubicBezTo>
                    <a:cubicBezTo>
                      <a:pt x="5" y="5"/>
                      <a:pt x="14" y="0"/>
                      <a:pt x="24" y="0"/>
                    </a:cubicBezTo>
                    <a:cubicBezTo>
                      <a:pt x="34" y="0"/>
                      <a:pt x="43" y="5"/>
                      <a:pt x="48" y="14"/>
                    </a:cubicBezTo>
                    <a:cubicBezTo>
                      <a:pt x="41" y="18"/>
                      <a:pt x="41" y="18"/>
                      <a:pt x="41" y="18"/>
                    </a:cubicBezTo>
                    <a:cubicBezTo>
                      <a:pt x="38" y="12"/>
                      <a:pt x="31" y="8"/>
                      <a:pt x="24" y="8"/>
                    </a:cubicBezTo>
                    <a:cubicBezTo>
                      <a:pt x="17" y="8"/>
                      <a:pt x="10" y="12"/>
                      <a:pt x="7" y="18"/>
                    </a:cubicBez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1"/>
              <p:cNvSpPr>
                <a:spLocks noEditPoints="1"/>
              </p:cNvSpPr>
              <p:nvPr/>
            </p:nvSpPr>
            <p:spPr bwMode="auto">
              <a:xfrm>
                <a:off x="957421" y="4207876"/>
                <a:ext cx="401638" cy="552450"/>
              </a:xfrm>
              <a:custGeom>
                <a:avLst/>
                <a:gdLst>
                  <a:gd name="T0" fmla="*/ 56 w 104"/>
                  <a:gd name="T1" fmla="*/ 29 h 144"/>
                  <a:gd name="T2" fmla="*/ 56 w 104"/>
                  <a:gd name="T3" fmla="*/ 23 h 144"/>
                  <a:gd name="T4" fmla="*/ 64 w 104"/>
                  <a:gd name="T5" fmla="*/ 12 h 144"/>
                  <a:gd name="T6" fmla="*/ 52 w 104"/>
                  <a:gd name="T7" fmla="*/ 0 h 144"/>
                  <a:gd name="T8" fmla="*/ 40 w 104"/>
                  <a:gd name="T9" fmla="*/ 12 h 144"/>
                  <a:gd name="T10" fmla="*/ 48 w 104"/>
                  <a:gd name="T11" fmla="*/ 23 h 144"/>
                  <a:gd name="T12" fmla="*/ 48 w 104"/>
                  <a:gd name="T13" fmla="*/ 29 h 144"/>
                  <a:gd name="T14" fmla="*/ 0 w 104"/>
                  <a:gd name="T15" fmla="*/ 81 h 144"/>
                  <a:gd name="T16" fmla="*/ 0 w 104"/>
                  <a:gd name="T17" fmla="*/ 121 h 144"/>
                  <a:gd name="T18" fmla="*/ 3 w 104"/>
                  <a:gd name="T19" fmla="*/ 122 h 144"/>
                  <a:gd name="T20" fmla="*/ 27 w 104"/>
                  <a:gd name="T21" fmla="*/ 128 h 144"/>
                  <a:gd name="T22" fmla="*/ 52 w 104"/>
                  <a:gd name="T23" fmla="*/ 144 h 144"/>
                  <a:gd name="T24" fmla="*/ 77 w 104"/>
                  <a:gd name="T25" fmla="*/ 128 h 144"/>
                  <a:gd name="T26" fmla="*/ 101 w 104"/>
                  <a:gd name="T27" fmla="*/ 122 h 144"/>
                  <a:gd name="T28" fmla="*/ 104 w 104"/>
                  <a:gd name="T29" fmla="*/ 121 h 144"/>
                  <a:gd name="T30" fmla="*/ 104 w 104"/>
                  <a:gd name="T31" fmla="*/ 81 h 144"/>
                  <a:gd name="T32" fmla="*/ 56 w 104"/>
                  <a:gd name="T33" fmla="*/ 29 h 144"/>
                  <a:gd name="T34" fmla="*/ 52 w 104"/>
                  <a:gd name="T35" fmla="*/ 8 h 144"/>
                  <a:gd name="T36" fmla="*/ 56 w 104"/>
                  <a:gd name="T37" fmla="*/ 12 h 144"/>
                  <a:gd name="T38" fmla="*/ 52 w 104"/>
                  <a:gd name="T39" fmla="*/ 16 h 144"/>
                  <a:gd name="T40" fmla="*/ 48 w 104"/>
                  <a:gd name="T41" fmla="*/ 12 h 144"/>
                  <a:gd name="T42" fmla="*/ 52 w 104"/>
                  <a:gd name="T43" fmla="*/ 8 h 144"/>
                  <a:gd name="T44" fmla="*/ 52 w 104"/>
                  <a:gd name="T45" fmla="*/ 37 h 144"/>
                  <a:gd name="T46" fmla="*/ 96 w 104"/>
                  <a:gd name="T47" fmla="*/ 81 h 144"/>
                  <a:gd name="T48" fmla="*/ 96 w 104"/>
                  <a:gd name="T49" fmla="*/ 99 h 144"/>
                  <a:gd name="T50" fmla="*/ 8 w 104"/>
                  <a:gd name="T51" fmla="*/ 99 h 144"/>
                  <a:gd name="T52" fmla="*/ 8 w 104"/>
                  <a:gd name="T53" fmla="*/ 81 h 144"/>
                  <a:gd name="T54" fmla="*/ 52 w 104"/>
                  <a:gd name="T55" fmla="*/ 37 h 144"/>
                  <a:gd name="T56" fmla="*/ 52 w 104"/>
                  <a:gd name="T57" fmla="*/ 136 h 144"/>
                  <a:gd name="T58" fmla="*/ 37 w 104"/>
                  <a:gd name="T59" fmla="*/ 129 h 144"/>
                  <a:gd name="T60" fmla="*/ 52 w 104"/>
                  <a:gd name="T61" fmla="*/ 130 h 144"/>
                  <a:gd name="T62" fmla="*/ 67 w 104"/>
                  <a:gd name="T63" fmla="*/ 129 h 144"/>
                  <a:gd name="T64" fmla="*/ 52 w 104"/>
                  <a:gd name="T65" fmla="*/ 136 h 144"/>
                  <a:gd name="T66" fmla="*/ 8 w 104"/>
                  <a:gd name="T67" fmla="*/ 115 h 144"/>
                  <a:gd name="T68" fmla="*/ 8 w 104"/>
                  <a:gd name="T69" fmla="*/ 108 h 144"/>
                  <a:gd name="T70" fmla="*/ 52 w 104"/>
                  <a:gd name="T71" fmla="*/ 114 h 144"/>
                  <a:gd name="T72" fmla="*/ 96 w 104"/>
                  <a:gd name="T73" fmla="*/ 108 h 144"/>
                  <a:gd name="T74" fmla="*/ 96 w 104"/>
                  <a:gd name="T75" fmla="*/ 115 h 144"/>
                  <a:gd name="T76" fmla="*/ 8 w 104"/>
                  <a:gd name="T77" fmla="*/ 115 h 144"/>
                  <a:gd name="T78" fmla="*/ 40 w 104"/>
                  <a:gd name="T79" fmla="*/ 72 h 144"/>
                  <a:gd name="T80" fmla="*/ 32 w 104"/>
                  <a:gd name="T81" fmla="*/ 72 h 144"/>
                  <a:gd name="T82" fmla="*/ 32 w 104"/>
                  <a:gd name="T83" fmla="*/ 56 h 144"/>
                  <a:gd name="T84" fmla="*/ 40 w 104"/>
                  <a:gd name="T85" fmla="*/ 56 h 144"/>
                  <a:gd name="T86" fmla="*/ 40 w 104"/>
                  <a:gd name="T87" fmla="*/ 72 h 144"/>
                  <a:gd name="T88" fmla="*/ 72 w 104"/>
                  <a:gd name="T89" fmla="*/ 72 h 144"/>
                  <a:gd name="T90" fmla="*/ 64 w 104"/>
                  <a:gd name="T91" fmla="*/ 72 h 144"/>
                  <a:gd name="T92" fmla="*/ 64 w 104"/>
                  <a:gd name="T93" fmla="*/ 56 h 144"/>
                  <a:gd name="T94" fmla="*/ 72 w 104"/>
                  <a:gd name="T95" fmla="*/ 56 h 144"/>
                  <a:gd name="T96" fmla="*/ 72 w 104"/>
                  <a:gd name="T9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44">
                    <a:moveTo>
                      <a:pt x="56" y="29"/>
                    </a:moveTo>
                    <a:cubicBezTo>
                      <a:pt x="56" y="23"/>
                      <a:pt x="56" y="23"/>
                      <a:pt x="56" y="23"/>
                    </a:cubicBezTo>
                    <a:cubicBezTo>
                      <a:pt x="61" y="22"/>
                      <a:pt x="64" y="17"/>
                      <a:pt x="64" y="12"/>
                    </a:cubicBezTo>
                    <a:cubicBezTo>
                      <a:pt x="64" y="5"/>
                      <a:pt x="59" y="0"/>
                      <a:pt x="52" y="0"/>
                    </a:cubicBezTo>
                    <a:cubicBezTo>
                      <a:pt x="45" y="0"/>
                      <a:pt x="40" y="5"/>
                      <a:pt x="40" y="12"/>
                    </a:cubicBezTo>
                    <a:cubicBezTo>
                      <a:pt x="40" y="17"/>
                      <a:pt x="43" y="22"/>
                      <a:pt x="48" y="23"/>
                    </a:cubicBezTo>
                    <a:cubicBezTo>
                      <a:pt x="48" y="29"/>
                      <a:pt x="48" y="29"/>
                      <a:pt x="48" y="29"/>
                    </a:cubicBezTo>
                    <a:cubicBezTo>
                      <a:pt x="21" y="31"/>
                      <a:pt x="0" y="54"/>
                      <a:pt x="0" y="81"/>
                    </a:cubicBezTo>
                    <a:cubicBezTo>
                      <a:pt x="0" y="121"/>
                      <a:pt x="0" y="121"/>
                      <a:pt x="0" y="121"/>
                    </a:cubicBezTo>
                    <a:cubicBezTo>
                      <a:pt x="3" y="122"/>
                      <a:pt x="3" y="122"/>
                      <a:pt x="3" y="122"/>
                    </a:cubicBezTo>
                    <a:cubicBezTo>
                      <a:pt x="11" y="124"/>
                      <a:pt x="19" y="126"/>
                      <a:pt x="27" y="128"/>
                    </a:cubicBezTo>
                    <a:cubicBezTo>
                      <a:pt x="31" y="137"/>
                      <a:pt x="41" y="144"/>
                      <a:pt x="52" y="144"/>
                    </a:cubicBezTo>
                    <a:cubicBezTo>
                      <a:pt x="63" y="144"/>
                      <a:pt x="73" y="137"/>
                      <a:pt x="77" y="128"/>
                    </a:cubicBezTo>
                    <a:cubicBezTo>
                      <a:pt x="85" y="126"/>
                      <a:pt x="93" y="124"/>
                      <a:pt x="101" y="122"/>
                    </a:cubicBezTo>
                    <a:cubicBezTo>
                      <a:pt x="104" y="121"/>
                      <a:pt x="104" y="121"/>
                      <a:pt x="104" y="121"/>
                    </a:cubicBezTo>
                    <a:cubicBezTo>
                      <a:pt x="104" y="81"/>
                      <a:pt x="104" y="81"/>
                      <a:pt x="104" y="81"/>
                    </a:cubicBezTo>
                    <a:cubicBezTo>
                      <a:pt x="104" y="54"/>
                      <a:pt x="83" y="31"/>
                      <a:pt x="56" y="29"/>
                    </a:cubicBezTo>
                    <a:close/>
                    <a:moveTo>
                      <a:pt x="52" y="8"/>
                    </a:moveTo>
                    <a:cubicBezTo>
                      <a:pt x="54" y="8"/>
                      <a:pt x="56" y="10"/>
                      <a:pt x="56" y="12"/>
                    </a:cubicBezTo>
                    <a:cubicBezTo>
                      <a:pt x="56" y="14"/>
                      <a:pt x="54" y="16"/>
                      <a:pt x="52" y="16"/>
                    </a:cubicBezTo>
                    <a:cubicBezTo>
                      <a:pt x="50" y="16"/>
                      <a:pt x="48" y="14"/>
                      <a:pt x="48" y="12"/>
                    </a:cubicBezTo>
                    <a:cubicBezTo>
                      <a:pt x="48" y="10"/>
                      <a:pt x="50" y="8"/>
                      <a:pt x="52" y="8"/>
                    </a:cubicBezTo>
                    <a:close/>
                    <a:moveTo>
                      <a:pt x="52" y="37"/>
                    </a:moveTo>
                    <a:cubicBezTo>
                      <a:pt x="76" y="37"/>
                      <a:pt x="96" y="57"/>
                      <a:pt x="96" y="81"/>
                    </a:cubicBezTo>
                    <a:cubicBezTo>
                      <a:pt x="96" y="99"/>
                      <a:pt x="96" y="99"/>
                      <a:pt x="96" y="99"/>
                    </a:cubicBezTo>
                    <a:cubicBezTo>
                      <a:pt x="68" y="108"/>
                      <a:pt x="36" y="108"/>
                      <a:pt x="8" y="99"/>
                    </a:cubicBezTo>
                    <a:cubicBezTo>
                      <a:pt x="8" y="81"/>
                      <a:pt x="8" y="81"/>
                      <a:pt x="8" y="81"/>
                    </a:cubicBezTo>
                    <a:cubicBezTo>
                      <a:pt x="8" y="57"/>
                      <a:pt x="28" y="37"/>
                      <a:pt x="52" y="37"/>
                    </a:cubicBezTo>
                    <a:close/>
                    <a:moveTo>
                      <a:pt x="52" y="136"/>
                    </a:moveTo>
                    <a:cubicBezTo>
                      <a:pt x="46" y="136"/>
                      <a:pt x="41" y="133"/>
                      <a:pt x="37" y="129"/>
                    </a:cubicBezTo>
                    <a:cubicBezTo>
                      <a:pt x="42" y="130"/>
                      <a:pt x="47" y="130"/>
                      <a:pt x="52" y="130"/>
                    </a:cubicBezTo>
                    <a:cubicBezTo>
                      <a:pt x="57" y="130"/>
                      <a:pt x="62" y="130"/>
                      <a:pt x="67" y="129"/>
                    </a:cubicBezTo>
                    <a:cubicBezTo>
                      <a:pt x="63" y="133"/>
                      <a:pt x="58" y="136"/>
                      <a:pt x="52" y="136"/>
                    </a:cubicBezTo>
                    <a:close/>
                    <a:moveTo>
                      <a:pt x="8" y="115"/>
                    </a:moveTo>
                    <a:cubicBezTo>
                      <a:pt x="8" y="108"/>
                      <a:pt x="8" y="108"/>
                      <a:pt x="8" y="108"/>
                    </a:cubicBezTo>
                    <a:cubicBezTo>
                      <a:pt x="22" y="112"/>
                      <a:pt x="37" y="114"/>
                      <a:pt x="52" y="114"/>
                    </a:cubicBezTo>
                    <a:cubicBezTo>
                      <a:pt x="67" y="114"/>
                      <a:pt x="82" y="112"/>
                      <a:pt x="96" y="108"/>
                    </a:cubicBezTo>
                    <a:cubicBezTo>
                      <a:pt x="96" y="115"/>
                      <a:pt x="96" y="115"/>
                      <a:pt x="96" y="115"/>
                    </a:cubicBezTo>
                    <a:cubicBezTo>
                      <a:pt x="67" y="124"/>
                      <a:pt x="37" y="124"/>
                      <a:pt x="8" y="115"/>
                    </a:cubicBezTo>
                    <a:close/>
                    <a:moveTo>
                      <a:pt x="40" y="72"/>
                    </a:moveTo>
                    <a:cubicBezTo>
                      <a:pt x="32" y="72"/>
                      <a:pt x="32" y="72"/>
                      <a:pt x="32" y="72"/>
                    </a:cubicBezTo>
                    <a:cubicBezTo>
                      <a:pt x="32" y="56"/>
                      <a:pt x="32" y="56"/>
                      <a:pt x="32" y="56"/>
                    </a:cubicBezTo>
                    <a:cubicBezTo>
                      <a:pt x="40" y="56"/>
                      <a:pt x="40" y="56"/>
                      <a:pt x="40" y="56"/>
                    </a:cubicBezTo>
                    <a:lnTo>
                      <a:pt x="40" y="72"/>
                    </a:lnTo>
                    <a:close/>
                    <a:moveTo>
                      <a:pt x="72" y="72"/>
                    </a:moveTo>
                    <a:cubicBezTo>
                      <a:pt x="64" y="72"/>
                      <a:pt x="64" y="72"/>
                      <a:pt x="64" y="72"/>
                    </a:cubicBezTo>
                    <a:cubicBezTo>
                      <a:pt x="64" y="56"/>
                      <a:pt x="64" y="56"/>
                      <a:pt x="64" y="56"/>
                    </a:cubicBezTo>
                    <a:cubicBezTo>
                      <a:pt x="72" y="56"/>
                      <a:pt x="72" y="56"/>
                      <a:pt x="72" y="56"/>
                    </a:cubicBezTo>
                    <a:lnTo>
                      <a:pt x="72" y="7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p:cNvGrpSpPr/>
          <p:nvPr/>
        </p:nvGrpSpPr>
        <p:grpSpPr>
          <a:xfrm>
            <a:off x="769745" y="3769100"/>
            <a:ext cx="6832988" cy="546100"/>
            <a:chOff x="850074" y="3864503"/>
            <a:chExt cx="6832988" cy="546100"/>
          </a:xfrm>
        </p:grpSpPr>
        <p:sp>
          <p:nvSpPr>
            <p:cNvPr id="9" name="Rectangle 8"/>
            <p:cNvSpPr/>
            <p:nvPr/>
          </p:nvSpPr>
          <p:spPr>
            <a:xfrm>
              <a:off x="1616394" y="3908953"/>
              <a:ext cx="6066668" cy="457200"/>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ea typeface="+mj-ea"/>
                  <a:cs typeface="+mj-cs"/>
                </a:rPr>
                <a:t>Can be used through text-based </a:t>
              </a:r>
              <a:r>
                <a:rPr lang="en-US" b="1" dirty="0">
                  <a:ea typeface="+mj-ea"/>
                  <a:cs typeface="+mj-cs"/>
                </a:rPr>
                <a:t>chats</a:t>
              </a:r>
              <a:r>
                <a:rPr lang="en-US" dirty="0">
                  <a:ea typeface="+mj-ea"/>
                  <a:cs typeface="+mj-cs"/>
                </a:rPr>
                <a:t> or </a:t>
              </a:r>
              <a:r>
                <a:rPr lang="en-US" b="1" dirty="0">
                  <a:ea typeface="+mj-ea"/>
                  <a:cs typeface="+mj-cs"/>
                </a:rPr>
                <a:t>voice</a:t>
              </a:r>
            </a:p>
          </p:txBody>
        </p:sp>
        <p:grpSp>
          <p:nvGrpSpPr>
            <p:cNvPr id="18" name="Group 17"/>
            <p:cNvGrpSpPr>
              <a:grpSpLocks noChangeAspect="1"/>
            </p:cNvGrpSpPr>
            <p:nvPr/>
          </p:nvGrpSpPr>
          <p:grpSpPr>
            <a:xfrm>
              <a:off x="850074" y="3864503"/>
              <a:ext cx="546100" cy="546100"/>
              <a:chOff x="5819775" y="3155950"/>
              <a:chExt cx="552451" cy="549275"/>
            </a:xfrm>
          </p:grpSpPr>
          <p:sp>
            <p:nvSpPr>
              <p:cNvPr id="19" name="Freeform 35"/>
              <p:cNvSpPr>
                <a:spLocks noEditPoints="1"/>
              </p:cNvSpPr>
              <p:nvPr/>
            </p:nvSpPr>
            <p:spPr bwMode="auto">
              <a:xfrm>
                <a:off x="5819775" y="3155950"/>
                <a:ext cx="398463" cy="549275"/>
              </a:xfrm>
              <a:custGeom>
                <a:avLst/>
                <a:gdLst>
                  <a:gd name="T0" fmla="*/ 54 w 104"/>
                  <a:gd name="T1" fmla="*/ 82 h 143"/>
                  <a:gd name="T2" fmla="*/ 54 w 104"/>
                  <a:gd name="T3" fmla="*/ 103 h 143"/>
                  <a:gd name="T4" fmla="*/ 72 w 104"/>
                  <a:gd name="T5" fmla="*/ 121 h 143"/>
                  <a:gd name="T6" fmla="*/ 90 w 104"/>
                  <a:gd name="T7" fmla="*/ 103 h 143"/>
                  <a:gd name="T8" fmla="*/ 90 w 104"/>
                  <a:gd name="T9" fmla="*/ 82 h 143"/>
                  <a:gd name="T10" fmla="*/ 72 w 104"/>
                  <a:gd name="T11" fmla="*/ 64 h 143"/>
                  <a:gd name="T12" fmla="*/ 54 w 104"/>
                  <a:gd name="T13" fmla="*/ 82 h 143"/>
                  <a:gd name="T14" fmla="*/ 62 w 104"/>
                  <a:gd name="T15" fmla="*/ 82 h 143"/>
                  <a:gd name="T16" fmla="*/ 72 w 104"/>
                  <a:gd name="T17" fmla="*/ 72 h 143"/>
                  <a:gd name="T18" fmla="*/ 82 w 104"/>
                  <a:gd name="T19" fmla="*/ 82 h 143"/>
                  <a:gd name="T20" fmla="*/ 82 w 104"/>
                  <a:gd name="T21" fmla="*/ 103 h 143"/>
                  <a:gd name="T22" fmla="*/ 72 w 104"/>
                  <a:gd name="T23" fmla="*/ 113 h 143"/>
                  <a:gd name="T24" fmla="*/ 62 w 104"/>
                  <a:gd name="T25" fmla="*/ 103 h 143"/>
                  <a:gd name="T26" fmla="*/ 62 w 104"/>
                  <a:gd name="T27" fmla="*/ 82 h 143"/>
                  <a:gd name="T28" fmla="*/ 96 w 104"/>
                  <a:gd name="T29" fmla="*/ 99 h 143"/>
                  <a:gd name="T30" fmla="*/ 104 w 104"/>
                  <a:gd name="T31" fmla="*/ 99 h 143"/>
                  <a:gd name="T32" fmla="*/ 104 w 104"/>
                  <a:gd name="T33" fmla="*/ 103 h 143"/>
                  <a:gd name="T34" fmla="*/ 76 w 104"/>
                  <a:gd name="T35" fmla="*/ 134 h 143"/>
                  <a:gd name="T36" fmla="*/ 76 w 104"/>
                  <a:gd name="T37" fmla="*/ 143 h 143"/>
                  <a:gd name="T38" fmla="*/ 68 w 104"/>
                  <a:gd name="T39" fmla="*/ 143 h 143"/>
                  <a:gd name="T40" fmla="*/ 68 w 104"/>
                  <a:gd name="T41" fmla="*/ 134 h 143"/>
                  <a:gd name="T42" fmla="*/ 40 w 104"/>
                  <a:gd name="T43" fmla="*/ 103 h 143"/>
                  <a:gd name="T44" fmla="*/ 40 w 104"/>
                  <a:gd name="T45" fmla="*/ 99 h 143"/>
                  <a:gd name="T46" fmla="*/ 48 w 104"/>
                  <a:gd name="T47" fmla="*/ 99 h 143"/>
                  <a:gd name="T48" fmla="*/ 48 w 104"/>
                  <a:gd name="T49" fmla="*/ 103 h 143"/>
                  <a:gd name="T50" fmla="*/ 72 w 104"/>
                  <a:gd name="T51" fmla="*/ 127 h 143"/>
                  <a:gd name="T52" fmla="*/ 96 w 104"/>
                  <a:gd name="T53" fmla="*/ 103 h 143"/>
                  <a:gd name="T54" fmla="*/ 96 w 104"/>
                  <a:gd name="T55" fmla="*/ 99 h 143"/>
                  <a:gd name="T56" fmla="*/ 50 w 104"/>
                  <a:gd name="T57" fmla="*/ 31 h 143"/>
                  <a:gd name="T58" fmla="*/ 36 w 104"/>
                  <a:gd name="T59" fmla="*/ 45 h 143"/>
                  <a:gd name="T60" fmla="*/ 50 w 104"/>
                  <a:gd name="T61" fmla="*/ 59 h 143"/>
                  <a:gd name="T62" fmla="*/ 64 w 104"/>
                  <a:gd name="T63" fmla="*/ 45 h 143"/>
                  <a:gd name="T64" fmla="*/ 64 w 104"/>
                  <a:gd name="T65" fmla="*/ 0 h 143"/>
                  <a:gd name="T66" fmla="*/ 20 w 104"/>
                  <a:gd name="T67" fmla="*/ 10 h 143"/>
                  <a:gd name="T68" fmla="*/ 20 w 104"/>
                  <a:gd name="T69" fmla="*/ 40 h 143"/>
                  <a:gd name="T70" fmla="*/ 14 w 104"/>
                  <a:gd name="T71" fmla="*/ 39 h 143"/>
                  <a:gd name="T72" fmla="*/ 0 w 104"/>
                  <a:gd name="T73" fmla="*/ 53 h 143"/>
                  <a:gd name="T74" fmla="*/ 14 w 104"/>
                  <a:gd name="T75" fmla="*/ 67 h 143"/>
                  <a:gd name="T76" fmla="*/ 28 w 104"/>
                  <a:gd name="T77" fmla="*/ 53 h 143"/>
                  <a:gd name="T78" fmla="*/ 28 w 104"/>
                  <a:gd name="T79" fmla="*/ 16 h 143"/>
                  <a:gd name="T80" fmla="*/ 56 w 104"/>
                  <a:gd name="T81" fmla="*/ 10 h 143"/>
                  <a:gd name="T82" fmla="*/ 56 w 104"/>
                  <a:gd name="T83" fmla="*/ 32 h 143"/>
                  <a:gd name="T84" fmla="*/ 50 w 104"/>
                  <a:gd name="T85" fmla="*/ 31 h 143"/>
                  <a:gd name="T86" fmla="*/ 14 w 104"/>
                  <a:gd name="T87" fmla="*/ 59 h 143"/>
                  <a:gd name="T88" fmla="*/ 8 w 104"/>
                  <a:gd name="T89" fmla="*/ 53 h 143"/>
                  <a:gd name="T90" fmla="*/ 14 w 104"/>
                  <a:gd name="T91" fmla="*/ 47 h 143"/>
                  <a:gd name="T92" fmla="*/ 20 w 104"/>
                  <a:gd name="T93" fmla="*/ 53 h 143"/>
                  <a:gd name="T94" fmla="*/ 14 w 104"/>
                  <a:gd name="T95" fmla="*/ 59 h 143"/>
                  <a:gd name="T96" fmla="*/ 50 w 104"/>
                  <a:gd name="T97" fmla="*/ 51 h 143"/>
                  <a:gd name="T98" fmla="*/ 44 w 104"/>
                  <a:gd name="T99" fmla="*/ 45 h 143"/>
                  <a:gd name="T100" fmla="*/ 50 w 104"/>
                  <a:gd name="T101" fmla="*/ 39 h 143"/>
                  <a:gd name="T102" fmla="*/ 56 w 104"/>
                  <a:gd name="T103" fmla="*/ 45 h 143"/>
                  <a:gd name="T104" fmla="*/ 50 w 104"/>
                  <a:gd name="T10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43">
                    <a:moveTo>
                      <a:pt x="54" y="82"/>
                    </a:moveTo>
                    <a:cubicBezTo>
                      <a:pt x="54" y="103"/>
                      <a:pt x="54" y="103"/>
                      <a:pt x="54" y="103"/>
                    </a:cubicBezTo>
                    <a:cubicBezTo>
                      <a:pt x="54" y="112"/>
                      <a:pt x="62" y="121"/>
                      <a:pt x="72" y="121"/>
                    </a:cubicBezTo>
                    <a:cubicBezTo>
                      <a:pt x="82" y="121"/>
                      <a:pt x="90" y="112"/>
                      <a:pt x="90" y="103"/>
                    </a:cubicBezTo>
                    <a:cubicBezTo>
                      <a:pt x="90" y="82"/>
                      <a:pt x="90" y="82"/>
                      <a:pt x="90" y="82"/>
                    </a:cubicBezTo>
                    <a:cubicBezTo>
                      <a:pt x="90" y="72"/>
                      <a:pt x="82" y="64"/>
                      <a:pt x="72" y="64"/>
                    </a:cubicBezTo>
                    <a:cubicBezTo>
                      <a:pt x="62" y="64"/>
                      <a:pt x="54" y="72"/>
                      <a:pt x="54" y="82"/>
                    </a:cubicBezTo>
                    <a:close/>
                    <a:moveTo>
                      <a:pt x="62" y="82"/>
                    </a:moveTo>
                    <a:cubicBezTo>
                      <a:pt x="62" y="76"/>
                      <a:pt x="67" y="72"/>
                      <a:pt x="72" y="72"/>
                    </a:cubicBezTo>
                    <a:cubicBezTo>
                      <a:pt x="78" y="72"/>
                      <a:pt x="82" y="76"/>
                      <a:pt x="82" y="82"/>
                    </a:cubicBezTo>
                    <a:cubicBezTo>
                      <a:pt x="82" y="103"/>
                      <a:pt x="82" y="103"/>
                      <a:pt x="82" y="103"/>
                    </a:cubicBezTo>
                    <a:cubicBezTo>
                      <a:pt x="82" y="108"/>
                      <a:pt x="78" y="113"/>
                      <a:pt x="72" y="113"/>
                    </a:cubicBezTo>
                    <a:cubicBezTo>
                      <a:pt x="67" y="113"/>
                      <a:pt x="62" y="108"/>
                      <a:pt x="62" y="103"/>
                    </a:cubicBezTo>
                    <a:lnTo>
                      <a:pt x="62" y="82"/>
                    </a:lnTo>
                    <a:close/>
                    <a:moveTo>
                      <a:pt x="96" y="99"/>
                    </a:moveTo>
                    <a:cubicBezTo>
                      <a:pt x="104" y="99"/>
                      <a:pt x="104" y="99"/>
                      <a:pt x="104" y="99"/>
                    </a:cubicBezTo>
                    <a:cubicBezTo>
                      <a:pt x="104" y="103"/>
                      <a:pt x="104" y="103"/>
                      <a:pt x="104" y="103"/>
                    </a:cubicBezTo>
                    <a:cubicBezTo>
                      <a:pt x="104" y="119"/>
                      <a:pt x="92" y="132"/>
                      <a:pt x="76" y="134"/>
                    </a:cubicBezTo>
                    <a:cubicBezTo>
                      <a:pt x="76" y="143"/>
                      <a:pt x="76" y="143"/>
                      <a:pt x="76" y="143"/>
                    </a:cubicBezTo>
                    <a:cubicBezTo>
                      <a:pt x="68" y="143"/>
                      <a:pt x="68" y="143"/>
                      <a:pt x="68" y="143"/>
                    </a:cubicBezTo>
                    <a:cubicBezTo>
                      <a:pt x="68" y="134"/>
                      <a:pt x="68" y="134"/>
                      <a:pt x="68" y="134"/>
                    </a:cubicBezTo>
                    <a:cubicBezTo>
                      <a:pt x="53" y="132"/>
                      <a:pt x="40" y="119"/>
                      <a:pt x="40" y="103"/>
                    </a:cubicBezTo>
                    <a:cubicBezTo>
                      <a:pt x="40" y="99"/>
                      <a:pt x="40" y="99"/>
                      <a:pt x="40" y="99"/>
                    </a:cubicBezTo>
                    <a:cubicBezTo>
                      <a:pt x="48" y="99"/>
                      <a:pt x="48" y="99"/>
                      <a:pt x="48" y="99"/>
                    </a:cubicBezTo>
                    <a:cubicBezTo>
                      <a:pt x="48" y="103"/>
                      <a:pt x="48" y="103"/>
                      <a:pt x="48" y="103"/>
                    </a:cubicBezTo>
                    <a:cubicBezTo>
                      <a:pt x="48" y="116"/>
                      <a:pt x="59" y="127"/>
                      <a:pt x="72" y="127"/>
                    </a:cubicBezTo>
                    <a:cubicBezTo>
                      <a:pt x="86" y="127"/>
                      <a:pt x="96" y="116"/>
                      <a:pt x="96" y="103"/>
                    </a:cubicBezTo>
                    <a:lnTo>
                      <a:pt x="96" y="99"/>
                    </a:lnTo>
                    <a:close/>
                    <a:moveTo>
                      <a:pt x="50" y="31"/>
                    </a:moveTo>
                    <a:cubicBezTo>
                      <a:pt x="43" y="31"/>
                      <a:pt x="36" y="37"/>
                      <a:pt x="36" y="45"/>
                    </a:cubicBezTo>
                    <a:cubicBezTo>
                      <a:pt x="36" y="53"/>
                      <a:pt x="43" y="59"/>
                      <a:pt x="50" y="59"/>
                    </a:cubicBezTo>
                    <a:cubicBezTo>
                      <a:pt x="58" y="59"/>
                      <a:pt x="64" y="53"/>
                      <a:pt x="64" y="45"/>
                    </a:cubicBezTo>
                    <a:cubicBezTo>
                      <a:pt x="64" y="0"/>
                      <a:pt x="64" y="0"/>
                      <a:pt x="64" y="0"/>
                    </a:cubicBezTo>
                    <a:cubicBezTo>
                      <a:pt x="20" y="10"/>
                      <a:pt x="20" y="10"/>
                      <a:pt x="20" y="10"/>
                    </a:cubicBezTo>
                    <a:cubicBezTo>
                      <a:pt x="20" y="40"/>
                      <a:pt x="20" y="40"/>
                      <a:pt x="20" y="40"/>
                    </a:cubicBezTo>
                    <a:cubicBezTo>
                      <a:pt x="18" y="40"/>
                      <a:pt x="16" y="39"/>
                      <a:pt x="14" y="39"/>
                    </a:cubicBezTo>
                    <a:cubicBezTo>
                      <a:pt x="7" y="39"/>
                      <a:pt x="0" y="45"/>
                      <a:pt x="0" y="53"/>
                    </a:cubicBezTo>
                    <a:cubicBezTo>
                      <a:pt x="0" y="61"/>
                      <a:pt x="7" y="67"/>
                      <a:pt x="14" y="67"/>
                    </a:cubicBezTo>
                    <a:cubicBezTo>
                      <a:pt x="22" y="67"/>
                      <a:pt x="28" y="61"/>
                      <a:pt x="28" y="53"/>
                    </a:cubicBezTo>
                    <a:cubicBezTo>
                      <a:pt x="28" y="16"/>
                      <a:pt x="28" y="16"/>
                      <a:pt x="28" y="16"/>
                    </a:cubicBezTo>
                    <a:cubicBezTo>
                      <a:pt x="56" y="10"/>
                      <a:pt x="56" y="10"/>
                      <a:pt x="56" y="10"/>
                    </a:cubicBezTo>
                    <a:cubicBezTo>
                      <a:pt x="56" y="32"/>
                      <a:pt x="56" y="32"/>
                      <a:pt x="56" y="32"/>
                    </a:cubicBezTo>
                    <a:cubicBezTo>
                      <a:pt x="54" y="32"/>
                      <a:pt x="52" y="31"/>
                      <a:pt x="50" y="31"/>
                    </a:cubicBezTo>
                    <a:close/>
                    <a:moveTo>
                      <a:pt x="14" y="59"/>
                    </a:moveTo>
                    <a:cubicBezTo>
                      <a:pt x="11" y="59"/>
                      <a:pt x="8" y="56"/>
                      <a:pt x="8" y="53"/>
                    </a:cubicBezTo>
                    <a:cubicBezTo>
                      <a:pt x="8" y="50"/>
                      <a:pt x="11" y="47"/>
                      <a:pt x="14" y="47"/>
                    </a:cubicBezTo>
                    <a:cubicBezTo>
                      <a:pt x="18" y="47"/>
                      <a:pt x="20" y="50"/>
                      <a:pt x="20" y="53"/>
                    </a:cubicBezTo>
                    <a:cubicBezTo>
                      <a:pt x="20" y="56"/>
                      <a:pt x="18" y="59"/>
                      <a:pt x="14" y="59"/>
                    </a:cubicBezTo>
                    <a:close/>
                    <a:moveTo>
                      <a:pt x="50" y="51"/>
                    </a:moveTo>
                    <a:cubicBezTo>
                      <a:pt x="47" y="51"/>
                      <a:pt x="44" y="48"/>
                      <a:pt x="44" y="45"/>
                    </a:cubicBezTo>
                    <a:cubicBezTo>
                      <a:pt x="44" y="42"/>
                      <a:pt x="47" y="39"/>
                      <a:pt x="50" y="39"/>
                    </a:cubicBezTo>
                    <a:cubicBezTo>
                      <a:pt x="54" y="39"/>
                      <a:pt x="56" y="42"/>
                      <a:pt x="56" y="45"/>
                    </a:cubicBezTo>
                    <a:cubicBezTo>
                      <a:pt x="56" y="48"/>
                      <a:pt x="54" y="51"/>
                      <a:pt x="50" y="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36"/>
              <p:cNvSpPr>
                <a:spLocks noEditPoints="1"/>
              </p:cNvSpPr>
              <p:nvPr/>
            </p:nvSpPr>
            <p:spPr bwMode="auto">
              <a:xfrm>
                <a:off x="6122988" y="3155950"/>
                <a:ext cx="249238" cy="238125"/>
              </a:xfrm>
              <a:custGeom>
                <a:avLst/>
                <a:gdLst>
                  <a:gd name="T0" fmla="*/ 24 w 157"/>
                  <a:gd name="T1" fmla="*/ 150 h 150"/>
                  <a:gd name="T2" fmla="*/ 41 w 157"/>
                  <a:gd name="T3" fmla="*/ 95 h 150"/>
                  <a:gd name="T4" fmla="*/ 0 w 157"/>
                  <a:gd name="T5" fmla="*/ 51 h 150"/>
                  <a:gd name="T6" fmla="*/ 53 w 157"/>
                  <a:gd name="T7" fmla="*/ 51 h 150"/>
                  <a:gd name="T8" fmla="*/ 80 w 157"/>
                  <a:gd name="T9" fmla="*/ 0 h 150"/>
                  <a:gd name="T10" fmla="*/ 106 w 157"/>
                  <a:gd name="T11" fmla="*/ 51 h 150"/>
                  <a:gd name="T12" fmla="*/ 157 w 157"/>
                  <a:gd name="T13" fmla="*/ 51 h 150"/>
                  <a:gd name="T14" fmla="*/ 118 w 157"/>
                  <a:gd name="T15" fmla="*/ 95 h 150"/>
                  <a:gd name="T16" fmla="*/ 133 w 157"/>
                  <a:gd name="T17" fmla="*/ 150 h 150"/>
                  <a:gd name="T18" fmla="*/ 80 w 157"/>
                  <a:gd name="T19" fmla="*/ 124 h 150"/>
                  <a:gd name="T20" fmla="*/ 24 w 157"/>
                  <a:gd name="T21" fmla="*/ 150 h 150"/>
                  <a:gd name="T22" fmla="*/ 80 w 157"/>
                  <a:gd name="T23" fmla="*/ 102 h 150"/>
                  <a:gd name="T24" fmla="*/ 104 w 157"/>
                  <a:gd name="T25" fmla="*/ 114 h 150"/>
                  <a:gd name="T26" fmla="*/ 97 w 157"/>
                  <a:gd name="T27" fmla="*/ 90 h 150"/>
                  <a:gd name="T28" fmla="*/ 114 w 157"/>
                  <a:gd name="T29" fmla="*/ 71 h 150"/>
                  <a:gd name="T30" fmla="*/ 94 w 157"/>
                  <a:gd name="T31" fmla="*/ 71 h 150"/>
                  <a:gd name="T32" fmla="*/ 80 w 157"/>
                  <a:gd name="T33" fmla="*/ 42 h 150"/>
                  <a:gd name="T34" fmla="*/ 65 w 157"/>
                  <a:gd name="T35" fmla="*/ 71 h 150"/>
                  <a:gd name="T36" fmla="*/ 46 w 157"/>
                  <a:gd name="T37" fmla="*/ 71 h 150"/>
                  <a:gd name="T38" fmla="*/ 63 w 157"/>
                  <a:gd name="T39" fmla="*/ 87 h 150"/>
                  <a:gd name="T40" fmla="*/ 56 w 157"/>
                  <a:gd name="T41" fmla="*/ 114 h 150"/>
                  <a:gd name="T42" fmla="*/ 80 w 157"/>
                  <a:gd name="T43" fmla="*/ 10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150">
                    <a:moveTo>
                      <a:pt x="24" y="150"/>
                    </a:moveTo>
                    <a:lnTo>
                      <a:pt x="41" y="95"/>
                    </a:lnTo>
                    <a:lnTo>
                      <a:pt x="0" y="51"/>
                    </a:lnTo>
                    <a:lnTo>
                      <a:pt x="53" y="51"/>
                    </a:lnTo>
                    <a:lnTo>
                      <a:pt x="80" y="0"/>
                    </a:lnTo>
                    <a:lnTo>
                      <a:pt x="106" y="51"/>
                    </a:lnTo>
                    <a:lnTo>
                      <a:pt x="157" y="51"/>
                    </a:lnTo>
                    <a:lnTo>
                      <a:pt x="118" y="95"/>
                    </a:lnTo>
                    <a:lnTo>
                      <a:pt x="133" y="150"/>
                    </a:lnTo>
                    <a:lnTo>
                      <a:pt x="80" y="124"/>
                    </a:lnTo>
                    <a:lnTo>
                      <a:pt x="24" y="150"/>
                    </a:lnTo>
                    <a:close/>
                    <a:moveTo>
                      <a:pt x="80" y="102"/>
                    </a:moveTo>
                    <a:lnTo>
                      <a:pt x="104" y="114"/>
                    </a:lnTo>
                    <a:lnTo>
                      <a:pt x="97" y="90"/>
                    </a:lnTo>
                    <a:lnTo>
                      <a:pt x="114" y="71"/>
                    </a:lnTo>
                    <a:lnTo>
                      <a:pt x="94" y="71"/>
                    </a:lnTo>
                    <a:lnTo>
                      <a:pt x="80" y="42"/>
                    </a:lnTo>
                    <a:lnTo>
                      <a:pt x="65" y="71"/>
                    </a:lnTo>
                    <a:lnTo>
                      <a:pt x="46" y="71"/>
                    </a:lnTo>
                    <a:lnTo>
                      <a:pt x="63" y="87"/>
                    </a:lnTo>
                    <a:lnTo>
                      <a:pt x="56" y="114"/>
                    </a:lnTo>
                    <a:lnTo>
                      <a:pt x="80" y="102"/>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7" name="Group 26"/>
          <p:cNvGrpSpPr/>
          <p:nvPr/>
        </p:nvGrpSpPr>
        <p:grpSpPr>
          <a:xfrm>
            <a:off x="843861" y="4903413"/>
            <a:ext cx="7386423" cy="552450"/>
            <a:chOff x="900058" y="4739041"/>
            <a:chExt cx="7386423" cy="552450"/>
          </a:xfrm>
        </p:grpSpPr>
        <p:sp>
          <p:nvSpPr>
            <p:cNvPr id="10" name="Rectangle 9"/>
            <p:cNvSpPr/>
            <p:nvPr/>
          </p:nvSpPr>
          <p:spPr>
            <a:xfrm>
              <a:off x="1624771" y="4834291"/>
              <a:ext cx="6661710" cy="457200"/>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ea typeface="+mj-ea"/>
                  <a:cs typeface="+mj-cs"/>
                </a:rPr>
                <a:t>Doesn’t require a </a:t>
              </a:r>
              <a:r>
                <a:rPr lang="en-US" b="1" dirty="0">
                  <a:ea typeface="+mj-ea"/>
                  <a:cs typeface="+mj-cs"/>
                </a:rPr>
                <a:t>specific App</a:t>
              </a:r>
              <a:r>
                <a:rPr lang="en-US" dirty="0">
                  <a:ea typeface="+mj-ea"/>
                  <a:cs typeface="+mj-cs"/>
                </a:rPr>
                <a:t>, can be </a:t>
              </a:r>
              <a:r>
                <a:rPr lang="en-US" b="1" dirty="0">
                  <a:ea typeface="+mj-ea"/>
                  <a:cs typeface="+mj-cs"/>
                </a:rPr>
                <a:t>embedded</a:t>
              </a:r>
              <a:r>
                <a:rPr lang="en-US" dirty="0">
                  <a:ea typeface="+mj-ea"/>
                  <a:cs typeface="+mj-cs"/>
                </a:rPr>
                <a:t> in web pages, social or chat application already used by customers</a:t>
              </a:r>
            </a:p>
          </p:txBody>
        </p:sp>
        <p:grpSp>
          <p:nvGrpSpPr>
            <p:cNvPr id="21" name="Group 20"/>
            <p:cNvGrpSpPr>
              <a:grpSpLocks noChangeAspect="1"/>
            </p:cNvGrpSpPr>
            <p:nvPr/>
          </p:nvGrpSpPr>
          <p:grpSpPr>
            <a:xfrm>
              <a:off x="900058" y="4739041"/>
              <a:ext cx="371475" cy="552450"/>
              <a:chOff x="6297258" y="3105150"/>
              <a:chExt cx="371475" cy="552450"/>
            </a:xfrm>
          </p:grpSpPr>
          <p:sp>
            <p:nvSpPr>
              <p:cNvPr id="22" name="Freeform 5"/>
              <p:cNvSpPr>
                <a:spLocks noEditPoints="1"/>
              </p:cNvSpPr>
              <p:nvPr/>
            </p:nvSpPr>
            <p:spPr bwMode="auto">
              <a:xfrm>
                <a:off x="6297258" y="3105150"/>
                <a:ext cx="371475" cy="552450"/>
              </a:xfrm>
              <a:custGeom>
                <a:avLst/>
                <a:gdLst>
                  <a:gd name="T0" fmla="*/ 195 w 234"/>
                  <a:gd name="T1" fmla="*/ 58 h 348"/>
                  <a:gd name="T2" fmla="*/ 127 w 234"/>
                  <a:gd name="T3" fmla="*/ 58 h 348"/>
                  <a:gd name="T4" fmla="*/ 127 w 234"/>
                  <a:gd name="T5" fmla="*/ 126 h 348"/>
                  <a:gd name="T6" fmla="*/ 195 w 234"/>
                  <a:gd name="T7" fmla="*/ 126 h 348"/>
                  <a:gd name="T8" fmla="*/ 195 w 234"/>
                  <a:gd name="T9" fmla="*/ 58 h 348"/>
                  <a:gd name="T10" fmla="*/ 176 w 234"/>
                  <a:gd name="T11" fmla="*/ 106 h 348"/>
                  <a:gd name="T12" fmla="*/ 146 w 234"/>
                  <a:gd name="T13" fmla="*/ 106 h 348"/>
                  <a:gd name="T14" fmla="*/ 146 w 234"/>
                  <a:gd name="T15" fmla="*/ 77 h 348"/>
                  <a:gd name="T16" fmla="*/ 176 w 234"/>
                  <a:gd name="T17" fmla="*/ 77 h 348"/>
                  <a:gd name="T18" fmla="*/ 176 w 234"/>
                  <a:gd name="T19" fmla="*/ 106 h 348"/>
                  <a:gd name="T20" fmla="*/ 107 w 234"/>
                  <a:gd name="T21" fmla="*/ 145 h 348"/>
                  <a:gd name="T22" fmla="*/ 39 w 234"/>
                  <a:gd name="T23" fmla="*/ 145 h 348"/>
                  <a:gd name="T24" fmla="*/ 39 w 234"/>
                  <a:gd name="T25" fmla="*/ 213 h 348"/>
                  <a:gd name="T26" fmla="*/ 107 w 234"/>
                  <a:gd name="T27" fmla="*/ 213 h 348"/>
                  <a:gd name="T28" fmla="*/ 107 w 234"/>
                  <a:gd name="T29" fmla="*/ 145 h 348"/>
                  <a:gd name="T30" fmla="*/ 88 w 234"/>
                  <a:gd name="T31" fmla="*/ 193 h 348"/>
                  <a:gd name="T32" fmla="*/ 59 w 234"/>
                  <a:gd name="T33" fmla="*/ 193 h 348"/>
                  <a:gd name="T34" fmla="*/ 59 w 234"/>
                  <a:gd name="T35" fmla="*/ 164 h 348"/>
                  <a:gd name="T36" fmla="*/ 88 w 234"/>
                  <a:gd name="T37" fmla="*/ 164 h 348"/>
                  <a:gd name="T38" fmla="*/ 88 w 234"/>
                  <a:gd name="T39" fmla="*/ 193 h 348"/>
                  <a:gd name="T40" fmla="*/ 195 w 234"/>
                  <a:gd name="T41" fmla="*/ 145 h 348"/>
                  <a:gd name="T42" fmla="*/ 127 w 234"/>
                  <a:gd name="T43" fmla="*/ 145 h 348"/>
                  <a:gd name="T44" fmla="*/ 127 w 234"/>
                  <a:gd name="T45" fmla="*/ 213 h 348"/>
                  <a:gd name="T46" fmla="*/ 195 w 234"/>
                  <a:gd name="T47" fmla="*/ 213 h 348"/>
                  <a:gd name="T48" fmla="*/ 195 w 234"/>
                  <a:gd name="T49" fmla="*/ 145 h 348"/>
                  <a:gd name="T50" fmla="*/ 176 w 234"/>
                  <a:gd name="T51" fmla="*/ 193 h 348"/>
                  <a:gd name="T52" fmla="*/ 146 w 234"/>
                  <a:gd name="T53" fmla="*/ 193 h 348"/>
                  <a:gd name="T54" fmla="*/ 146 w 234"/>
                  <a:gd name="T55" fmla="*/ 164 h 348"/>
                  <a:gd name="T56" fmla="*/ 176 w 234"/>
                  <a:gd name="T57" fmla="*/ 164 h 348"/>
                  <a:gd name="T58" fmla="*/ 176 w 234"/>
                  <a:gd name="T59" fmla="*/ 193 h 348"/>
                  <a:gd name="T60" fmla="*/ 0 w 234"/>
                  <a:gd name="T61" fmla="*/ 0 h 348"/>
                  <a:gd name="T62" fmla="*/ 0 w 234"/>
                  <a:gd name="T63" fmla="*/ 348 h 348"/>
                  <a:gd name="T64" fmla="*/ 234 w 234"/>
                  <a:gd name="T65" fmla="*/ 348 h 348"/>
                  <a:gd name="T66" fmla="*/ 234 w 234"/>
                  <a:gd name="T67" fmla="*/ 0 h 348"/>
                  <a:gd name="T68" fmla="*/ 0 w 234"/>
                  <a:gd name="T69" fmla="*/ 0 h 348"/>
                  <a:gd name="T70" fmla="*/ 215 w 234"/>
                  <a:gd name="T71" fmla="*/ 19 h 348"/>
                  <a:gd name="T72" fmla="*/ 215 w 234"/>
                  <a:gd name="T73" fmla="*/ 251 h 348"/>
                  <a:gd name="T74" fmla="*/ 20 w 234"/>
                  <a:gd name="T75" fmla="*/ 251 h 348"/>
                  <a:gd name="T76" fmla="*/ 20 w 234"/>
                  <a:gd name="T77" fmla="*/ 19 h 348"/>
                  <a:gd name="T78" fmla="*/ 215 w 234"/>
                  <a:gd name="T79" fmla="*/ 19 h 348"/>
                  <a:gd name="T80" fmla="*/ 20 w 234"/>
                  <a:gd name="T81" fmla="*/ 329 h 348"/>
                  <a:gd name="T82" fmla="*/ 20 w 234"/>
                  <a:gd name="T83" fmla="*/ 271 h 348"/>
                  <a:gd name="T84" fmla="*/ 215 w 234"/>
                  <a:gd name="T85" fmla="*/ 271 h 348"/>
                  <a:gd name="T86" fmla="*/ 215 w 234"/>
                  <a:gd name="T87" fmla="*/ 329 h 348"/>
                  <a:gd name="T88" fmla="*/ 20 w 234"/>
                  <a:gd name="T89" fmla="*/ 329 h 348"/>
                  <a:gd name="T90" fmla="*/ 107 w 234"/>
                  <a:gd name="T91" fmla="*/ 290 h 348"/>
                  <a:gd name="T92" fmla="*/ 127 w 234"/>
                  <a:gd name="T93" fmla="*/ 290 h 348"/>
                  <a:gd name="T94" fmla="*/ 127 w 234"/>
                  <a:gd name="T95" fmla="*/ 309 h 348"/>
                  <a:gd name="T96" fmla="*/ 107 w 234"/>
                  <a:gd name="T97" fmla="*/ 309 h 348"/>
                  <a:gd name="T98" fmla="*/ 107 w 234"/>
                  <a:gd name="T99" fmla="*/ 2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4" h="348">
                    <a:moveTo>
                      <a:pt x="195" y="58"/>
                    </a:moveTo>
                    <a:lnTo>
                      <a:pt x="127" y="58"/>
                    </a:lnTo>
                    <a:lnTo>
                      <a:pt x="127" y="126"/>
                    </a:lnTo>
                    <a:lnTo>
                      <a:pt x="195" y="126"/>
                    </a:lnTo>
                    <a:lnTo>
                      <a:pt x="195" y="58"/>
                    </a:lnTo>
                    <a:close/>
                    <a:moveTo>
                      <a:pt x="176" y="106"/>
                    </a:moveTo>
                    <a:lnTo>
                      <a:pt x="146" y="106"/>
                    </a:lnTo>
                    <a:lnTo>
                      <a:pt x="146" y="77"/>
                    </a:lnTo>
                    <a:lnTo>
                      <a:pt x="176" y="77"/>
                    </a:lnTo>
                    <a:lnTo>
                      <a:pt x="176" y="106"/>
                    </a:lnTo>
                    <a:close/>
                    <a:moveTo>
                      <a:pt x="107" y="145"/>
                    </a:moveTo>
                    <a:lnTo>
                      <a:pt x="39" y="145"/>
                    </a:lnTo>
                    <a:lnTo>
                      <a:pt x="39" y="213"/>
                    </a:lnTo>
                    <a:lnTo>
                      <a:pt x="107" y="213"/>
                    </a:lnTo>
                    <a:lnTo>
                      <a:pt x="107" y="145"/>
                    </a:lnTo>
                    <a:close/>
                    <a:moveTo>
                      <a:pt x="88" y="193"/>
                    </a:moveTo>
                    <a:lnTo>
                      <a:pt x="59" y="193"/>
                    </a:lnTo>
                    <a:lnTo>
                      <a:pt x="59" y="164"/>
                    </a:lnTo>
                    <a:lnTo>
                      <a:pt x="88" y="164"/>
                    </a:lnTo>
                    <a:lnTo>
                      <a:pt x="88" y="193"/>
                    </a:lnTo>
                    <a:close/>
                    <a:moveTo>
                      <a:pt x="195" y="145"/>
                    </a:moveTo>
                    <a:lnTo>
                      <a:pt x="127" y="145"/>
                    </a:lnTo>
                    <a:lnTo>
                      <a:pt x="127" y="213"/>
                    </a:lnTo>
                    <a:lnTo>
                      <a:pt x="195" y="213"/>
                    </a:lnTo>
                    <a:lnTo>
                      <a:pt x="195" y="145"/>
                    </a:lnTo>
                    <a:close/>
                    <a:moveTo>
                      <a:pt x="176" y="193"/>
                    </a:moveTo>
                    <a:lnTo>
                      <a:pt x="146" y="193"/>
                    </a:lnTo>
                    <a:lnTo>
                      <a:pt x="146" y="164"/>
                    </a:lnTo>
                    <a:lnTo>
                      <a:pt x="176" y="164"/>
                    </a:lnTo>
                    <a:lnTo>
                      <a:pt x="176" y="193"/>
                    </a:lnTo>
                    <a:close/>
                    <a:moveTo>
                      <a:pt x="0" y="0"/>
                    </a:moveTo>
                    <a:lnTo>
                      <a:pt x="0" y="348"/>
                    </a:lnTo>
                    <a:lnTo>
                      <a:pt x="234" y="348"/>
                    </a:lnTo>
                    <a:lnTo>
                      <a:pt x="234" y="0"/>
                    </a:lnTo>
                    <a:lnTo>
                      <a:pt x="0" y="0"/>
                    </a:lnTo>
                    <a:close/>
                    <a:moveTo>
                      <a:pt x="215" y="19"/>
                    </a:moveTo>
                    <a:lnTo>
                      <a:pt x="215" y="251"/>
                    </a:lnTo>
                    <a:lnTo>
                      <a:pt x="20" y="251"/>
                    </a:lnTo>
                    <a:lnTo>
                      <a:pt x="20" y="19"/>
                    </a:lnTo>
                    <a:lnTo>
                      <a:pt x="215" y="19"/>
                    </a:lnTo>
                    <a:close/>
                    <a:moveTo>
                      <a:pt x="20" y="329"/>
                    </a:moveTo>
                    <a:lnTo>
                      <a:pt x="20" y="271"/>
                    </a:lnTo>
                    <a:lnTo>
                      <a:pt x="215" y="271"/>
                    </a:lnTo>
                    <a:lnTo>
                      <a:pt x="215" y="329"/>
                    </a:lnTo>
                    <a:lnTo>
                      <a:pt x="20" y="329"/>
                    </a:lnTo>
                    <a:close/>
                    <a:moveTo>
                      <a:pt x="107" y="290"/>
                    </a:moveTo>
                    <a:lnTo>
                      <a:pt x="127" y="290"/>
                    </a:lnTo>
                    <a:lnTo>
                      <a:pt x="127" y="309"/>
                    </a:lnTo>
                    <a:lnTo>
                      <a:pt x="107" y="309"/>
                    </a:lnTo>
                    <a:lnTo>
                      <a:pt x="107" y="2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9"/>
              <p:cNvSpPr>
                <a:spLocks noEditPoints="1"/>
              </p:cNvSpPr>
              <p:nvPr/>
            </p:nvSpPr>
            <p:spPr bwMode="auto">
              <a:xfrm>
                <a:off x="6360878" y="3192517"/>
                <a:ext cx="114300" cy="117476"/>
              </a:xfrm>
              <a:custGeom>
                <a:avLst/>
                <a:gdLst>
                  <a:gd name="T0" fmla="*/ 72 w 72"/>
                  <a:gd name="T1" fmla="*/ 0 h 74"/>
                  <a:gd name="T2" fmla="*/ 0 w 72"/>
                  <a:gd name="T3" fmla="*/ 0 h 74"/>
                  <a:gd name="T4" fmla="*/ 0 w 72"/>
                  <a:gd name="T5" fmla="*/ 74 h 74"/>
                  <a:gd name="T6" fmla="*/ 72 w 72"/>
                  <a:gd name="T7" fmla="*/ 74 h 74"/>
                  <a:gd name="T8" fmla="*/ 72 w 72"/>
                  <a:gd name="T9" fmla="*/ 0 h 74"/>
                  <a:gd name="T10" fmla="*/ 20 w 72"/>
                  <a:gd name="T11" fmla="*/ 53 h 74"/>
                  <a:gd name="T12" fmla="*/ 20 w 72"/>
                  <a:gd name="T13" fmla="*/ 21 h 74"/>
                  <a:gd name="T14" fmla="*/ 52 w 72"/>
                  <a:gd name="T15" fmla="*/ 21 h 74"/>
                  <a:gd name="T16" fmla="*/ 52 w 72"/>
                  <a:gd name="T17" fmla="*/ 53 h 74"/>
                  <a:gd name="T18" fmla="*/ 20 w 72"/>
                  <a:gd name="T19"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4">
                    <a:moveTo>
                      <a:pt x="72" y="0"/>
                    </a:moveTo>
                    <a:lnTo>
                      <a:pt x="0" y="0"/>
                    </a:lnTo>
                    <a:lnTo>
                      <a:pt x="0" y="74"/>
                    </a:lnTo>
                    <a:lnTo>
                      <a:pt x="72" y="74"/>
                    </a:lnTo>
                    <a:lnTo>
                      <a:pt x="72" y="0"/>
                    </a:lnTo>
                    <a:close/>
                    <a:moveTo>
                      <a:pt x="20" y="53"/>
                    </a:moveTo>
                    <a:lnTo>
                      <a:pt x="20" y="21"/>
                    </a:lnTo>
                    <a:lnTo>
                      <a:pt x="52" y="21"/>
                    </a:lnTo>
                    <a:lnTo>
                      <a:pt x="52" y="53"/>
                    </a:lnTo>
                    <a:lnTo>
                      <a:pt x="20" y="53"/>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p:cNvGrpSpPr/>
          <p:nvPr/>
        </p:nvGrpSpPr>
        <p:grpSpPr>
          <a:xfrm>
            <a:off x="830502" y="2634787"/>
            <a:ext cx="7218691" cy="552450"/>
            <a:chOff x="916316" y="2935990"/>
            <a:chExt cx="7218691" cy="552450"/>
          </a:xfrm>
        </p:grpSpPr>
        <p:sp>
          <p:nvSpPr>
            <p:cNvPr id="7" name="Rectangle 6"/>
            <p:cNvSpPr/>
            <p:nvPr/>
          </p:nvSpPr>
          <p:spPr>
            <a:xfrm>
              <a:off x="1616394" y="2983615"/>
              <a:ext cx="6518613" cy="457200"/>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ea typeface="+mj-ea"/>
                  <a:cs typeface="+mj-cs"/>
                </a:rPr>
                <a:t>Is able to respond to </a:t>
              </a:r>
              <a:r>
                <a:rPr lang="en-US" b="1" dirty="0">
                  <a:ea typeface="+mj-ea"/>
                  <a:cs typeface="+mj-cs"/>
                </a:rPr>
                <a:t>questions in natural language</a:t>
              </a:r>
              <a:r>
                <a:rPr lang="en-US" dirty="0">
                  <a:ea typeface="+mj-ea"/>
                  <a:cs typeface="+mj-cs"/>
                </a:rPr>
                <a:t>, provide reminders, links and guide through processes like fill a form</a:t>
              </a:r>
            </a:p>
          </p:txBody>
        </p:sp>
        <p:grpSp>
          <p:nvGrpSpPr>
            <p:cNvPr id="24" name="Group 23"/>
            <p:cNvGrpSpPr>
              <a:grpSpLocks noChangeAspect="1"/>
            </p:cNvGrpSpPr>
            <p:nvPr/>
          </p:nvGrpSpPr>
          <p:grpSpPr>
            <a:xfrm>
              <a:off x="916316" y="2935990"/>
              <a:ext cx="382559" cy="552450"/>
              <a:chOff x="-2574925" y="720725"/>
              <a:chExt cx="2484437" cy="3587750"/>
            </a:xfrm>
          </p:grpSpPr>
          <p:sp>
            <p:nvSpPr>
              <p:cNvPr id="25" name="Freeform 24"/>
              <p:cNvSpPr>
                <a:spLocks noEditPoints="1"/>
              </p:cNvSpPr>
              <p:nvPr/>
            </p:nvSpPr>
            <p:spPr bwMode="auto">
              <a:xfrm>
                <a:off x="-2574925" y="720725"/>
                <a:ext cx="2484437" cy="3587750"/>
              </a:xfrm>
              <a:custGeom>
                <a:avLst/>
                <a:gdLst>
                  <a:gd name="T0" fmla="*/ 424 w 659"/>
                  <a:gd name="T1" fmla="*/ 874 h 954"/>
                  <a:gd name="T2" fmla="*/ 329 w 659"/>
                  <a:gd name="T3" fmla="*/ 954 h 954"/>
                  <a:gd name="T4" fmla="*/ 235 w 659"/>
                  <a:gd name="T5" fmla="*/ 874 h 954"/>
                  <a:gd name="T6" fmla="*/ 290 w 659"/>
                  <a:gd name="T7" fmla="*/ 874 h 954"/>
                  <a:gd name="T8" fmla="*/ 329 w 659"/>
                  <a:gd name="T9" fmla="*/ 901 h 954"/>
                  <a:gd name="T10" fmla="*/ 369 w 659"/>
                  <a:gd name="T11" fmla="*/ 874 h 954"/>
                  <a:gd name="T12" fmla="*/ 424 w 659"/>
                  <a:gd name="T13" fmla="*/ 874 h 954"/>
                  <a:gd name="T14" fmla="*/ 659 w 659"/>
                  <a:gd name="T15" fmla="*/ 329 h 954"/>
                  <a:gd name="T16" fmla="*/ 530 w 659"/>
                  <a:gd name="T17" fmla="*/ 594 h 954"/>
                  <a:gd name="T18" fmla="*/ 514 w 659"/>
                  <a:gd name="T19" fmla="*/ 609 h 954"/>
                  <a:gd name="T20" fmla="*/ 474 w 659"/>
                  <a:gd name="T21" fmla="*/ 715 h 954"/>
                  <a:gd name="T22" fmla="*/ 462 w 659"/>
                  <a:gd name="T23" fmla="*/ 715 h 954"/>
                  <a:gd name="T24" fmla="*/ 421 w 659"/>
                  <a:gd name="T25" fmla="*/ 715 h 954"/>
                  <a:gd name="T26" fmla="*/ 239 w 659"/>
                  <a:gd name="T27" fmla="*/ 715 h 954"/>
                  <a:gd name="T28" fmla="*/ 197 w 659"/>
                  <a:gd name="T29" fmla="*/ 715 h 954"/>
                  <a:gd name="T30" fmla="*/ 185 w 659"/>
                  <a:gd name="T31" fmla="*/ 715 h 954"/>
                  <a:gd name="T32" fmla="*/ 145 w 659"/>
                  <a:gd name="T33" fmla="*/ 609 h 954"/>
                  <a:gd name="T34" fmla="*/ 129 w 659"/>
                  <a:gd name="T35" fmla="*/ 594 h 954"/>
                  <a:gd name="T36" fmla="*/ 0 w 659"/>
                  <a:gd name="T37" fmla="*/ 329 h 954"/>
                  <a:gd name="T38" fmla="*/ 330 w 659"/>
                  <a:gd name="T39" fmla="*/ 0 h 954"/>
                  <a:gd name="T40" fmla="*/ 659 w 659"/>
                  <a:gd name="T41" fmla="*/ 329 h 954"/>
                  <a:gd name="T42" fmla="*/ 606 w 659"/>
                  <a:gd name="T43" fmla="*/ 329 h 954"/>
                  <a:gd name="T44" fmla="*/ 330 w 659"/>
                  <a:gd name="T45" fmla="*/ 53 h 954"/>
                  <a:gd name="T46" fmla="*/ 53 w 659"/>
                  <a:gd name="T47" fmla="*/ 329 h 954"/>
                  <a:gd name="T48" fmla="*/ 165 w 659"/>
                  <a:gd name="T49" fmla="*/ 555 h 954"/>
                  <a:gd name="T50" fmla="*/ 188 w 659"/>
                  <a:gd name="T51" fmla="*/ 578 h 954"/>
                  <a:gd name="T52" fmla="*/ 229 w 659"/>
                  <a:gd name="T53" fmla="*/ 662 h 954"/>
                  <a:gd name="T54" fmla="*/ 431 w 659"/>
                  <a:gd name="T55" fmla="*/ 662 h 954"/>
                  <a:gd name="T56" fmla="*/ 472 w 659"/>
                  <a:gd name="T57" fmla="*/ 578 h 954"/>
                  <a:gd name="T58" fmla="*/ 494 w 659"/>
                  <a:gd name="T59" fmla="*/ 555 h 954"/>
                  <a:gd name="T60" fmla="*/ 606 w 659"/>
                  <a:gd name="T61" fmla="*/ 329 h 954"/>
                  <a:gd name="T62" fmla="*/ 468 w 659"/>
                  <a:gd name="T63" fmla="*/ 768 h 954"/>
                  <a:gd name="T64" fmla="*/ 190 w 659"/>
                  <a:gd name="T65" fmla="*/ 768 h 954"/>
                  <a:gd name="T66" fmla="*/ 190 w 659"/>
                  <a:gd name="T67" fmla="*/ 821 h 954"/>
                  <a:gd name="T68" fmla="*/ 468 w 659"/>
                  <a:gd name="T69" fmla="*/ 821 h 954"/>
                  <a:gd name="T70" fmla="*/ 468 w 659"/>
                  <a:gd name="T71" fmla="*/ 768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9" h="954">
                    <a:moveTo>
                      <a:pt x="424" y="874"/>
                    </a:moveTo>
                    <a:cubicBezTo>
                      <a:pt x="416" y="920"/>
                      <a:pt x="377" y="954"/>
                      <a:pt x="329" y="954"/>
                    </a:cubicBezTo>
                    <a:cubicBezTo>
                      <a:pt x="282" y="954"/>
                      <a:pt x="243" y="920"/>
                      <a:pt x="235" y="874"/>
                    </a:cubicBezTo>
                    <a:cubicBezTo>
                      <a:pt x="290" y="874"/>
                      <a:pt x="290" y="874"/>
                      <a:pt x="290" y="874"/>
                    </a:cubicBezTo>
                    <a:cubicBezTo>
                      <a:pt x="296" y="890"/>
                      <a:pt x="311" y="901"/>
                      <a:pt x="329" y="901"/>
                    </a:cubicBezTo>
                    <a:cubicBezTo>
                      <a:pt x="347" y="901"/>
                      <a:pt x="363" y="890"/>
                      <a:pt x="369" y="874"/>
                    </a:cubicBezTo>
                    <a:lnTo>
                      <a:pt x="424" y="874"/>
                    </a:lnTo>
                    <a:close/>
                    <a:moveTo>
                      <a:pt x="659" y="329"/>
                    </a:moveTo>
                    <a:cubicBezTo>
                      <a:pt x="659" y="475"/>
                      <a:pt x="572" y="555"/>
                      <a:pt x="530" y="594"/>
                    </a:cubicBezTo>
                    <a:cubicBezTo>
                      <a:pt x="524" y="600"/>
                      <a:pt x="516" y="607"/>
                      <a:pt x="514" y="609"/>
                    </a:cubicBezTo>
                    <a:cubicBezTo>
                      <a:pt x="499" y="630"/>
                      <a:pt x="479" y="662"/>
                      <a:pt x="474" y="715"/>
                    </a:cubicBezTo>
                    <a:cubicBezTo>
                      <a:pt x="462" y="715"/>
                      <a:pt x="462" y="715"/>
                      <a:pt x="462" y="715"/>
                    </a:cubicBezTo>
                    <a:cubicBezTo>
                      <a:pt x="421" y="715"/>
                      <a:pt x="421" y="715"/>
                      <a:pt x="421" y="715"/>
                    </a:cubicBezTo>
                    <a:cubicBezTo>
                      <a:pt x="239" y="715"/>
                      <a:pt x="239" y="715"/>
                      <a:pt x="239" y="715"/>
                    </a:cubicBezTo>
                    <a:cubicBezTo>
                      <a:pt x="197" y="715"/>
                      <a:pt x="197" y="715"/>
                      <a:pt x="197" y="715"/>
                    </a:cubicBezTo>
                    <a:cubicBezTo>
                      <a:pt x="185" y="715"/>
                      <a:pt x="185" y="715"/>
                      <a:pt x="185" y="715"/>
                    </a:cubicBezTo>
                    <a:cubicBezTo>
                      <a:pt x="180" y="662"/>
                      <a:pt x="161" y="630"/>
                      <a:pt x="145" y="609"/>
                    </a:cubicBezTo>
                    <a:cubicBezTo>
                      <a:pt x="143" y="607"/>
                      <a:pt x="136" y="600"/>
                      <a:pt x="129" y="594"/>
                    </a:cubicBezTo>
                    <a:cubicBezTo>
                      <a:pt x="87" y="555"/>
                      <a:pt x="0" y="476"/>
                      <a:pt x="0" y="329"/>
                    </a:cubicBezTo>
                    <a:cubicBezTo>
                      <a:pt x="0" y="147"/>
                      <a:pt x="148" y="0"/>
                      <a:pt x="330" y="0"/>
                    </a:cubicBezTo>
                    <a:cubicBezTo>
                      <a:pt x="512" y="0"/>
                      <a:pt x="659" y="147"/>
                      <a:pt x="659" y="329"/>
                    </a:cubicBezTo>
                    <a:close/>
                    <a:moveTo>
                      <a:pt x="606" y="329"/>
                    </a:moveTo>
                    <a:cubicBezTo>
                      <a:pt x="606" y="177"/>
                      <a:pt x="482" y="53"/>
                      <a:pt x="330" y="53"/>
                    </a:cubicBezTo>
                    <a:cubicBezTo>
                      <a:pt x="177" y="53"/>
                      <a:pt x="53" y="177"/>
                      <a:pt x="53" y="329"/>
                    </a:cubicBezTo>
                    <a:cubicBezTo>
                      <a:pt x="53" y="452"/>
                      <a:pt x="126" y="519"/>
                      <a:pt x="165" y="555"/>
                    </a:cubicBezTo>
                    <a:cubicBezTo>
                      <a:pt x="175" y="564"/>
                      <a:pt x="183" y="571"/>
                      <a:pt x="188" y="578"/>
                    </a:cubicBezTo>
                    <a:cubicBezTo>
                      <a:pt x="207" y="603"/>
                      <a:pt x="220" y="632"/>
                      <a:pt x="229" y="662"/>
                    </a:cubicBezTo>
                    <a:cubicBezTo>
                      <a:pt x="431" y="662"/>
                      <a:pt x="431" y="662"/>
                      <a:pt x="431" y="662"/>
                    </a:cubicBezTo>
                    <a:cubicBezTo>
                      <a:pt x="439" y="632"/>
                      <a:pt x="452" y="603"/>
                      <a:pt x="472" y="578"/>
                    </a:cubicBezTo>
                    <a:cubicBezTo>
                      <a:pt x="477" y="571"/>
                      <a:pt x="484" y="564"/>
                      <a:pt x="494" y="555"/>
                    </a:cubicBezTo>
                    <a:cubicBezTo>
                      <a:pt x="533" y="519"/>
                      <a:pt x="606" y="452"/>
                      <a:pt x="606" y="329"/>
                    </a:cubicBezTo>
                    <a:close/>
                    <a:moveTo>
                      <a:pt x="468" y="768"/>
                    </a:moveTo>
                    <a:cubicBezTo>
                      <a:pt x="190" y="768"/>
                      <a:pt x="190" y="768"/>
                      <a:pt x="190" y="768"/>
                    </a:cubicBezTo>
                    <a:cubicBezTo>
                      <a:pt x="190" y="821"/>
                      <a:pt x="190" y="821"/>
                      <a:pt x="190" y="821"/>
                    </a:cubicBezTo>
                    <a:cubicBezTo>
                      <a:pt x="468" y="821"/>
                      <a:pt x="468" y="821"/>
                      <a:pt x="468" y="821"/>
                    </a:cubicBezTo>
                    <a:lnTo>
                      <a:pt x="468" y="7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
              <p:cNvSpPr>
                <a:spLocks noEditPoints="1"/>
              </p:cNvSpPr>
              <p:nvPr/>
            </p:nvSpPr>
            <p:spPr bwMode="auto">
              <a:xfrm>
                <a:off x="-2032000" y="1082675"/>
                <a:ext cx="1401762" cy="1917700"/>
              </a:xfrm>
              <a:custGeom>
                <a:avLst/>
                <a:gdLst>
                  <a:gd name="T0" fmla="*/ 146 w 372"/>
                  <a:gd name="T1" fmla="*/ 510 h 510"/>
                  <a:gd name="T2" fmla="*/ 136 w 372"/>
                  <a:gd name="T3" fmla="*/ 508 h 510"/>
                  <a:gd name="T4" fmla="*/ 120 w 372"/>
                  <a:gd name="T5" fmla="*/ 478 h 510"/>
                  <a:gd name="T6" fmla="*/ 153 w 372"/>
                  <a:gd name="T7" fmla="*/ 332 h 510"/>
                  <a:gd name="T8" fmla="*/ 28 w 372"/>
                  <a:gd name="T9" fmla="*/ 332 h 510"/>
                  <a:gd name="T10" fmla="*/ 4 w 372"/>
                  <a:gd name="T11" fmla="*/ 318 h 510"/>
                  <a:gd name="T12" fmla="*/ 6 w 372"/>
                  <a:gd name="T13" fmla="*/ 291 h 510"/>
                  <a:gd name="T14" fmla="*/ 204 w 372"/>
                  <a:gd name="T15" fmla="*/ 14 h 510"/>
                  <a:gd name="T16" fmla="*/ 236 w 372"/>
                  <a:gd name="T17" fmla="*/ 5 h 510"/>
                  <a:gd name="T18" fmla="*/ 251 w 372"/>
                  <a:gd name="T19" fmla="*/ 35 h 510"/>
                  <a:gd name="T20" fmla="*/ 219 w 372"/>
                  <a:gd name="T21" fmla="*/ 181 h 510"/>
                  <a:gd name="T22" fmla="*/ 344 w 372"/>
                  <a:gd name="T23" fmla="*/ 181 h 510"/>
                  <a:gd name="T24" fmla="*/ 367 w 372"/>
                  <a:gd name="T25" fmla="*/ 195 h 510"/>
                  <a:gd name="T26" fmla="*/ 365 w 372"/>
                  <a:gd name="T27" fmla="*/ 223 h 510"/>
                  <a:gd name="T28" fmla="*/ 168 w 372"/>
                  <a:gd name="T29" fmla="*/ 499 h 510"/>
                  <a:gd name="T30" fmla="*/ 146 w 372"/>
                  <a:gd name="T31" fmla="*/ 510 h 510"/>
                  <a:gd name="T32" fmla="*/ 79 w 372"/>
                  <a:gd name="T33" fmla="*/ 279 h 510"/>
                  <a:gd name="T34" fmla="*/ 186 w 372"/>
                  <a:gd name="T35" fmla="*/ 279 h 510"/>
                  <a:gd name="T36" fmla="*/ 206 w 372"/>
                  <a:gd name="T37" fmla="*/ 289 h 510"/>
                  <a:gd name="T38" fmla="*/ 212 w 372"/>
                  <a:gd name="T39" fmla="*/ 312 h 510"/>
                  <a:gd name="T40" fmla="*/ 200 w 372"/>
                  <a:gd name="T41" fmla="*/ 362 h 510"/>
                  <a:gd name="T42" fmla="*/ 292 w 372"/>
                  <a:gd name="T43" fmla="*/ 234 h 510"/>
                  <a:gd name="T44" fmla="*/ 186 w 372"/>
                  <a:gd name="T45" fmla="*/ 234 h 510"/>
                  <a:gd name="T46" fmla="*/ 165 w 372"/>
                  <a:gd name="T47" fmla="*/ 224 h 510"/>
                  <a:gd name="T48" fmla="*/ 160 w 372"/>
                  <a:gd name="T49" fmla="*/ 201 h 510"/>
                  <a:gd name="T50" fmla="*/ 171 w 372"/>
                  <a:gd name="T51" fmla="*/ 151 h 510"/>
                  <a:gd name="T52" fmla="*/ 79 w 372"/>
                  <a:gd name="T53" fmla="*/ 27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2" h="510">
                    <a:moveTo>
                      <a:pt x="146" y="510"/>
                    </a:moveTo>
                    <a:cubicBezTo>
                      <a:pt x="143" y="510"/>
                      <a:pt x="139" y="509"/>
                      <a:pt x="136" y="508"/>
                    </a:cubicBezTo>
                    <a:cubicBezTo>
                      <a:pt x="124" y="503"/>
                      <a:pt x="118" y="490"/>
                      <a:pt x="120" y="478"/>
                    </a:cubicBezTo>
                    <a:cubicBezTo>
                      <a:pt x="153" y="332"/>
                      <a:pt x="153" y="332"/>
                      <a:pt x="153" y="332"/>
                    </a:cubicBezTo>
                    <a:cubicBezTo>
                      <a:pt x="28" y="332"/>
                      <a:pt x="28" y="332"/>
                      <a:pt x="28" y="332"/>
                    </a:cubicBezTo>
                    <a:cubicBezTo>
                      <a:pt x="18" y="332"/>
                      <a:pt x="9" y="327"/>
                      <a:pt x="4" y="318"/>
                    </a:cubicBezTo>
                    <a:cubicBezTo>
                      <a:pt x="0" y="309"/>
                      <a:pt x="1" y="299"/>
                      <a:pt x="6" y="291"/>
                    </a:cubicBezTo>
                    <a:cubicBezTo>
                      <a:pt x="204" y="14"/>
                      <a:pt x="204" y="14"/>
                      <a:pt x="204" y="14"/>
                    </a:cubicBezTo>
                    <a:cubicBezTo>
                      <a:pt x="211" y="4"/>
                      <a:pt x="225" y="0"/>
                      <a:pt x="236" y="5"/>
                    </a:cubicBezTo>
                    <a:cubicBezTo>
                      <a:pt x="248" y="11"/>
                      <a:pt x="254" y="23"/>
                      <a:pt x="251" y="35"/>
                    </a:cubicBezTo>
                    <a:cubicBezTo>
                      <a:pt x="219" y="181"/>
                      <a:pt x="219" y="181"/>
                      <a:pt x="219" y="181"/>
                    </a:cubicBezTo>
                    <a:cubicBezTo>
                      <a:pt x="344" y="181"/>
                      <a:pt x="344" y="181"/>
                      <a:pt x="344" y="181"/>
                    </a:cubicBezTo>
                    <a:cubicBezTo>
                      <a:pt x="354" y="181"/>
                      <a:pt x="363" y="186"/>
                      <a:pt x="367" y="195"/>
                    </a:cubicBezTo>
                    <a:cubicBezTo>
                      <a:pt x="372" y="204"/>
                      <a:pt x="371" y="215"/>
                      <a:pt x="365" y="223"/>
                    </a:cubicBezTo>
                    <a:cubicBezTo>
                      <a:pt x="168" y="499"/>
                      <a:pt x="168" y="499"/>
                      <a:pt x="168" y="499"/>
                    </a:cubicBezTo>
                    <a:cubicBezTo>
                      <a:pt x="163" y="506"/>
                      <a:pt x="155" y="510"/>
                      <a:pt x="146" y="510"/>
                    </a:cubicBezTo>
                    <a:close/>
                    <a:moveTo>
                      <a:pt x="79" y="279"/>
                    </a:moveTo>
                    <a:cubicBezTo>
                      <a:pt x="186" y="279"/>
                      <a:pt x="186" y="279"/>
                      <a:pt x="186" y="279"/>
                    </a:cubicBezTo>
                    <a:cubicBezTo>
                      <a:pt x="194" y="279"/>
                      <a:pt x="201" y="283"/>
                      <a:pt x="206" y="289"/>
                    </a:cubicBezTo>
                    <a:cubicBezTo>
                      <a:pt x="212" y="296"/>
                      <a:pt x="213" y="304"/>
                      <a:pt x="212" y="312"/>
                    </a:cubicBezTo>
                    <a:cubicBezTo>
                      <a:pt x="200" y="362"/>
                      <a:pt x="200" y="362"/>
                      <a:pt x="200" y="362"/>
                    </a:cubicBezTo>
                    <a:cubicBezTo>
                      <a:pt x="292" y="234"/>
                      <a:pt x="292" y="234"/>
                      <a:pt x="292" y="234"/>
                    </a:cubicBezTo>
                    <a:cubicBezTo>
                      <a:pt x="186" y="234"/>
                      <a:pt x="186" y="234"/>
                      <a:pt x="186" y="234"/>
                    </a:cubicBezTo>
                    <a:cubicBezTo>
                      <a:pt x="178" y="234"/>
                      <a:pt x="170" y="230"/>
                      <a:pt x="165" y="224"/>
                    </a:cubicBezTo>
                    <a:cubicBezTo>
                      <a:pt x="160" y="218"/>
                      <a:pt x="158" y="209"/>
                      <a:pt x="160" y="201"/>
                    </a:cubicBezTo>
                    <a:cubicBezTo>
                      <a:pt x="171" y="151"/>
                      <a:pt x="171" y="151"/>
                      <a:pt x="171" y="151"/>
                    </a:cubicBezTo>
                    <a:lnTo>
                      <a:pt x="79" y="279"/>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7368" y="833704"/>
            <a:ext cx="2804403" cy="4986960"/>
          </a:xfrm>
          <a:prstGeom prst="rect">
            <a:avLst/>
          </a:prstGeom>
        </p:spPr>
      </p:pic>
      <p:pic>
        <p:nvPicPr>
          <p:cNvPr id="28" name="Picture 4" descr="Image result for microsoft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749948" y="513589"/>
            <a:ext cx="1426380" cy="36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469011"/>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colourbox.com/preview/11204729-new-gold-smartphone-with-blank-screen-on-white-backgrou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76332" y="63062"/>
            <a:ext cx="3826477" cy="67949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72402" y="1751935"/>
            <a:ext cx="7007157" cy="552450"/>
            <a:chOff x="861759" y="2240273"/>
            <a:chExt cx="7007157" cy="552450"/>
          </a:xfrm>
        </p:grpSpPr>
        <p:sp>
          <p:nvSpPr>
            <p:cNvPr id="3" name="Rectangle 2"/>
            <p:cNvSpPr/>
            <p:nvPr/>
          </p:nvSpPr>
          <p:spPr>
            <a:xfrm>
              <a:off x="1702675" y="2310413"/>
              <a:ext cx="6166241" cy="482310"/>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ea typeface="+mj-ea"/>
                  <a:cs typeface="+mj-cs"/>
                </a:rPr>
                <a:t>A simple customer question is to provide a </a:t>
              </a:r>
              <a:r>
                <a:rPr lang="en-US" b="1" dirty="0">
                  <a:ea typeface="+mj-ea"/>
                  <a:cs typeface="+mj-cs"/>
                </a:rPr>
                <a:t>store map</a:t>
              </a:r>
            </a:p>
          </p:txBody>
        </p:sp>
        <p:grpSp>
          <p:nvGrpSpPr>
            <p:cNvPr id="12" name="Group 11"/>
            <p:cNvGrpSpPr>
              <a:grpSpLocks noChangeAspect="1"/>
            </p:cNvGrpSpPr>
            <p:nvPr/>
          </p:nvGrpSpPr>
          <p:grpSpPr>
            <a:xfrm>
              <a:off x="861759" y="2240273"/>
              <a:ext cx="552450" cy="552450"/>
              <a:chOff x="5819775" y="3152775"/>
              <a:chExt cx="552450" cy="552450"/>
            </a:xfrm>
          </p:grpSpPr>
          <p:sp>
            <p:nvSpPr>
              <p:cNvPr id="13" name="Freeform 55"/>
              <p:cNvSpPr>
                <a:spLocks noEditPoints="1"/>
              </p:cNvSpPr>
              <p:nvPr/>
            </p:nvSpPr>
            <p:spPr bwMode="auto">
              <a:xfrm>
                <a:off x="5819775" y="3152775"/>
                <a:ext cx="352425" cy="552450"/>
              </a:xfrm>
              <a:custGeom>
                <a:avLst/>
                <a:gdLst>
                  <a:gd name="T0" fmla="*/ 145 w 222"/>
                  <a:gd name="T1" fmla="*/ 348 h 348"/>
                  <a:gd name="T2" fmla="*/ 126 w 222"/>
                  <a:gd name="T3" fmla="*/ 348 h 348"/>
                  <a:gd name="T4" fmla="*/ 126 w 222"/>
                  <a:gd name="T5" fmla="*/ 126 h 348"/>
                  <a:gd name="T6" fmla="*/ 145 w 222"/>
                  <a:gd name="T7" fmla="*/ 126 h 348"/>
                  <a:gd name="T8" fmla="*/ 145 w 222"/>
                  <a:gd name="T9" fmla="*/ 348 h 348"/>
                  <a:gd name="T10" fmla="*/ 184 w 222"/>
                  <a:gd name="T11" fmla="*/ 126 h 348"/>
                  <a:gd name="T12" fmla="*/ 164 w 222"/>
                  <a:gd name="T13" fmla="*/ 126 h 348"/>
                  <a:gd name="T14" fmla="*/ 164 w 222"/>
                  <a:gd name="T15" fmla="*/ 348 h 348"/>
                  <a:gd name="T16" fmla="*/ 184 w 222"/>
                  <a:gd name="T17" fmla="*/ 348 h 348"/>
                  <a:gd name="T18" fmla="*/ 184 w 222"/>
                  <a:gd name="T19" fmla="*/ 126 h 348"/>
                  <a:gd name="T20" fmla="*/ 164 w 222"/>
                  <a:gd name="T21" fmla="*/ 36 h 348"/>
                  <a:gd name="T22" fmla="*/ 164 w 222"/>
                  <a:gd name="T23" fmla="*/ 0 h 348"/>
                  <a:gd name="T24" fmla="*/ 145 w 222"/>
                  <a:gd name="T25" fmla="*/ 0 h 348"/>
                  <a:gd name="T26" fmla="*/ 145 w 222"/>
                  <a:gd name="T27" fmla="*/ 36 h 348"/>
                  <a:gd name="T28" fmla="*/ 87 w 222"/>
                  <a:gd name="T29" fmla="*/ 114 h 348"/>
                  <a:gd name="T30" fmla="*/ 87 w 222"/>
                  <a:gd name="T31" fmla="*/ 155 h 348"/>
                  <a:gd name="T32" fmla="*/ 0 w 222"/>
                  <a:gd name="T33" fmla="*/ 155 h 348"/>
                  <a:gd name="T34" fmla="*/ 0 w 222"/>
                  <a:gd name="T35" fmla="*/ 348 h 348"/>
                  <a:gd name="T36" fmla="*/ 19 w 222"/>
                  <a:gd name="T37" fmla="*/ 348 h 348"/>
                  <a:gd name="T38" fmla="*/ 19 w 222"/>
                  <a:gd name="T39" fmla="*/ 174 h 348"/>
                  <a:gd name="T40" fmla="*/ 87 w 222"/>
                  <a:gd name="T41" fmla="*/ 174 h 348"/>
                  <a:gd name="T42" fmla="*/ 87 w 222"/>
                  <a:gd name="T43" fmla="*/ 348 h 348"/>
                  <a:gd name="T44" fmla="*/ 106 w 222"/>
                  <a:gd name="T45" fmla="*/ 348 h 348"/>
                  <a:gd name="T46" fmla="*/ 106 w 222"/>
                  <a:gd name="T47" fmla="*/ 118 h 348"/>
                  <a:gd name="T48" fmla="*/ 155 w 222"/>
                  <a:gd name="T49" fmla="*/ 56 h 348"/>
                  <a:gd name="T50" fmla="*/ 203 w 222"/>
                  <a:gd name="T51" fmla="*/ 118 h 348"/>
                  <a:gd name="T52" fmla="*/ 203 w 222"/>
                  <a:gd name="T53" fmla="*/ 193 h 348"/>
                  <a:gd name="T54" fmla="*/ 222 w 222"/>
                  <a:gd name="T55" fmla="*/ 193 h 348"/>
                  <a:gd name="T56" fmla="*/ 222 w 222"/>
                  <a:gd name="T57" fmla="*/ 114 h 348"/>
                  <a:gd name="T58" fmla="*/ 164 w 222"/>
                  <a:gd name="T59" fmla="*/ 36 h 348"/>
                  <a:gd name="T60" fmla="*/ 68 w 222"/>
                  <a:gd name="T61" fmla="*/ 193 h 348"/>
                  <a:gd name="T62" fmla="*/ 39 w 222"/>
                  <a:gd name="T63" fmla="*/ 193 h 348"/>
                  <a:gd name="T64" fmla="*/ 39 w 222"/>
                  <a:gd name="T65" fmla="*/ 213 h 348"/>
                  <a:gd name="T66" fmla="*/ 68 w 222"/>
                  <a:gd name="T67" fmla="*/ 213 h 348"/>
                  <a:gd name="T68" fmla="*/ 68 w 222"/>
                  <a:gd name="T69" fmla="*/ 193 h 348"/>
                  <a:gd name="T70" fmla="*/ 68 w 222"/>
                  <a:gd name="T71" fmla="*/ 232 h 348"/>
                  <a:gd name="T72" fmla="*/ 39 w 222"/>
                  <a:gd name="T73" fmla="*/ 232 h 348"/>
                  <a:gd name="T74" fmla="*/ 39 w 222"/>
                  <a:gd name="T75" fmla="*/ 251 h 348"/>
                  <a:gd name="T76" fmla="*/ 68 w 222"/>
                  <a:gd name="T77" fmla="*/ 251 h 348"/>
                  <a:gd name="T78" fmla="*/ 68 w 222"/>
                  <a:gd name="T79" fmla="*/ 232 h 348"/>
                  <a:gd name="T80" fmla="*/ 68 w 222"/>
                  <a:gd name="T81" fmla="*/ 271 h 348"/>
                  <a:gd name="T82" fmla="*/ 39 w 222"/>
                  <a:gd name="T83" fmla="*/ 271 h 348"/>
                  <a:gd name="T84" fmla="*/ 39 w 222"/>
                  <a:gd name="T85" fmla="*/ 290 h 348"/>
                  <a:gd name="T86" fmla="*/ 68 w 222"/>
                  <a:gd name="T87" fmla="*/ 290 h 348"/>
                  <a:gd name="T88" fmla="*/ 68 w 222"/>
                  <a:gd name="T89" fmla="*/ 271 h 348"/>
                  <a:gd name="T90" fmla="*/ 68 w 222"/>
                  <a:gd name="T91" fmla="*/ 309 h 348"/>
                  <a:gd name="T92" fmla="*/ 39 w 222"/>
                  <a:gd name="T93" fmla="*/ 309 h 348"/>
                  <a:gd name="T94" fmla="*/ 39 w 222"/>
                  <a:gd name="T95" fmla="*/ 329 h 348"/>
                  <a:gd name="T96" fmla="*/ 68 w 222"/>
                  <a:gd name="T97" fmla="*/ 329 h 348"/>
                  <a:gd name="T98" fmla="*/ 68 w 222"/>
                  <a:gd name="T99" fmla="*/ 30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 h="348">
                    <a:moveTo>
                      <a:pt x="145" y="348"/>
                    </a:moveTo>
                    <a:lnTo>
                      <a:pt x="126" y="348"/>
                    </a:lnTo>
                    <a:lnTo>
                      <a:pt x="126" y="126"/>
                    </a:lnTo>
                    <a:lnTo>
                      <a:pt x="145" y="126"/>
                    </a:lnTo>
                    <a:lnTo>
                      <a:pt x="145" y="348"/>
                    </a:lnTo>
                    <a:close/>
                    <a:moveTo>
                      <a:pt x="184" y="126"/>
                    </a:moveTo>
                    <a:lnTo>
                      <a:pt x="164" y="126"/>
                    </a:lnTo>
                    <a:lnTo>
                      <a:pt x="164" y="348"/>
                    </a:lnTo>
                    <a:lnTo>
                      <a:pt x="184" y="348"/>
                    </a:lnTo>
                    <a:lnTo>
                      <a:pt x="184" y="126"/>
                    </a:lnTo>
                    <a:close/>
                    <a:moveTo>
                      <a:pt x="164" y="36"/>
                    </a:moveTo>
                    <a:lnTo>
                      <a:pt x="164" y="0"/>
                    </a:lnTo>
                    <a:lnTo>
                      <a:pt x="145" y="0"/>
                    </a:lnTo>
                    <a:lnTo>
                      <a:pt x="145" y="36"/>
                    </a:lnTo>
                    <a:lnTo>
                      <a:pt x="87" y="114"/>
                    </a:lnTo>
                    <a:lnTo>
                      <a:pt x="87" y="155"/>
                    </a:lnTo>
                    <a:lnTo>
                      <a:pt x="0" y="155"/>
                    </a:lnTo>
                    <a:lnTo>
                      <a:pt x="0" y="348"/>
                    </a:lnTo>
                    <a:lnTo>
                      <a:pt x="19" y="348"/>
                    </a:lnTo>
                    <a:lnTo>
                      <a:pt x="19" y="174"/>
                    </a:lnTo>
                    <a:lnTo>
                      <a:pt x="87" y="174"/>
                    </a:lnTo>
                    <a:lnTo>
                      <a:pt x="87" y="348"/>
                    </a:lnTo>
                    <a:lnTo>
                      <a:pt x="106" y="348"/>
                    </a:lnTo>
                    <a:lnTo>
                      <a:pt x="106" y="118"/>
                    </a:lnTo>
                    <a:lnTo>
                      <a:pt x="155" y="56"/>
                    </a:lnTo>
                    <a:lnTo>
                      <a:pt x="203" y="118"/>
                    </a:lnTo>
                    <a:lnTo>
                      <a:pt x="203" y="193"/>
                    </a:lnTo>
                    <a:lnTo>
                      <a:pt x="222" y="193"/>
                    </a:lnTo>
                    <a:lnTo>
                      <a:pt x="222" y="114"/>
                    </a:lnTo>
                    <a:lnTo>
                      <a:pt x="164" y="36"/>
                    </a:lnTo>
                    <a:close/>
                    <a:moveTo>
                      <a:pt x="68" y="193"/>
                    </a:moveTo>
                    <a:lnTo>
                      <a:pt x="39" y="193"/>
                    </a:lnTo>
                    <a:lnTo>
                      <a:pt x="39" y="213"/>
                    </a:lnTo>
                    <a:lnTo>
                      <a:pt x="68" y="213"/>
                    </a:lnTo>
                    <a:lnTo>
                      <a:pt x="68" y="193"/>
                    </a:lnTo>
                    <a:close/>
                    <a:moveTo>
                      <a:pt x="68" y="232"/>
                    </a:moveTo>
                    <a:lnTo>
                      <a:pt x="39" y="232"/>
                    </a:lnTo>
                    <a:lnTo>
                      <a:pt x="39" y="251"/>
                    </a:lnTo>
                    <a:lnTo>
                      <a:pt x="68" y="251"/>
                    </a:lnTo>
                    <a:lnTo>
                      <a:pt x="68" y="232"/>
                    </a:lnTo>
                    <a:close/>
                    <a:moveTo>
                      <a:pt x="68" y="271"/>
                    </a:moveTo>
                    <a:lnTo>
                      <a:pt x="39" y="271"/>
                    </a:lnTo>
                    <a:lnTo>
                      <a:pt x="39" y="290"/>
                    </a:lnTo>
                    <a:lnTo>
                      <a:pt x="68" y="290"/>
                    </a:lnTo>
                    <a:lnTo>
                      <a:pt x="68" y="271"/>
                    </a:lnTo>
                    <a:close/>
                    <a:moveTo>
                      <a:pt x="68" y="309"/>
                    </a:moveTo>
                    <a:lnTo>
                      <a:pt x="39" y="309"/>
                    </a:lnTo>
                    <a:lnTo>
                      <a:pt x="39" y="329"/>
                    </a:lnTo>
                    <a:lnTo>
                      <a:pt x="68" y="329"/>
                    </a:lnTo>
                    <a:lnTo>
                      <a:pt x="68" y="3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56"/>
              <p:cNvSpPr>
                <a:spLocks noEditPoints="1"/>
              </p:cNvSpPr>
              <p:nvPr/>
            </p:nvSpPr>
            <p:spPr bwMode="auto">
              <a:xfrm>
                <a:off x="6188075" y="3352800"/>
                <a:ext cx="184150" cy="352425"/>
              </a:xfrm>
              <a:custGeom>
                <a:avLst/>
                <a:gdLst>
                  <a:gd name="T0" fmla="*/ 24 w 48"/>
                  <a:gd name="T1" fmla="*/ 30 h 92"/>
                  <a:gd name="T2" fmla="*/ 9 w 48"/>
                  <a:gd name="T3" fmla="*/ 15 h 92"/>
                  <a:gd name="T4" fmla="*/ 24 w 48"/>
                  <a:gd name="T5" fmla="*/ 0 h 92"/>
                  <a:gd name="T6" fmla="*/ 39 w 48"/>
                  <a:gd name="T7" fmla="*/ 15 h 92"/>
                  <a:gd name="T8" fmla="*/ 24 w 48"/>
                  <a:gd name="T9" fmla="*/ 30 h 92"/>
                  <a:gd name="T10" fmla="*/ 24 w 48"/>
                  <a:gd name="T11" fmla="*/ 8 h 92"/>
                  <a:gd name="T12" fmla="*/ 17 w 48"/>
                  <a:gd name="T13" fmla="*/ 15 h 92"/>
                  <a:gd name="T14" fmla="*/ 24 w 48"/>
                  <a:gd name="T15" fmla="*/ 22 h 92"/>
                  <a:gd name="T16" fmla="*/ 31 w 48"/>
                  <a:gd name="T17" fmla="*/ 15 h 92"/>
                  <a:gd name="T18" fmla="*/ 24 w 48"/>
                  <a:gd name="T19" fmla="*/ 8 h 92"/>
                  <a:gd name="T20" fmla="*/ 48 w 48"/>
                  <a:gd name="T21" fmla="*/ 36 h 92"/>
                  <a:gd name="T22" fmla="*/ 0 w 48"/>
                  <a:gd name="T23" fmla="*/ 36 h 92"/>
                  <a:gd name="T24" fmla="*/ 0 w 48"/>
                  <a:gd name="T25" fmla="*/ 68 h 92"/>
                  <a:gd name="T26" fmla="*/ 8 w 48"/>
                  <a:gd name="T27" fmla="*/ 68 h 92"/>
                  <a:gd name="T28" fmla="*/ 8 w 48"/>
                  <a:gd name="T29" fmla="*/ 44 h 92"/>
                  <a:gd name="T30" fmla="*/ 40 w 48"/>
                  <a:gd name="T31" fmla="*/ 44 h 92"/>
                  <a:gd name="T32" fmla="*/ 40 w 48"/>
                  <a:gd name="T33" fmla="*/ 68 h 92"/>
                  <a:gd name="T34" fmla="*/ 48 w 48"/>
                  <a:gd name="T35" fmla="*/ 68 h 92"/>
                  <a:gd name="T36" fmla="*/ 48 w 48"/>
                  <a:gd name="T37" fmla="*/ 36 h 92"/>
                  <a:gd name="T38" fmla="*/ 36 w 48"/>
                  <a:gd name="T39" fmla="*/ 64 h 92"/>
                  <a:gd name="T40" fmla="*/ 28 w 48"/>
                  <a:gd name="T41" fmla="*/ 64 h 92"/>
                  <a:gd name="T42" fmla="*/ 28 w 48"/>
                  <a:gd name="T43" fmla="*/ 84 h 92"/>
                  <a:gd name="T44" fmla="*/ 20 w 48"/>
                  <a:gd name="T45" fmla="*/ 84 h 92"/>
                  <a:gd name="T46" fmla="*/ 20 w 48"/>
                  <a:gd name="T47" fmla="*/ 64 h 92"/>
                  <a:gd name="T48" fmla="*/ 12 w 48"/>
                  <a:gd name="T49" fmla="*/ 64 h 92"/>
                  <a:gd name="T50" fmla="*/ 12 w 48"/>
                  <a:gd name="T51" fmla="*/ 92 h 92"/>
                  <a:gd name="T52" fmla="*/ 36 w 48"/>
                  <a:gd name="T53" fmla="*/ 92 h 92"/>
                  <a:gd name="T54" fmla="*/ 36 w 48"/>
                  <a:gd name="T55" fmla="*/ 64 h 92"/>
                  <a:gd name="T56" fmla="*/ 28 w 48"/>
                  <a:gd name="T57" fmla="*/ 48 h 92"/>
                  <a:gd name="T58" fmla="*/ 20 w 48"/>
                  <a:gd name="T59" fmla="*/ 48 h 92"/>
                  <a:gd name="T60" fmla="*/ 20 w 48"/>
                  <a:gd name="T61" fmla="*/ 60 h 92"/>
                  <a:gd name="T62" fmla="*/ 28 w 48"/>
                  <a:gd name="T63" fmla="*/ 60 h 92"/>
                  <a:gd name="T64" fmla="*/ 28 w 48"/>
                  <a:gd name="T65" fmla="*/ 4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92">
                    <a:moveTo>
                      <a:pt x="24" y="30"/>
                    </a:moveTo>
                    <a:cubicBezTo>
                      <a:pt x="16" y="30"/>
                      <a:pt x="9" y="23"/>
                      <a:pt x="9" y="15"/>
                    </a:cubicBezTo>
                    <a:cubicBezTo>
                      <a:pt x="9" y="7"/>
                      <a:pt x="16" y="0"/>
                      <a:pt x="24" y="0"/>
                    </a:cubicBezTo>
                    <a:cubicBezTo>
                      <a:pt x="32" y="0"/>
                      <a:pt x="39" y="7"/>
                      <a:pt x="39" y="15"/>
                    </a:cubicBezTo>
                    <a:cubicBezTo>
                      <a:pt x="39" y="23"/>
                      <a:pt x="32" y="30"/>
                      <a:pt x="24" y="30"/>
                    </a:cubicBezTo>
                    <a:close/>
                    <a:moveTo>
                      <a:pt x="24" y="8"/>
                    </a:moveTo>
                    <a:cubicBezTo>
                      <a:pt x="20" y="8"/>
                      <a:pt x="17" y="11"/>
                      <a:pt x="17" y="15"/>
                    </a:cubicBezTo>
                    <a:cubicBezTo>
                      <a:pt x="17" y="19"/>
                      <a:pt x="20" y="22"/>
                      <a:pt x="24" y="22"/>
                    </a:cubicBezTo>
                    <a:cubicBezTo>
                      <a:pt x="28" y="22"/>
                      <a:pt x="31" y="19"/>
                      <a:pt x="31" y="15"/>
                    </a:cubicBezTo>
                    <a:cubicBezTo>
                      <a:pt x="31" y="11"/>
                      <a:pt x="28" y="8"/>
                      <a:pt x="24" y="8"/>
                    </a:cubicBezTo>
                    <a:close/>
                    <a:moveTo>
                      <a:pt x="48" y="36"/>
                    </a:moveTo>
                    <a:cubicBezTo>
                      <a:pt x="0" y="36"/>
                      <a:pt x="0" y="36"/>
                      <a:pt x="0" y="36"/>
                    </a:cubicBezTo>
                    <a:cubicBezTo>
                      <a:pt x="0" y="68"/>
                      <a:pt x="0" y="68"/>
                      <a:pt x="0" y="68"/>
                    </a:cubicBezTo>
                    <a:cubicBezTo>
                      <a:pt x="8" y="68"/>
                      <a:pt x="8" y="68"/>
                      <a:pt x="8" y="68"/>
                    </a:cubicBezTo>
                    <a:cubicBezTo>
                      <a:pt x="8" y="44"/>
                      <a:pt x="8" y="44"/>
                      <a:pt x="8" y="44"/>
                    </a:cubicBezTo>
                    <a:cubicBezTo>
                      <a:pt x="40" y="44"/>
                      <a:pt x="40" y="44"/>
                      <a:pt x="40" y="44"/>
                    </a:cubicBezTo>
                    <a:cubicBezTo>
                      <a:pt x="40" y="68"/>
                      <a:pt x="40" y="68"/>
                      <a:pt x="40" y="68"/>
                    </a:cubicBezTo>
                    <a:cubicBezTo>
                      <a:pt x="48" y="68"/>
                      <a:pt x="48" y="68"/>
                      <a:pt x="48" y="68"/>
                    </a:cubicBezTo>
                    <a:lnTo>
                      <a:pt x="48" y="36"/>
                    </a:lnTo>
                    <a:close/>
                    <a:moveTo>
                      <a:pt x="36" y="64"/>
                    </a:moveTo>
                    <a:cubicBezTo>
                      <a:pt x="28" y="64"/>
                      <a:pt x="28" y="64"/>
                      <a:pt x="28" y="64"/>
                    </a:cubicBezTo>
                    <a:cubicBezTo>
                      <a:pt x="28" y="84"/>
                      <a:pt x="28" y="84"/>
                      <a:pt x="28" y="84"/>
                    </a:cubicBezTo>
                    <a:cubicBezTo>
                      <a:pt x="20" y="84"/>
                      <a:pt x="20" y="84"/>
                      <a:pt x="20" y="84"/>
                    </a:cubicBezTo>
                    <a:cubicBezTo>
                      <a:pt x="20" y="64"/>
                      <a:pt x="20" y="64"/>
                      <a:pt x="20" y="64"/>
                    </a:cubicBezTo>
                    <a:cubicBezTo>
                      <a:pt x="12" y="64"/>
                      <a:pt x="12" y="64"/>
                      <a:pt x="12" y="64"/>
                    </a:cubicBezTo>
                    <a:cubicBezTo>
                      <a:pt x="12" y="92"/>
                      <a:pt x="12" y="92"/>
                      <a:pt x="12" y="92"/>
                    </a:cubicBezTo>
                    <a:cubicBezTo>
                      <a:pt x="36" y="92"/>
                      <a:pt x="36" y="92"/>
                      <a:pt x="36" y="92"/>
                    </a:cubicBezTo>
                    <a:lnTo>
                      <a:pt x="36" y="64"/>
                    </a:lnTo>
                    <a:close/>
                    <a:moveTo>
                      <a:pt x="28" y="48"/>
                    </a:moveTo>
                    <a:cubicBezTo>
                      <a:pt x="20" y="48"/>
                      <a:pt x="20" y="48"/>
                      <a:pt x="20" y="48"/>
                    </a:cubicBezTo>
                    <a:cubicBezTo>
                      <a:pt x="20" y="60"/>
                      <a:pt x="20" y="60"/>
                      <a:pt x="20" y="60"/>
                    </a:cubicBezTo>
                    <a:cubicBezTo>
                      <a:pt x="28" y="60"/>
                      <a:pt x="28" y="60"/>
                      <a:pt x="28" y="60"/>
                    </a:cubicBezTo>
                    <a:lnTo>
                      <a:pt x="28" y="48"/>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p:cNvGrpSpPr/>
          <p:nvPr/>
        </p:nvGrpSpPr>
        <p:grpSpPr>
          <a:xfrm>
            <a:off x="972402" y="3330074"/>
            <a:ext cx="6122126" cy="552450"/>
            <a:chOff x="856743" y="3496166"/>
            <a:chExt cx="6122126" cy="552450"/>
          </a:xfrm>
        </p:grpSpPr>
        <p:sp>
          <p:nvSpPr>
            <p:cNvPr id="7" name="Rectangle 6"/>
            <p:cNvSpPr/>
            <p:nvPr/>
          </p:nvSpPr>
          <p:spPr>
            <a:xfrm>
              <a:off x="1702676" y="3527729"/>
              <a:ext cx="5276193" cy="520887"/>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ea typeface="+mj-ea"/>
                  <a:cs typeface="+mj-cs"/>
                </a:rPr>
                <a:t>The Assistant is able to </a:t>
              </a:r>
              <a:r>
                <a:rPr lang="en-US" b="1" dirty="0">
                  <a:ea typeface="+mj-ea"/>
                  <a:cs typeface="+mj-cs"/>
                </a:rPr>
                <a:t>understand</a:t>
              </a:r>
              <a:r>
                <a:rPr lang="en-US" dirty="0">
                  <a:ea typeface="+mj-ea"/>
                  <a:cs typeface="+mj-cs"/>
                </a:rPr>
                <a:t> the request and provide a </a:t>
              </a:r>
              <a:r>
                <a:rPr lang="en-US" b="1" dirty="0">
                  <a:ea typeface="+mj-ea"/>
                  <a:cs typeface="+mj-cs"/>
                </a:rPr>
                <a:t>static map</a:t>
              </a:r>
            </a:p>
          </p:txBody>
        </p:sp>
        <p:grpSp>
          <p:nvGrpSpPr>
            <p:cNvPr id="17" name="Group 16"/>
            <p:cNvGrpSpPr>
              <a:grpSpLocks noChangeAspect="1"/>
            </p:cNvGrpSpPr>
            <p:nvPr/>
          </p:nvGrpSpPr>
          <p:grpSpPr>
            <a:xfrm>
              <a:off x="856743" y="3496166"/>
              <a:ext cx="552449" cy="552450"/>
              <a:chOff x="5822950" y="3159125"/>
              <a:chExt cx="542925" cy="542926"/>
            </a:xfrm>
          </p:grpSpPr>
          <p:sp>
            <p:nvSpPr>
              <p:cNvPr id="18" name="Freeform 25"/>
              <p:cNvSpPr>
                <a:spLocks noEditPoints="1"/>
              </p:cNvSpPr>
              <p:nvPr/>
            </p:nvSpPr>
            <p:spPr bwMode="auto">
              <a:xfrm>
                <a:off x="6043613" y="3159125"/>
                <a:ext cx="292100" cy="290513"/>
              </a:xfrm>
              <a:custGeom>
                <a:avLst/>
                <a:gdLst>
                  <a:gd name="T0" fmla="*/ 38 w 76"/>
                  <a:gd name="T1" fmla="*/ 76 h 76"/>
                  <a:gd name="T2" fmla="*/ 76 w 76"/>
                  <a:gd name="T3" fmla="*/ 38 h 76"/>
                  <a:gd name="T4" fmla="*/ 38 w 76"/>
                  <a:gd name="T5" fmla="*/ 0 h 76"/>
                  <a:gd name="T6" fmla="*/ 0 w 76"/>
                  <a:gd name="T7" fmla="*/ 38 h 76"/>
                  <a:gd name="T8" fmla="*/ 38 w 76"/>
                  <a:gd name="T9" fmla="*/ 76 h 76"/>
                  <a:gd name="T10" fmla="*/ 12 w 76"/>
                  <a:gd name="T11" fmla="*/ 52 h 76"/>
                  <a:gd name="T12" fmla="*/ 21 w 76"/>
                  <a:gd name="T13" fmla="*/ 52 h 76"/>
                  <a:gd name="T14" fmla="*/ 27 w 76"/>
                  <a:gd name="T15" fmla="*/ 66 h 76"/>
                  <a:gd name="T16" fmla="*/ 12 w 76"/>
                  <a:gd name="T17" fmla="*/ 52 h 76"/>
                  <a:gd name="T18" fmla="*/ 8 w 76"/>
                  <a:gd name="T19" fmla="*/ 38 h 76"/>
                  <a:gd name="T20" fmla="*/ 9 w 76"/>
                  <a:gd name="T21" fmla="*/ 32 h 76"/>
                  <a:gd name="T22" fmla="*/ 19 w 76"/>
                  <a:gd name="T23" fmla="*/ 32 h 76"/>
                  <a:gd name="T24" fmla="*/ 19 w 76"/>
                  <a:gd name="T25" fmla="*/ 38 h 76"/>
                  <a:gd name="T26" fmla="*/ 20 w 76"/>
                  <a:gd name="T27" fmla="*/ 44 h 76"/>
                  <a:gd name="T28" fmla="*/ 9 w 76"/>
                  <a:gd name="T29" fmla="*/ 44 h 76"/>
                  <a:gd name="T30" fmla="*/ 8 w 76"/>
                  <a:gd name="T31" fmla="*/ 38 h 76"/>
                  <a:gd name="T32" fmla="*/ 38 w 76"/>
                  <a:gd name="T33" fmla="*/ 9 h 76"/>
                  <a:gd name="T34" fmla="*/ 47 w 76"/>
                  <a:gd name="T35" fmla="*/ 24 h 76"/>
                  <a:gd name="T36" fmla="*/ 29 w 76"/>
                  <a:gd name="T37" fmla="*/ 24 h 76"/>
                  <a:gd name="T38" fmla="*/ 38 w 76"/>
                  <a:gd name="T39" fmla="*/ 9 h 76"/>
                  <a:gd name="T40" fmla="*/ 49 w 76"/>
                  <a:gd name="T41" fmla="*/ 32 h 76"/>
                  <a:gd name="T42" fmla="*/ 49 w 76"/>
                  <a:gd name="T43" fmla="*/ 38 h 76"/>
                  <a:gd name="T44" fmla="*/ 49 w 76"/>
                  <a:gd name="T45" fmla="*/ 44 h 76"/>
                  <a:gd name="T46" fmla="*/ 28 w 76"/>
                  <a:gd name="T47" fmla="*/ 44 h 76"/>
                  <a:gd name="T48" fmla="*/ 27 w 76"/>
                  <a:gd name="T49" fmla="*/ 38 h 76"/>
                  <a:gd name="T50" fmla="*/ 27 w 76"/>
                  <a:gd name="T51" fmla="*/ 32 h 76"/>
                  <a:gd name="T52" fmla="*/ 49 w 76"/>
                  <a:gd name="T53" fmla="*/ 32 h 76"/>
                  <a:gd name="T54" fmla="*/ 68 w 76"/>
                  <a:gd name="T55" fmla="*/ 38 h 76"/>
                  <a:gd name="T56" fmla="*/ 67 w 76"/>
                  <a:gd name="T57" fmla="*/ 44 h 76"/>
                  <a:gd name="T58" fmla="*/ 57 w 76"/>
                  <a:gd name="T59" fmla="*/ 44 h 76"/>
                  <a:gd name="T60" fmla="*/ 57 w 76"/>
                  <a:gd name="T61" fmla="*/ 38 h 76"/>
                  <a:gd name="T62" fmla="*/ 57 w 76"/>
                  <a:gd name="T63" fmla="*/ 32 h 76"/>
                  <a:gd name="T64" fmla="*/ 67 w 76"/>
                  <a:gd name="T65" fmla="*/ 32 h 76"/>
                  <a:gd name="T66" fmla="*/ 68 w 76"/>
                  <a:gd name="T67" fmla="*/ 38 h 76"/>
                  <a:gd name="T68" fmla="*/ 38 w 76"/>
                  <a:gd name="T69" fmla="*/ 67 h 76"/>
                  <a:gd name="T70" fmla="*/ 29 w 76"/>
                  <a:gd name="T71" fmla="*/ 52 h 76"/>
                  <a:gd name="T72" fmla="*/ 47 w 76"/>
                  <a:gd name="T73" fmla="*/ 52 h 76"/>
                  <a:gd name="T74" fmla="*/ 38 w 76"/>
                  <a:gd name="T75" fmla="*/ 67 h 76"/>
                  <a:gd name="T76" fmla="*/ 49 w 76"/>
                  <a:gd name="T77" fmla="*/ 66 h 76"/>
                  <a:gd name="T78" fmla="*/ 55 w 76"/>
                  <a:gd name="T79" fmla="*/ 52 h 76"/>
                  <a:gd name="T80" fmla="*/ 64 w 76"/>
                  <a:gd name="T81" fmla="*/ 52 h 76"/>
                  <a:gd name="T82" fmla="*/ 49 w 76"/>
                  <a:gd name="T83" fmla="*/ 66 h 76"/>
                  <a:gd name="T84" fmla="*/ 65 w 76"/>
                  <a:gd name="T85" fmla="*/ 24 h 76"/>
                  <a:gd name="T86" fmla="*/ 55 w 76"/>
                  <a:gd name="T87" fmla="*/ 24 h 76"/>
                  <a:gd name="T88" fmla="*/ 49 w 76"/>
                  <a:gd name="T89" fmla="*/ 10 h 76"/>
                  <a:gd name="T90" fmla="*/ 65 w 76"/>
                  <a:gd name="T91" fmla="*/ 24 h 76"/>
                  <a:gd name="T92" fmla="*/ 27 w 76"/>
                  <a:gd name="T93" fmla="*/ 10 h 76"/>
                  <a:gd name="T94" fmla="*/ 21 w 76"/>
                  <a:gd name="T95" fmla="*/ 24 h 76"/>
                  <a:gd name="T96" fmla="*/ 11 w 76"/>
                  <a:gd name="T97" fmla="*/ 24 h 76"/>
                  <a:gd name="T98" fmla="*/ 27 w 76"/>
                  <a:gd name="T99"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76">
                    <a:moveTo>
                      <a:pt x="38" y="76"/>
                    </a:moveTo>
                    <a:cubicBezTo>
                      <a:pt x="59" y="76"/>
                      <a:pt x="76" y="59"/>
                      <a:pt x="76" y="38"/>
                    </a:cubicBezTo>
                    <a:cubicBezTo>
                      <a:pt x="76" y="17"/>
                      <a:pt x="59" y="0"/>
                      <a:pt x="38" y="0"/>
                    </a:cubicBezTo>
                    <a:cubicBezTo>
                      <a:pt x="17" y="0"/>
                      <a:pt x="0" y="17"/>
                      <a:pt x="0" y="38"/>
                    </a:cubicBezTo>
                    <a:cubicBezTo>
                      <a:pt x="0" y="59"/>
                      <a:pt x="17" y="76"/>
                      <a:pt x="38" y="76"/>
                    </a:cubicBezTo>
                    <a:close/>
                    <a:moveTo>
                      <a:pt x="12" y="52"/>
                    </a:moveTo>
                    <a:cubicBezTo>
                      <a:pt x="21" y="52"/>
                      <a:pt x="21" y="52"/>
                      <a:pt x="21" y="52"/>
                    </a:cubicBezTo>
                    <a:cubicBezTo>
                      <a:pt x="22" y="57"/>
                      <a:pt x="24" y="62"/>
                      <a:pt x="27" y="66"/>
                    </a:cubicBezTo>
                    <a:cubicBezTo>
                      <a:pt x="20" y="63"/>
                      <a:pt x="15" y="58"/>
                      <a:pt x="12" y="52"/>
                    </a:cubicBezTo>
                    <a:close/>
                    <a:moveTo>
                      <a:pt x="8" y="38"/>
                    </a:moveTo>
                    <a:cubicBezTo>
                      <a:pt x="8" y="36"/>
                      <a:pt x="8" y="34"/>
                      <a:pt x="9" y="32"/>
                    </a:cubicBezTo>
                    <a:cubicBezTo>
                      <a:pt x="19" y="32"/>
                      <a:pt x="19" y="32"/>
                      <a:pt x="19" y="32"/>
                    </a:cubicBezTo>
                    <a:cubicBezTo>
                      <a:pt x="19" y="34"/>
                      <a:pt x="19" y="36"/>
                      <a:pt x="19" y="38"/>
                    </a:cubicBezTo>
                    <a:cubicBezTo>
                      <a:pt x="19" y="40"/>
                      <a:pt x="19" y="42"/>
                      <a:pt x="20" y="44"/>
                    </a:cubicBezTo>
                    <a:cubicBezTo>
                      <a:pt x="9" y="44"/>
                      <a:pt x="9" y="44"/>
                      <a:pt x="9" y="44"/>
                    </a:cubicBezTo>
                    <a:cubicBezTo>
                      <a:pt x="8" y="42"/>
                      <a:pt x="8" y="40"/>
                      <a:pt x="8" y="38"/>
                    </a:cubicBezTo>
                    <a:close/>
                    <a:moveTo>
                      <a:pt x="38" y="9"/>
                    </a:moveTo>
                    <a:cubicBezTo>
                      <a:pt x="42" y="13"/>
                      <a:pt x="45" y="18"/>
                      <a:pt x="47" y="24"/>
                    </a:cubicBezTo>
                    <a:cubicBezTo>
                      <a:pt x="29" y="24"/>
                      <a:pt x="29" y="24"/>
                      <a:pt x="29" y="24"/>
                    </a:cubicBezTo>
                    <a:cubicBezTo>
                      <a:pt x="31" y="18"/>
                      <a:pt x="34" y="13"/>
                      <a:pt x="38" y="9"/>
                    </a:cubicBezTo>
                    <a:close/>
                    <a:moveTo>
                      <a:pt x="49" y="32"/>
                    </a:moveTo>
                    <a:cubicBezTo>
                      <a:pt x="49" y="34"/>
                      <a:pt x="49" y="36"/>
                      <a:pt x="49" y="38"/>
                    </a:cubicBezTo>
                    <a:cubicBezTo>
                      <a:pt x="49" y="40"/>
                      <a:pt x="49" y="42"/>
                      <a:pt x="49" y="44"/>
                    </a:cubicBezTo>
                    <a:cubicBezTo>
                      <a:pt x="28" y="44"/>
                      <a:pt x="28" y="44"/>
                      <a:pt x="28" y="44"/>
                    </a:cubicBezTo>
                    <a:cubicBezTo>
                      <a:pt x="27" y="42"/>
                      <a:pt x="27" y="40"/>
                      <a:pt x="27" y="38"/>
                    </a:cubicBezTo>
                    <a:cubicBezTo>
                      <a:pt x="27" y="36"/>
                      <a:pt x="27" y="34"/>
                      <a:pt x="27" y="32"/>
                    </a:cubicBezTo>
                    <a:lnTo>
                      <a:pt x="49" y="32"/>
                    </a:lnTo>
                    <a:close/>
                    <a:moveTo>
                      <a:pt x="68" y="38"/>
                    </a:moveTo>
                    <a:cubicBezTo>
                      <a:pt x="68" y="40"/>
                      <a:pt x="68" y="42"/>
                      <a:pt x="67" y="44"/>
                    </a:cubicBezTo>
                    <a:cubicBezTo>
                      <a:pt x="57" y="44"/>
                      <a:pt x="57" y="44"/>
                      <a:pt x="57" y="44"/>
                    </a:cubicBezTo>
                    <a:cubicBezTo>
                      <a:pt x="57" y="42"/>
                      <a:pt x="57" y="40"/>
                      <a:pt x="57" y="38"/>
                    </a:cubicBezTo>
                    <a:cubicBezTo>
                      <a:pt x="57" y="36"/>
                      <a:pt x="57" y="34"/>
                      <a:pt x="57" y="32"/>
                    </a:cubicBezTo>
                    <a:cubicBezTo>
                      <a:pt x="67" y="32"/>
                      <a:pt x="67" y="32"/>
                      <a:pt x="67" y="32"/>
                    </a:cubicBezTo>
                    <a:cubicBezTo>
                      <a:pt x="68" y="34"/>
                      <a:pt x="68" y="36"/>
                      <a:pt x="68" y="38"/>
                    </a:cubicBezTo>
                    <a:close/>
                    <a:moveTo>
                      <a:pt x="38" y="67"/>
                    </a:moveTo>
                    <a:cubicBezTo>
                      <a:pt x="34" y="63"/>
                      <a:pt x="31" y="58"/>
                      <a:pt x="29" y="52"/>
                    </a:cubicBezTo>
                    <a:cubicBezTo>
                      <a:pt x="47" y="52"/>
                      <a:pt x="47" y="52"/>
                      <a:pt x="47" y="52"/>
                    </a:cubicBezTo>
                    <a:cubicBezTo>
                      <a:pt x="45" y="58"/>
                      <a:pt x="42" y="63"/>
                      <a:pt x="38" y="67"/>
                    </a:cubicBezTo>
                    <a:close/>
                    <a:moveTo>
                      <a:pt x="49" y="66"/>
                    </a:moveTo>
                    <a:cubicBezTo>
                      <a:pt x="52" y="62"/>
                      <a:pt x="54" y="57"/>
                      <a:pt x="55" y="52"/>
                    </a:cubicBezTo>
                    <a:cubicBezTo>
                      <a:pt x="64" y="52"/>
                      <a:pt x="64" y="52"/>
                      <a:pt x="64" y="52"/>
                    </a:cubicBezTo>
                    <a:cubicBezTo>
                      <a:pt x="61" y="58"/>
                      <a:pt x="56" y="63"/>
                      <a:pt x="49" y="66"/>
                    </a:cubicBezTo>
                    <a:close/>
                    <a:moveTo>
                      <a:pt x="65" y="24"/>
                    </a:moveTo>
                    <a:cubicBezTo>
                      <a:pt x="55" y="24"/>
                      <a:pt x="55" y="24"/>
                      <a:pt x="55" y="24"/>
                    </a:cubicBezTo>
                    <a:cubicBezTo>
                      <a:pt x="54" y="19"/>
                      <a:pt x="52" y="14"/>
                      <a:pt x="49" y="10"/>
                    </a:cubicBezTo>
                    <a:cubicBezTo>
                      <a:pt x="56" y="13"/>
                      <a:pt x="61" y="18"/>
                      <a:pt x="65" y="24"/>
                    </a:cubicBezTo>
                    <a:close/>
                    <a:moveTo>
                      <a:pt x="27" y="10"/>
                    </a:moveTo>
                    <a:cubicBezTo>
                      <a:pt x="24" y="14"/>
                      <a:pt x="22" y="19"/>
                      <a:pt x="21" y="24"/>
                    </a:cubicBezTo>
                    <a:cubicBezTo>
                      <a:pt x="11" y="24"/>
                      <a:pt x="11" y="24"/>
                      <a:pt x="11" y="24"/>
                    </a:cubicBezTo>
                    <a:cubicBezTo>
                      <a:pt x="15" y="18"/>
                      <a:pt x="20" y="13"/>
                      <a:pt x="27" y="10"/>
                    </a:cubicBez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6"/>
              <p:cNvSpPr>
                <a:spLocks noEditPoints="1"/>
              </p:cNvSpPr>
              <p:nvPr/>
            </p:nvSpPr>
            <p:spPr bwMode="auto">
              <a:xfrm>
                <a:off x="5822950" y="3446463"/>
                <a:ext cx="542925" cy="255588"/>
              </a:xfrm>
              <a:custGeom>
                <a:avLst/>
                <a:gdLst>
                  <a:gd name="T0" fmla="*/ 139 w 142"/>
                  <a:gd name="T1" fmla="*/ 5 h 67"/>
                  <a:gd name="T2" fmla="*/ 122 w 142"/>
                  <a:gd name="T3" fmla="*/ 5 h 67"/>
                  <a:gd name="T4" fmla="*/ 106 w 142"/>
                  <a:gd name="T5" fmla="*/ 21 h 67"/>
                  <a:gd name="T6" fmla="*/ 89 w 142"/>
                  <a:gd name="T7" fmla="*/ 21 h 67"/>
                  <a:gd name="T8" fmla="*/ 90 w 142"/>
                  <a:gd name="T9" fmla="*/ 17 h 67"/>
                  <a:gd name="T10" fmla="*/ 78 w 142"/>
                  <a:gd name="T11" fmla="*/ 5 h 67"/>
                  <a:gd name="T12" fmla="*/ 32 w 142"/>
                  <a:gd name="T13" fmla="*/ 5 h 67"/>
                  <a:gd name="T14" fmla="*/ 20 w 142"/>
                  <a:gd name="T15" fmla="*/ 18 h 67"/>
                  <a:gd name="T16" fmla="*/ 0 w 142"/>
                  <a:gd name="T17" fmla="*/ 37 h 67"/>
                  <a:gd name="T18" fmla="*/ 30 w 142"/>
                  <a:gd name="T19" fmla="*/ 67 h 67"/>
                  <a:gd name="T20" fmla="*/ 48 w 142"/>
                  <a:gd name="T21" fmla="*/ 49 h 67"/>
                  <a:gd name="T22" fmla="*/ 112 w 142"/>
                  <a:gd name="T23" fmla="*/ 49 h 67"/>
                  <a:gd name="T24" fmla="*/ 139 w 142"/>
                  <a:gd name="T25" fmla="*/ 21 h 67"/>
                  <a:gd name="T26" fmla="*/ 142 w 142"/>
                  <a:gd name="T27" fmla="*/ 13 h 67"/>
                  <a:gd name="T28" fmla="*/ 139 w 142"/>
                  <a:gd name="T29" fmla="*/ 5 h 67"/>
                  <a:gd name="T30" fmla="*/ 12 w 142"/>
                  <a:gd name="T31" fmla="*/ 37 h 67"/>
                  <a:gd name="T32" fmla="*/ 20 w 142"/>
                  <a:gd name="T33" fmla="*/ 28 h 67"/>
                  <a:gd name="T34" fmla="*/ 39 w 142"/>
                  <a:gd name="T35" fmla="*/ 47 h 67"/>
                  <a:gd name="T36" fmla="*/ 30 w 142"/>
                  <a:gd name="T37" fmla="*/ 56 h 67"/>
                  <a:gd name="T38" fmla="*/ 12 w 142"/>
                  <a:gd name="T39" fmla="*/ 37 h 67"/>
                  <a:gd name="T40" fmla="*/ 133 w 142"/>
                  <a:gd name="T41" fmla="*/ 16 h 67"/>
                  <a:gd name="T42" fmla="*/ 108 w 142"/>
                  <a:gd name="T43" fmla="*/ 41 h 67"/>
                  <a:gd name="T44" fmla="*/ 45 w 142"/>
                  <a:gd name="T45" fmla="*/ 41 h 67"/>
                  <a:gd name="T46" fmla="*/ 26 w 142"/>
                  <a:gd name="T47" fmla="*/ 23 h 67"/>
                  <a:gd name="T48" fmla="*/ 36 w 142"/>
                  <a:gd name="T49" fmla="*/ 13 h 67"/>
                  <a:gd name="T50" fmla="*/ 78 w 142"/>
                  <a:gd name="T51" fmla="*/ 13 h 67"/>
                  <a:gd name="T52" fmla="*/ 82 w 142"/>
                  <a:gd name="T53" fmla="*/ 17 h 67"/>
                  <a:gd name="T54" fmla="*/ 78 w 142"/>
                  <a:gd name="T55" fmla="*/ 21 h 67"/>
                  <a:gd name="T56" fmla="*/ 66 w 142"/>
                  <a:gd name="T57" fmla="*/ 21 h 67"/>
                  <a:gd name="T58" fmla="*/ 66 w 142"/>
                  <a:gd name="T59" fmla="*/ 29 h 67"/>
                  <a:gd name="T60" fmla="*/ 68 w 142"/>
                  <a:gd name="T61" fmla="*/ 29 h 67"/>
                  <a:gd name="T62" fmla="*/ 68 w 142"/>
                  <a:gd name="T63" fmla="*/ 29 h 67"/>
                  <a:gd name="T64" fmla="*/ 78 w 142"/>
                  <a:gd name="T65" fmla="*/ 29 h 67"/>
                  <a:gd name="T66" fmla="*/ 79 w 142"/>
                  <a:gd name="T67" fmla="*/ 29 h 67"/>
                  <a:gd name="T68" fmla="*/ 109 w 142"/>
                  <a:gd name="T69" fmla="*/ 29 h 67"/>
                  <a:gd name="T70" fmla="*/ 128 w 142"/>
                  <a:gd name="T71" fmla="*/ 10 h 67"/>
                  <a:gd name="T72" fmla="*/ 133 w 142"/>
                  <a:gd name="T73" fmla="*/ 10 h 67"/>
                  <a:gd name="T74" fmla="*/ 134 w 142"/>
                  <a:gd name="T75" fmla="*/ 13 h 67"/>
                  <a:gd name="T76" fmla="*/ 133 w 142"/>
                  <a:gd name="T77"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67">
                    <a:moveTo>
                      <a:pt x="139" y="5"/>
                    </a:moveTo>
                    <a:cubicBezTo>
                      <a:pt x="134" y="0"/>
                      <a:pt x="127" y="0"/>
                      <a:pt x="122" y="5"/>
                    </a:cubicBezTo>
                    <a:cubicBezTo>
                      <a:pt x="106" y="21"/>
                      <a:pt x="106" y="21"/>
                      <a:pt x="106" y="21"/>
                    </a:cubicBezTo>
                    <a:cubicBezTo>
                      <a:pt x="89" y="21"/>
                      <a:pt x="89" y="21"/>
                      <a:pt x="89" y="21"/>
                    </a:cubicBezTo>
                    <a:cubicBezTo>
                      <a:pt x="90" y="20"/>
                      <a:pt x="90" y="19"/>
                      <a:pt x="90" y="17"/>
                    </a:cubicBezTo>
                    <a:cubicBezTo>
                      <a:pt x="90" y="11"/>
                      <a:pt x="85" y="5"/>
                      <a:pt x="78" y="5"/>
                    </a:cubicBezTo>
                    <a:cubicBezTo>
                      <a:pt x="32" y="5"/>
                      <a:pt x="32" y="5"/>
                      <a:pt x="32" y="5"/>
                    </a:cubicBezTo>
                    <a:cubicBezTo>
                      <a:pt x="20" y="18"/>
                      <a:pt x="20" y="18"/>
                      <a:pt x="20" y="18"/>
                    </a:cubicBezTo>
                    <a:cubicBezTo>
                      <a:pt x="0" y="37"/>
                      <a:pt x="0" y="37"/>
                      <a:pt x="0" y="37"/>
                    </a:cubicBezTo>
                    <a:cubicBezTo>
                      <a:pt x="30" y="67"/>
                      <a:pt x="30" y="67"/>
                      <a:pt x="30" y="67"/>
                    </a:cubicBezTo>
                    <a:cubicBezTo>
                      <a:pt x="48" y="49"/>
                      <a:pt x="48" y="49"/>
                      <a:pt x="48" y="49"/>
                    </a:cubicBezTo>
                    <a:cubicBezTo>
                      <a:pt x="112" y="49"/>
                      <a:pt x="112" y="49"/>
                      <a:pt x="112" y="49"/>
                    </a:cubicBezTo>
                    <a:cubicBezTo>
                      <a:pt x="139" y="21"/>
                      <a:pt x="139" y="21"/>
                      <a:pt x="139" y="21"/>
                    </a:cubicBezTo>
                    <a:cubicBezTo>
                      <a:pt x="141" y="19"/>
                      <a:pt x="142" y="16"/>
                      <a:pt x="142" y="13"/>
                    </a:cubicBezTo>
                    <a:cubicBezTo>
                      <a:pt x="142" y="10"/>
                      <a:pt x="141" y="7"/>
                      <a:pt x="139" y="5"/>
                    </a:cubicBezTo>
                    <a:close/>
                    <a:moveTo>
                      <a:pt x="12" y="37"/>
                    </a:moveTo>
                    <a:cubicBezTo>
                      <a:pt x="20" y="28"/>
                      <a:pt x="20" y="28"/>
                      <a:pt x="20" y="28"/>
                    </a:cubicBezTo>
                    <a:cubicBezTo>
                      <a:pt x="39" y="47"/>
                      <a:pt x="39" y="47"/>
                      <a:pt x="39" y="47"/>
                    </a:cubicBezTo>
                    <a:cubicBezTo>
                      <a:pt x="30" y="56"/>
                      <a:pt x="30" y="56"/>
                      <a:pt x="30" y="56"/>
                    </a:cubicBezTo>
                    <a:lnTo>
                      <a:pt x="12" y="37"/>
                    </a:lnTo>
                    <a:close/>
                    <a:moveTo>
                      <a:pt x="133" y="16"/>
                    </a:moveTo>
                    <a:cubicBezTo>
                      <a:pt x="108" y="41"/>
                      <a:pt x="108" y="41"/>
                      <a:pt x="108" y="41"/>
                    </a:cubicBezTo>
                    <a:cubicBezTo>
                      <a:pt x="45" y="41"/>
                      <a:pt x="45" y="41"/>
                      <a:pt x="45" y="41"/>
                    </a:cubicBezTo>
                    <a:cubicBezTo>
                      <a:pt x="26" y="23"/>
                      <a:pt x="26" y="23"/>
                      <a:pt x="26" y="23"/>
                    </a:cubicBezTo>
                    <a:cubicBezTo>
                      <a:pt x="36" y="13"/>
                      <a:pt x="36" y="13"/>
                      <a:pt x="36" y="13"/>
                    </a:cubicBezTo>
                    <a:cubicBezTo>
                      <a:pt x="78" y="13"/>
                      <a:pt x="78" y="13"/>
                      <a:pt x="78" y="13"/>
                    </a:cubicBezTo>
                    <a:cubicBezTo>
                      <a:pt x="80" y="13"/>
                      <a:pt x="82" y="15"/>
                      <a:pt x="82" y="17"/>
                    </a:cubicBezTo>
                    <a:cubicBezTo>
                      <a:pt x="82" y="20"/>
                      <a:pt x="80" y="21"/>
                      <a:pt x="78" y="21"/>
                    </a:cubicBezTo>
                    <a:cubicBezTo>
                      <a:pt x="66" y="21"/>
                      <a:pt x="66" y="21"/>
                      <a:pt x="66" y="21"/>
                    </a:cubicBezTo>
                    <a:cubicBezTo>
                      <a:pt x="66" y="29"/>
                      <a:pt x="66" y="29"/>
                      <a:pt x="66" y="29"/>
                    </a:cubicBezTo>
                    <a:cubicBezTo>
                      <a:pt x="68" y="29"/>
                      <a:pt x="68" y="29"/>
                      <a:pt x="68" y="29"/>
                    </a:cubicBezTo>
                    <a:cubicBezTo>
                      <a:pt x="68" y="29"/>
                      <a:pt x="68" y="29"/>
                      <a:pt x="68" y="29"/>
                    </a:cubicBezTo>
                    <a:cubicBezTo>
                      <a:pt x="78" y="29"/>
                      <a:pt x="78" y="29"/>
                      <a:pt x="78" y="29"/>
                    </a:cubicBezTo>
                    <a:cubicBezTo>
                      <a:pt x="78" y="29"/>
                      <a:pt x="78" y="29"/>
                      <a:pt x="79" y="29"/>
                    </a:cubicBezTo>
                    <a:cubicBezTo>
                      <a:pt x="109" y="29"/>
                      <a:pt x="109" y="29"/>
                      <a:pt x="109" y="29"/>
                    </a:cubicBezTo>
                    <a:cubicBezTo>
                      <a:pt x="128" y="10"/>
                      <a:pt x="128" y="10"/>
                      <a:pt x="128" y="10"/>
                    </a:cubicBezTo>
                    <a:cubicBezTo>
                      <a:pt x="129" y="9"/>
                      <a:pt x="132" y="9"/>
                      <a:pt x="133" y="10"/>
                    </a:cubicBezTo>
                    <a:cubicBezTo>
                      <a:pt x="134" y="11"/>
                      <a:pt x="134" y="12"/>
                      <a:pt x="134" y="13"/>
                    </a:cubicBezTo>
                    <a:cubicBezTo>
                      <a:pt x="134" y="14"/>
                      <a:pt x="134" y="15"/>
                      <a:pt x="133" y="1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p:cNvGrpSpPr/>
          <p:nvPr/>
        </p:nvGrpSpPr>
        <p:grpSpPr>
          <a:xfrm>
            <a:off x="972402" y="4863618"/>
            <a:ext cx="6529267" cy="571500"/>
            <a:chOff x="898588" y="4739027"/>
            <a:chExt cx="6529267" cy="571500"/>
          </a:xfrm>
        </p:grpSpPr>
        <p:sp>
          <p:nvSpPr>
            <p:cNvPr id="9" name="Rectangle 8"/>
            <p:cNvSpPr/>
            <p:nvPr/>
          </p:nvSpPr>
          <p:spPr>
            <a:xfrm>
              <a:off x="1702676" y="4783622"/>
              <a:ext cx="5725179" cy="482310"/>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ea typeface="+mj-ea"/>
                  <a:cs typeface="+mj-cs"/>
                </a:rPr>
                <a:t>It can also provide a link to the Retailer App, with an </a:t>
              </a:r>
              <a:r>
                <a:rPr lang="en-US" b="1" dirty="0">
                  <a:ea typeface="+mj-ea"/>
                  <a:cs typeface="+mj-cs"/>
                </a:rPr>
                <a:t>Indoor Location and Navigation </a:t>
              </a:r>
              <a:r>
                <a:rPr lang="en-US" dirty="0">
                  <a:ea typeface="+mj-ea"/>
                  <a:cs typeface="+mj-cs"/>
                </a:rPr>
                <a:t>service</a:t>
              </a:r>
            </a:p>
          </p:txBody>
        </p:sp>
        <p:grpSp>
          <p:nvGrpSpPr>
            <p:cNvPr id="20" name="Group 19"/>
            <p:cNvGrpSpPr>
              <a:grpSpLocks noChangeAspect="1"/>
            </p:cNvGrpSpPr>
            <p:nvPr/>
          </p:nvGrpSpPr>
          <p:grpSpPr>
            <a:xfrm>
              <a:off x="898588" y="4739027"/>
              <a:ext cx="571500" cy="571500"/>
              <a:chOff x="5819775" y="3152775"/>
              <a:chExt cx="552450" cy="552450"/>
            </a:xfrm>
          </p:grpSpPr>
          <p:sp>
            <p:nvSpPr>
              <p:cNvPr id="21" name="Freeform 33"/>
              <p:cNvSpPr>
                <a:spLocks noEditPoints="1"/>
              </p:cNvSpPr>
              <p:nvPr/>
            </p:nvSpPr>
            <p:spPr bwMode="auto">
              <a:xfrm>
                <a:off x="6019800" y="3352800"/>
                <a:ext cx="152400" cy="152400"/>
              </a:xfrm>
              <a:custGeom>
                <a:avLst/>
                <a:gdLst>
                  <a:gd name="T0" fmla="*/ 96 w 96"/>
                  <a:gd name="T1" fmla="*/ 96 h 96"/>
                  <a:gd name="T2" fmla="*/ 0 w 96"/>
                  <a:gd name="T3" fmla="*/ 96 h 96"/>
                  <a:gd name="T4" fmla="*/ 0 w 96"/>
                  <a:gd name="T5" fmla="*/ 0 h 96"/>
                  <a:gd name="T6" fmla="*/ 96 w 96"/>
                  <a:gd name="T7" fmla="*/ 0 h 96"/>
                  <a:gd name="T8" fmla="*/ 96 w 96"/>
                  <a:gd name="T9" fmla="*/ 96 h 96"/>
                  <a:gd name="T10" fmla="*/ 19 w 96"/>
                  <a:gd name="T11" fmla="*/ 77 h 96"/>
                  <a:gd name="T12" fmla="*/ 77 w 96"/>
                  <a:gd name="T13" fmla="*/ 77 h 96"/>
                  <a:gd name="T14" fmla="*/ 77 w 96"/>
                  <a:gd name="T15" fmla="*/ 19 h 96"/>
                  <a:gd name="T16" fmla="*/ 19 w 96"/>
                  <a:gd name="T17" fmla="*/ 19 h 96"/>
                  <a:gd name="T18" fmla="*/ 19 w 96"/>
                  <a:gd name="T19" fmla="*/ 7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96" y="96"/>
                    </a:moveTo>
                    <a:lnTo>
                      <a:pt x="0" y="96"/>
                    </a:lnTo>
                    <a:lnTo>
                      <a:pt x="0" y="0"/>
                    </a:lnTo>
                    <a:lnTo>
                      <a:pt x="96" y="0"/>
                    </a:lnTo>
                    <a:lnTo>
                      <a:pt x="96" y="96"/>
                    </a:lnTo>
                    <a:close/>
                    <a:moveTo>
                      <a:pt x="19" y="77"/>
                    </a:moveTo>
                    <a:lnTo>
                      <a:pt x="77" y="77"/>
                    </a:lnTo>
                    <a:lnTo>
                      <a:pt x="77" y="19"/>
                    </a:lnTo>
                    <a:lnTo>
                      <a:pt x="19" y="19"/>
                    </a:lnTo>
                    <a:lnTo>
                      <a:pt x="19" y="77"/>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4"/>
              <p:cNvSpPr>
                <a:spLocks noEditPoints="1"/>
              </p:cNvSpPr>
              <p:nvPr/>
            </p:nvSpPr>
            <p:spPr bwMode="auto">
              <a:xfrm>
                <a:off x="5819775" y="3152775"/>
                <a:ext cx="552450" cy="552450"/>
              </a:xfrm>
              <a:custGeom>
                <a:avLst/>
                <a:gdLst>
                  <a:gd name="T0" fmla="*/ 144 w 144"/>
                  <a:gd name="T1" fmla="*/ 72 h 144"/>
                  <a:gd name="T2" fmla="*/ 135 w 144"/>
                  <a:gd name="T3" fmla="*/ 60 h 144"/>
                  <a:gd name="T4" fmla="*/ 83 w 144"/>
                  <a:gd name="T5" fmla="*/ 8 h 144"/>
                  <a:gd name="T6" fmla="*/ 72 w 144"/>
                  <a:gd name="T7" fmla="*/ 0 h 144"/>
                  <a:gd name="T8" fmla="*/ 61 w 144"/>
                  <a:gd name="T9" fmla="*/ 8 h 144"/>
                  <a:gd name="T10" fmla="*/ 8 w 144"/>
                  <a:gd name="T11" fmla="*/ 61 h 144"/>
                  <a:gd name="T12" fmla="*/ 0 w 144"/>
                  <a:gd name="T13" fmla="*/ 72 h 144"/>
                  <a:gd name="T14" fmla="*/ 8 w 144"/>
                  <a:gd name="T15" fmla="*/ 83 h 144"/>
                  <a:gd name="T16" fmla="*/ 60 w 144"/>
                  <a:gd name="T17" fmla="*/ 135 h 144"/>
                  <a:gd name="T18" fmla="*/ 72 w 144"/>
                  <a:gd name="T19" fmla="*/ 144 h 144"/>
                  <a:gd name="T20" fmla="*/ 84 w 144"/>
                  <a:gd name="T21" fmla="*/ 135 h 144"/>
                  <a:gd name="T22" fmla="*/ 135 w 144"/>
                  <a:gd name="T23" fmla="*/ 84 h 144"/>
                  <a:gd name="T24" fmla="*/ 144 w 144"/>
                  <a:gd name="T25" fmla="*/ 72 h 144"/>
                  <a:gd name="T26" fmla="*/ 72 w 144"/>
                  <a:gd name="T27" fmla="*/ 8 h 144"/>
                  <a:gd name="T28" fmla="*/ 76 w 144"/>
                  <a:gd name="T29" fmla="*/ 12 h 144"/>
                  <a:gd name="T30" fmla="*/ 72 w 144"/>
                  <a:gd name="T31" fmla="*/ 16 h 144"/>
                  <a:gd name="T32" fmla="*/ 68 w 144"/>
                  <a:gd name="T33" fmla="*/ 12 h 144"/>
                  <a:gd name="T34" fmla="*/ 72 w 144"/>
                  <a:gd name="T35" fmla="*/ 8 h 144"/>
                  <a:gd name="T36" fmla="*/ 12 w 144"/>
                  <a:gd name="T37" fmla="*/ 76 h 144"/>
                  <a:gd name="T38" fmla="*/ 8 w 144"/>
                  <a:gd name="T39" fmla="*/ 72 h 144"/>
                  <a:gd name="T40" fmla="*/ 12 w 144"/>
                  <a:gd name="T41" fmla="*/ 68 h 144"/>
                  <a:gd name="T42" fmla="*/ 16 w 144"/>
                  <a:gd name="T43" fmla="*/ 72 h 144"/>
                  <a:gd name="T44" fmla="*/ 12 w 144"/>
                  <a:gd name="T45" fmla="*/ 76 h 144"/>
                  <a:gd name="T46" fmla="*/ 72 w 144"/>
                  <a:gd name="T47" fmla="*/ 136 h 144"/>
                  <a:gd name="T48" fmla="*/ 68 w 144"/>
                  <a:gd name="T49" fmla="*/ 132 h 144"/>
                  <a:gd name="T50" fmla="*/ 72 w 144"/>
                  <a:gd name="T51" fmla="*/ 128 h 144"/>
                  <a:gd name="T52" fmla="*/ 76 w 144"/>
                  <a:gd name="T53" fmla="*/ 132 h 144"/>
                  <a:gd name="T54" fmla="*/ 72 w 144"/>
                  <a:gd name="T55" fmla="*/ 136 h 144"/>
                  <a:gd name="T56" fmla="*/ 83 w 144"/>
                  <a:gd name="T57" fmla="*/ 127 h 144"/>
                  <a:gd name="T58" fmla="*/ 76 w 144"/>
                  <a:gd name="T59" fmla="*/ 121 h 144"/>
                  <a:gd name="T60" fmla="*/ 76 w 144"/>
                  <a:gd name="T61" fmla="*/ 100 h 144"/>
                  <a:gd name="T62" fmla="*/ 68 w 144"/>
                  <a:gd name="T63" fmla="*/ 100 h 144"/>
                  <a:gd name="T64" fmla="*/ 68 w 144"/>
                  <a:gd name="T65" fmla="*/ 121 h 144"/>
                  <a:gd name="T66" fmla="*/ 61 w 144"/>
                  <a:gd name="T67" fmla="*/ 127 h 144"/>
                  <a:gd name="T68" fmla="*/ 16 w 144"/>
                  <a:gd name="T69" fmla="*/ 83 h 144"/>
                  <a:gd name="T70" fmla="*/ 23 w 144"/>
                  <a:gd name="T71" fmla="*/ 76 h 144"/>
                  <a:gd name="T72" fmla="*/ 44 w 144"/>
                  <a:gd name="T73" fmla="*/ 76 h 144"/>
                  <a:gd name="T74" fmla="*/ 44 w 144"/>
                  <a:gd name="T75" fmla="*/ 68 h 144"/>
                  <a:gd name="T76" fmla="*/ 23 w 144"/>
                  <a:gd name="T77" fmla="*/ 68 h 144"/>
                  <a:gd name="T78" fmla="*/ 16 w 144"/>
                  <a:gd name="T79" fmla="*/ 61 h 144"/>
                  <a:gd name="T80" fmla="*/ 61 w 144"/>
                  <a:gd name="T81" fmla="*/ 16 h 144"/>
                  <a:gd name="T82" fmla="*/ 68 w 144"/>
                  <a:gd name="T83" fmla="*/ 23 h 144"/>
                  <a:gd name="T84" fmla="*/ 68 w 144"/>
                  <a:gd name="T85" fmla="*/ 44 h 144"/>
                  <a:gd name="T86" fmla="*/ 76 w 144"/>
                  <a:gd name="T87" fmla="*/ 44 h 144"/>
                  <a:gd name="T88" fmla="*/ 76 w 144"/>
                  <a:gd name="T89" fmla="*/ 23 h 144"/>
                  <a:gd name="T90" fmla="*/ 83 w 144"/>
                  <a:gd name="T91" fmla="*/ 16 h 144"/>
                  <a:gd name="T92" fmla="*/ 127 w 144"/>
                  <a:gd name="T93" fmla="*/ 61 h 144"/>
                  <a:gd name="T94" fmla="*/ 121 w 144"/>
                  <a:gd name="T95" fmla="*/ 68 h 144"/>
                  <a:gd name="T96" fmla="*/ 100 w 144"/>
                  <a:gd name="T97" fmla="*/ 68 h 144"/>
                  <a:gd name="T98" fmla="*/ 100 w 144"/>
                  <a:gd name="T99" fmla="*/ 76 h 144"/>
                  <a:gd name="T100" fmla="*/ 121 w 144"/>
                  <a:gd name="T101" fmla="*/ 76 h 144"/>
                  <a:gd name="T102" fmla="*/ 127 w 144"/>
                  <a:gd name="T103" fmla="*/ 83 h 144"/>
                  <a:gd name="T104" fmla="*/ 83 w 144"/>
                  <a:gd name="T105" fmla="*/ 127 h 144"/>
                  <a:gd name="T106" fmla="*/ 132 w 144"/>
                  <a:gd name="T107" fmla="*/ 76 h 144"/>
                  <a:gd name="T108" fmla="*/ 128 w 144"/>
                  <a:gd name="T109" fmla="*/ 72 h 144"/>
                  <a:gd name="T110" fmla="*/ 132 w 144"/>
                  <a:gd name="T111" fmla="*/ 68 h 144"/>
                  <a:gd name="T112" fmla="*/ 136 w 144"/>
                  <a:gd name="T113" fmla="*/ 72 h 144"/>
                  <a:gd name="T114" fmla="*/ 132 w 144"/>
                  <a:gd name="T115" fmla="*/ 7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44">
                    <a:moveTo>
                      <a:pt x="144" y="72"/>
                    </a:moveTo>
                    <a:cubicBezTo>
                      <a:pt x="144" y="66"/>
                      <a:pt x="140" y="62"/>
                      <a:pt x="135" y="60"/>
                    </a:cubicBezTo>
                    <a:cubicBezTo>
                      <a:pt x="131" y="34"/>
                      <a:pt x="110" y="13"/>
                      <a:pt x="83" y="8"/>
                    </a:cubicBezTo>
                    <a:cubicBezTo>
                      <a:pt x="82" y="3"/>
                      <a:pt x="77" y="0"/>
                      <a:pt x="72" y="0"/>
                    </a:cubicBezTo>
                    <a:cubicBezTo>
                      <a:pt x="67" y="0"/>
                      <a:pt x="62" y="3"/>
                      <a:pt x="61" y="8"/>
                    </a:cubicBezTo>
                    <a:cubicBezTo>
                      <a:pt x="34" y="13"/>
                      <a:pt x="13" y="34"/>
                      <a:pt x="8" y="61"/>
                    </a:cubicBezTo>
                    <a:cubicBezTo>
                      <a:pt x="3" y="62"/>
                      <a:pt x="0" y="67"/>
                      <a:pt x="0" y="72"/>
                    </a:cubicBezTo>
                    <a:cubicBezTo>
                      <a:pt x="0" y="77"/>
                      <a:pt x="3" y="82"/>
                      <a:pt x="8" y="83"/>
                    </a:cubicBezTo>
                    <a:cubicBezTo>
                      <a:pt x="13" y="110"/>
                      <a:pt x="34" y="130"/>
                      <a:pt x="60" y="135"/>
                    </a:cubicBezTo>
                    <a:cubicBezTo>
                      <a:pt x="62" y="140"/>
                      <a:pt x="66" y="144"/>
                      <a:pt x="72" y="144"/>
                    </a:cubicBezTo>
                    <a:cubicBezTo>
                      <a:pt x="78" y="144"/>
                      <a:pt x="82" y="140"/>
                      <a:pt x="84" y="135"/>
                    </a:cubicBezTo>
                    <a:cubicBezTo>
                      <a:pt x="110" y="130"/>
                      <a:pt x="130" y="110"/>
                      <a:pt x="135" y="84"/>
                    </a:cubicBezTo>
                    <a:cubicBezTo>
                      <a:pt x="140" y="82"/>
                      <a:pt x="144" y="78"/>
                      <a:pt x="144" y="72"/>
                    </a:cubicBezTo>
                    <a:close/>
                    <a:moveTo>
                      <a:pt x="72" y="8"/>
                    </a:moveTo>
                    <a:cubicBezTo>
                      <a:pt x="74" y="8"/>
                      <a:pt x="76" y="10"/>
                      <a:pt x="76" y="12"/>
                    </a:cubicBezTo>
                    <a:cubicBezTo>
                      <a:pt x="76" y="14"/>
                      <a:pt x="74" y="16"/>
                      <a:pt x="72" y="16"/>
                    </a:cubicBezTo>
                    <a:cubicBezTo>
                      <a:pt x="70" y="16"/>
                      <a:pt x="68" y="14"/>
                      <a:pt x="68" y="12"/>
                    </a:cubicBezTo>
                    <a:cubicBezTo>
                      <a:pt x="68" y="10"/>
                      <a:pt x="70" y="8"/>
                      <a:pt x="72" y="8"/>
                    </a:cubicBezTo>
                    <a:close/>
                    <a:moveTo>
                      <a:pt x="12" y="76"/>
                    </a:moveTo>
                    <a:cubicBezTo>
                      <a:pt x="10" y="76"/>
                      <a:pt x="8" y="74"/>
                      <a:pt x="8" y="72"/>
                    </a:cubicBezTo>
                    <a:cubicBezTo>
                      <a:pt x="8" y="70"/>
                      <a:pt x="10" y="68"/>
                      <a:pt x="12" y="68"/>
                    </a:cubicBezTo>
                    <a:cubicBezTo>
                      <a:pt x="14" y="68"/>
                      <a:pt x="16" y="70"/>
                      <a:pt x="16" y="72"/>
                    </a:cubicBezTo>
                    <a:cubicBezTo>
                      <a:pt x="16" y="74"/>
                      <a:pt x="14" y="76"/>
                      <a:pt x="12" y="76"/>
                    </a:cubicBezTo>
                    <a:close/>
                    <a:moveTo>
                      <a:pt x="72" y="136"/>
                    </a:moveTo>
                    <a:cubicBezTo>
                      <a:pt x="70" y="136"/>
                      <a:pt x="68" y="134"/>
                      <a:pt x="68" y="132"/>
                    </a:cubicBezTo>
                    <a:cubicBezTo>
                      <a:pt x="68" y="130"/>
                      <a:pt x="70" y="128"/>
                      <a:pt x="72" y="128"/>
                    </a:cubicBezTo>
                    <a:cubicBezTo>
                      <a:pt x="74" y="128"/>
                      <a:pt x="76" y="130"/>
                      <a:pt x="76" y="132"/>
                    </a:cubicBezTo>
                    <a:cubicBezTo>
                      <a:pt x="76" y="134"/>
                      <a:pt x="74" y="136"/>
                      <a:pt x="72" y="136"/>
                    </a:cubicBezTo>
                    <a:close/>
                    <a:moveTo>
                      <a:pt x="83" y="127"/>
                    </a:moveTo>
                    <a:cubicBezTo>
                      <a:pt x="82" y="124"/>
                      <a:pt x="79" y="122"/>
                      <a:pt x="76" y="121"/>
                    </a:cubicBezTo>
                    <a:cubicBezTo>
                      <a:pt x="76" y="100"/>
                      <a:pt x="76" y="100"/>
                      <a:pt x="76" y="100"/>
                    </a:cubicBezTo>
                    <a:cubicBezTo>
                      <a:pt x="68" y="100"/>
                      <a:pt x="68" y="100"/>
                      <a:pt x="68" y="100"/>
                    </a:cubicBezTo>
                    <a:cubicBezTo>
                      <a:pt x="68" y="121"/>
                      <a:pt x="68" y="121"/>
                      <a:pt x="68" y="121"/>
                    </a:cubicBezTo>
                    <a:cubicBezTo>
                      <a:pt x="65" y="122"/>
                      <a:pt x="62" y="124"/>
                      <a:pt x="61" y="127"/>
                    </a:cubicBezTo>
                    <a:cubicBezTo>
                      <a:pt x="39" y="123"/>
                      <a:pt x="21" y="105"/>
                      <a:pt x="16" y="83"/>
                    </a:cubicBezTo>
                    <a:cubicBezTo>
                      <a:pt x="20" y="82"/>
                      <a:pt x="22" y="79"/>
                      <a:pt x="23" y="76"/>
                    </a:cubicBezTo>
                    <a:cubicBezTo>
                      <a:pt x="44" y="76"/>
                      <a:pt x="44" y="76"/>
                      <a:pt x="44" y="76"/>
                    </a:cubicBezTo>
                    <a:cubicBezTo>
                      <a:pt x="44" y="68"/>
                      <a:pt x="44" y="68"/>
                      <a:pt x="44" y="68"/>
                    </a:cubicBezTo>
                    <a:cubicBezTo>
                      <a:pt x="23" y="68"/>
                      <a:pt x="23" y="68"/>
                      <a:pt x="23" y="68"/>
                    </a:cubicBezTo>
                    <a:cubicBezTo>
                      <a:pt x="22" y="65"/>
                      <a:pt x="20" y="62"/>
                      <a:pt x="16" y="61"/>
                    </a:cubicBezTo>
                    <a:cubicBezTo>
                      <a:pt x="21" y="38"/>
                      <a:pt x="38" y="21"/>
                      <a:pt x="61" y="16"/>
                    </a:cubicBezTo>
                    <a:cubicBezTo>
                      <a:pt x="62" y="19"/>
                      <a:pt x="65" y="22"/>
                      <a:pt x="68" y="23"/>
                    </a:cubicBezTo>
                    <a:cubicBezTo>
                      <a:pt x="68" y="44"/>
                      <a:pt x="68" y="44"/>
                      <a:pt x="68" y="44"/>
                    </a:cubicBezTo>
                    <a:cubicBezTo>
                      <a:pt x="76" y="44"/>
                      <a:pt x="76" y="44"/>
                      <a:pt x="76" y="44"/>
                    </a:cubicBezTo>
                    <a:cubicBezTo>
                      <a:pt x="76" y="23"/>
                      <a:pt x="76" y="23"/>
                      <a:pt x="76" y="23"/>
                    </a:cubicBezTo>
                    <a:cubicBezTo>
                      <a:pt x="79" y="22"/>
                      <a:pt x="82" y="20"/>
                      <a:pt x="83" y="16"/>
                    </a:cubicBezTo>
                    <a:cubicBezTo>
                      <a:pt x="105" y="21"/>
                      <a:pt x="123" y="39"/>
                      <a:pt x="127" y="61"/>
                    </a:cubicBezTo>
                    <a:cubicBezTo>
                      <a:pt x="124" y="62"/>
                      <a:pt x="122" y="65"/>
                      <a:pt x="121" y="68"/>
                    </a:cubicBezTo>
                    <a:cubicBezTo>
                      <a:pt x="100" y="68"/>
                      <a:pt x="100" y="68"/>
                      <a:pt x="100" y="68"/>
                    </a:cubicBezTo>
                    <a:cubicBezTo>
                      <a:pt x="100" y="76"/>
                      <a:pt x="100" y="76"/>
                      <a:pt x="100" y="76"/>
                    </a:cubicBezTo>
                    <a:cubicBezTo>
                      <a:pt x="121" y="76"/>
                      <a:pt x="121" y="76"/>
                      <a:pt x="121" y="76"/>
                    </a:cubicBezTo>
                    <a:cubicBezTo>
                      <a:pt x="122" y="79"/>
                      <a:pt x="124" y="82"/>
                      <a:pt x="127" y="83"/>
                    </a:cubicBezTo>
                    <a:cubicBezTo>
                      <a:pt x="123" y="105"/>
                      <a:pt x="105" y="123"/>
                      <a:pt x="83" y="127"/>
                    </a:cubicBezTo>
                    <a:close/>
                    <a:moveTo>
                      <a:pt x="132" y="76"/>
                    </a:moveTo>
                    <a:cubicBezTo>
                      <a:pt x="130" y="76"/>
                      <a:pt x="128" y="74"/>
                      <a:pt x="128" y="72"/>
                    </a:cubicBezTo>
                    <a:cubicBezTo>
                      <a:pt x="128" y="70"/>
                      <a:pt x="130" y="68"/>
                      <a:pt x="132" y="68"/>
                    </a:cubicBezTo>
                    <a:cubicBezTo>
                      <a:pt x="134" y="68"/>
                      <a:pt x="136" y="70"/>
                      <a:pt x="136" y="72"/>
                    </a:cubicBezTo>
                    <a:cubicBezTo>
                      <a:pt x="136" y="74"/>
                      <a:pt x="134" y="76"/>
                      <a:pt x="132" y="7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8" name="Title 7"/>
          <p:cNvSpPr>
            <a:spLocks noGrp="1"/>
          </p:cNvSpPr>
          <p:nvPr>
            <p:ph type="title"/>
          </p:nvPr>
        </p:nvSpPr>
        <p:spPr>
          <a:xfrm>
            <a:off x="623392" y="470724"/>
            <a:ext cx="2624306" cy="447887"/>
          </a:xfrm>
          <a:noFill/>
          <a:ln>
            <a:noFill/>
          </a:ln>
        </p:spPr>
        <p:txBody>
          <a:bodyPr vert="horz" wrap="square" lIns="91440" tIns="91440" rIns="91440" bIns="91440" numCol="1" rtlCol="0" anchor="ctr" anchorCtr="0" compatLnSpc="1">
            <a:prstTxWarp prst="textNoShape">
              <a:avLst/>
            </a:prstTxWarp>
            <a:noAutofit/>
          </a:bodyPr>
          <a:lstStyle/>
          <a:p>
            <a:r>
              <a:rPr lang="en-US" sz="2000" dirty="0"/>
              <a:t>Virtual Assistant</a:t>
            </a:r>
          </a:p>
        </p:txBody>
      </p:sp>
      <p:pic>
        <p:nvPicPr>
          <p:cNvPr id="2" name="Picture 1"/>
          <p:cNvPicPr>
            <a:picLocks noChangeAspect="1"/>
          </p:cNvPicPr>
          <p:nvPr/>
        </p:nvPicPr>
        <p:blipFill>
          <a:blip r:embed="rId4"/>
          <a:stretch>
            <a:fillRect/>
          </a:stretch>
        </p:blipFill>
        <p:spPr>
          <a:xfrm>
            <a:off x="8697001" y="836594"/>
            <a:ext cx="2804403" cy="4986960"/>
          </a:xfrm>
          <a:prstGeom prst="rect">
            <a:avLst/>
          </a:prstGeom>
        </p:spPr>
      </p:pic>
      <p:pic>
        <p:nvPicPr>
          <p:cNvPr id="23" name="Picture 4" descr="Image result for microsoft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749948" y="513589"/>
            <a:ext cx="1426380" cy="36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86965"/>
      </p:ext>
    </p:extLst>
  </p:cSld>
  <p:clrMapOvr>
    <a:masterClrMapping/>
  </p:clrMapOvr>
  <mc:AlternateContent xmlns:mc="http://schemas.openxmlformats.org/markup-compatibility/2006" xmlns:p14="http://schemas.microsoft.com/office/powerpoint/2010/main">
    <mc:Choice Requires="p14">
      <p:transition spd="med" p14:dur="700" advTm="20000">
        <p:fade/>
      </p:transition>
    </mc:Choice>
    <mc:Fallback xmlns="">
      <p:transition spd="med" advTm="20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016F8AB-BCEA-4347-8BA6-BE776009BC89}" type="slidenum">
              <a:rPr lang="en-US" smtClean="0">
                <a:solidFill>
                  <a:srgbClr val="617D78"/>
                </a:solidFill>
              </a:rPr>
              <a:pPr/>
              <a:t>39</a:t>
            </a:fld>
            <a:endParaRPr lang="en-US" dirty="0">
              <a:solidFill>
                <a:srgbClr val="617D78"/>
              </a:solidFill>
            </a:endParaRPr>
          </a:p>
        </p:txBody>
      </p:sp>
      <p:pic>
        <p:nvPicPr>
          <p:cNvPr id="4" name="Picture 2" descr="https://www.colourbox.com/preview/11204729-new-gold-smartphone-with-blank-screen-on-white-backgrou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76332" y="63062"/>
            <a:ext cx="3826477" cy="67949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ruba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173426" y="466706"/>
            <a:ext cx="1026054" cy="41373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7"/>
          <p:cNvSpPr txBox="1">
            <a:spLocks/>
          </p:cNvSpPr>
          <p:nvPr/>
        </p:nvSpPr>
        <p:spPr>
          <a:xfrm>
            <a:off x="623392" y="443177"/>
            <a:ext cx="4248472" cy="437261"/>
          </a:xfrm>
          <a:prstGeom prst="rect">
            <a:avLst/>
          </a:prstGeom>
          <a:noFill/>
          <a:ln>
            <a:noFill/>
          </a:ln>
        </p:spPr>
        <p:txBody>
          <a:bodyPr vert="horz" wrap="square" lIns="91440" tIns="91440" rIns="91440" bIns="91440" numCol="1" rtlCol="0" anchor="ctr" anchorCtr="0" compatLnSpc="1">
            <a:prstTxWarp prst="textNoShape">
              <a:avLst/>
            </a:prstTxWarp>
            <a:noAutofit/>
          </a:bodyPr>
          <a:lstStyle>
            <a:lvl1pPr>
              <a:lnSpc>
                <a:spcPct val="90000"/>
              </a:lnSpc>
              <a:spcBef>
                <a:spcPct val="0"/>
              </a:spcBef>
              <a:buNone/>
              <a:defRPr sz="2000" b="1">
                <a:latin typeface="+mj-lt"/>
                <a:ea typeface="+mj-ea"/>
                <a:cs typeface="+mj-cs"/>
              </a:defRPr>
            </a:lvl1pPr>
          </a:lstStyle>
          <a:p>
            <a:r>
              <a:rPr lang="en-US" dirty="0"/>
              <a:t>Indoor Location and Navigation</a:t>
            </a:r>
          </a:p>
        </p:txBody>
      </p:sp>
      <p:grpSp>
        <p:nvGrpSpPr>
          <p:cNvPr id="18" name="Group 17"/>
          <p:cNvGrpSpPr/>
          <p:nvPr/>
        </p:nvGrpSpPr>
        <p:grpSpPr>
          <a:xfrm>
            <a:off x="1095755" y="4932939"/>
            <a:ext cx="6164853" cy="715383"/>
            <a:chOff x="959278" y="4566043"/>
            <a:chExt cx="6164853" cy="715383"/>
          </a:xfrm>
        </p:grpSpPr>
        <p:sp>
          <p:nvSpPr>
            <p:cNvPr id="10" name="Title 1"/>
            <p:cNvSpPr txBox="1">
              <a:spLocks/>
            </p:cNvSpPr>
            <p:nvPr/>
          </p:nvSpPr>
          <p:spPr>
            <a:xfrm>
              <a:off x="1691416" y="4701554"/>
              <a:ext cx="5432715" cy="579872"/>
            </a:xfrm>
            <a:prstGeom prst="rect">
              <a:avLst/>
            </a:prstGeom>
            <a:noFill/>
            <a:ln>
              <a:noFill/>
            </a:ln>
          </p:spPr>
          <p:txBody>
            <a:bodyPr vert="horz" wrap="square" lIns="91440" tIns="91440" rIns="91440" bIns="91440" numCol="1" rtlCol="0" anchor="ctr" anchorCtr="0" compatLnSpc="1">
              <a:prstTxWarp prst="textNoShape">
                <a:avLst/>
              </a:prstTxWarp>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sz="1800" b="0" dirty="0"/>
                <a:t>Can also provide the opportunity to </a:t>
              </a:r>
              <a:r>
                <a:rPr lang="en-US" sz="1800" dirty="0"/>
                <a:t>locate friends </a:t>
              </a:r>
              <a:r>
                <a:rPr lang="en-US" sz="1800" b="0" dirty="0"/>
                <a:t>and </a:t>
              </a:r>
              <a:r>
                <a:rPr lang="en-US" sz="1800" dirty="0"/>
                <a:t>Sales Assistants </a:t>
              </a:r>
              <a:r>
                <a:rPr lang="en-US" sz="1800" b="0" dirty="0"/>
                <a:t>in the store area</a:t>
              </a:r>
            </a:p>
          </p:txBody>
        </p:sp>
        <p:sp>
          <p:nvSpPr>
            <p:cNvPr id="14" name="Freeform 33"/>
            <p:cNvSpPr>
              <a:spLocks noChangeAspect="1" noEditPoints="1"/>
            </p:cNvSpPr>
            <p:nvPr/>
          </p:nvSpPr>
          <p:spPr bwMode="auto">
            <a:xfrm>
              <a:off x="959278" y="4566043"/>
              <a:ext cx="423743" cy="552450"/>
            </a:xfrm>
            <a:custGeom>
              <a:avLst/>
              <a:gdLst>
                <a:gd name="T0" fmla="*/ 44 w 88"/>
                <a:gd name="T1" fmla="*/ 43 h 115"/>
                <a:gd name="T2" fmla="*/ 23 w 88"/>
                <a:gd name="T3" fmla="*/ 21 h 115"/>
                <a:gd name="T4" fmla="*/ 44 w 88"/>
                <a:gd name="T5" fmla="*/ 0 h 115"/>
                <a:gd name="T6" fmla="*/ 66 w 88"/>
                <a:gd name="T7" fmla="*/ 21 h 115"/>
                <a:gd name="T8" fmla="*/ 44 w 88"/>
                <a:gd name="T9" fmla="*/ 43 h 115"/>
                <a:gd name="T10" fmla="*/ 44 w 88"/>
                <a:gd name="T11" fmla="*/ 8 h 115"/>
                <a:gd name="T12" fmla="*/ 31 w 88"/>
                <a:gd name="T13" fmla="*/ 21 h 115"/>
                <a:gd name="T14" fmla="*/ 44 w 88"/>
                <a:gd name="T15" fmla="*/ 35 h 115"/>
                <a:gd name="T16" fmla="*/ 58 w 88"/>
                <a:gd name="T17" fmla="*/ 21 h 115"/>
                <a:gd name="T18" fmla="*/ 44 w 88"/>
                <a:gd name="T19" fmla="*/ 8 h 115"/>
                <a:gd name="T20" fmla="*/ 88 w 88"/>
                <a:gd name="T21" fmla="*/ 91 h 115"/>
                <a:gd name="T22" fmla="*/ 44 w 88"/>
                <a:gd name="T23" fmla="*/ 47 h 115"/>
                <a:gd name="T24" fmla="*/ 0 w 88"/>
                <a:gd name="T25" fmla="*/ 91 h 115"/>
                <a:gd name="T26" fmla="*/ 0 w 88"/>
                <a:gd name="T27" fmla="*/ 115 h 115"/>
                <a:gd name="T28" fmla="*/ 8 w 88"/>
                <a:gd name="T29" fmla="*/ 115 h 115"/>
                <a:gd name="T30" fmla="*/ 8 w 88"/>
                <a:gd name="T31" fmla="*/ 91 h 115"/>
                <a:gd name="T32" fmla="*/ 44 w 88"/>
                <a:gd name="T33" fmla="*/ 55 h 115"/>
                <a:gd name="T34" fmla="*/ 80 w 88"/>
                <a:gd name="T35" fmla="*/ 91 h 115"/>
                <a:gd name="T36" fmla="*/ 80 w 88"/>
                <a:gd name="T37" fmla="*/ 115 h 115"/>
                <a:gd name="T38" fmla="*/ 88 w 88"/>
                <a:gd name="T39" fmla="*/ 115 h 115"/>
                <a:gd name="T40" fmla="*/ 88 w 88"/>
                <a:gd name="T41" fmla="*/ 91 h 115"/>
                <a:gd name="T42" fmla="*/ 68 w 88"/>
                <a:gd name="T43" fmla="*/ 87 h 115"/>
                <a:gd name="T44" fmla="*/ 60 w 88"/>
                <a:gd name="T45" fmla="*/ 87 h 115"/>
                <a:gd name="T46" fmla="*/ 60 w 88"/>
                <a:gd name="T47" fmla="*/ 115 h 115"/>
                <a:gd name="T48" fmla="*/ 68 w 88"/>
                <a:gd name="T49" fmla="*/ 115 h 115"/>
                <a:gd name="T50" fmla="*/ 68 w 88"/>
                <a:gd name="T51" fmla="*/ 87 h 115"/>
                <a:gd name="T52" fmla="*/ 28 w 88"/>
                <a:gd name="T53" fmla="*/ 87 h 115"/>
                <a:gd name="T54" fmla="*/ 20 w 88"/>
                <a:gd name="T55" fmla="*/ 87 h 115"/>
                <a:gd name="T56" fmla="*/ 20 w 88"/>
                <a:gd name="T57" fmla="*/ 115 h 115"/>
                <a:gd name="T58" fmla="*/ 28 w 88"/>
                <a:gd name="T59" fmla="*/ 115 h 115"/>
                <a:gd name="T60" fmla="*/ 28 w 88"/>
                <a:gd name="T61" fmla="*/ 8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15">
                  <a:moveTo>
                    <a:pt x="44" y="43"/>
                  </a:moveTo>
                  <a:cubicBezTo>
                    <a:pt x="32" y="43"/>
                    <a:pt x="23" y="33"/>
                    <a:pt x="23" y="21"/>
                  </a:cubicBezTo>
                  <a:cubicBezTo>
                    <a:pt x="23" y="10"/>
                    <a:pt x="32" y="0"/>
                    <a:pt x="44" y="0"/>
                  </a:cubicBezTo>
                  <a:cubicBezTo>
                    <a:pt x="56" y="0"/>
                    <a:pt x="66" y="10"/>
                    <a:pt x="66" y="21"/>
                  </a:cubicBezTo>
                  <a:cubicBezTo>
                    <a:pt x="66" y="33"/>
                    <a:pt x="56" y="43"/>
                    <a:pt x="44" y="43"/>
                  </a:cubicBezTo>
                  <a:close/>
                  <a:moveTo>
                    <a:pt x="44" y="8"/>
                  </a:moveTo>
                  <a:cubicBezTo>
                    <a:pt x="37" y="8"/>
                    <a:pt x="31" y="14"/>
                    <a:pt x="31" y="21"/>
                  </a:cubicBezTo>
                  <a:cubicBezTo>
                    <a:pt x="31" y="29"/>
                    <a:pt x="37" y="35"/>
                    <a:pt x="44" y="35"/>
                  </a:cubicBezTo>
                  <a:cubicBezTo>
                    <a:pt x="51" y="35"/>
                    <a:pt x="58" y="29"/>
                    <a:pt x="58" y="21"/>
                  </a:cubicBezTo>
                  <a:cubicBezTo>
                    <a:pt x="58" y="14"/>
                    <a:pt x="51" y="8"/>
                    <a:pt x="44" y="8"/>
                  </a:cubicBezTo>
                  <a:close/>
                  <a:moveTo>
                    <a:pt x="88" y="91"/>
                  </a:moveTo>
                  <a:cubicBezTo>
                    <a:pt x="88" y="67"/>
                    <a:pt x="68" y="47"/>
                    <a:pt x="44" y="47"/>
                  </a:cubicBezTo>
                  <a:cubicBezTo>
                    <a:pt x="20" y="47"/>
                    <a:pt x="0" y="67"/>
                    <a:pt x="0" y="91"/>
                  </a:cubicBezTo>
                  <a:cubicBezTo>
                    <a:pt x="0" y="115"/>
                    <a:pt x="0" y="115"/>
                    <a:pt x="0" y="115"/>
                  </a:cubicBezTo>
                  <a:cubicBezTo>
                    <a:pt x="8" y="115"/>
                    <a:pt x="8" y="115"/>
                    <a:pt x="8" y="115"/>
                  </a:cubicBezTo>
                  <a:cubicBezTo>
                    <a:pt x="8" y="91"/>
                    <a:pt x="8" y="91"/>
                    <a:pt x="8" y="91"/>
                  </a:cubicBezTo>
                  <a:cubicBezTo>
                    <a:pt x="8" y="71"/>
                    <a:pt x="24" y="55"/>
                    <a:pt x="44" y="55"/>
                  </a:cubicBezTo>
                  <a:cubicBezTo>
                    <a:pt x="64" y="55"/>
                    <a:pt x="80" y="71"/>
                    <a:pt x="80" y="91"/>
                  </a:cubicBezTo>
                  <a:cubicBezTo>
                    <a:pt x="80" y="115"/>
                    <a:pt x="80" y="115"/>
                    <a:pt x="80" y="115"/>
                  </a:cubicBezTo>
                  <a:cubicBezTo>
                    <a:pt x="88" y="115"/>
                    <a:pt x="88" y="115"/>
                    <a:pt x="88" y="115"/>
                  </a:cubicBezTo>
                  <a:lnTo>
                    <a:pt x="88" y="91"/>
                  </a:lnTo>
                  <a:close/>
                  <a:moveTo>
                    <a:pt x="68" y="87"/>
                  </a:moveTo>
                  <a:cubicBezTo>
                    <a:pt x="60" y="87"/>
                    <a:pt x="60" y="87"/>
                    <a:pt x="60" y="87"/>
                  </a:cubicBezTo>
                  <a:cubicBezTo>
                    <a:pt x="60" y="115"/>
                    <a:pt x="60" y="115"/>
                    <a:pt x="60" y="115"/>
                  </a:cubicBezTo>
                  <a:cubicBezTo>
                    <a:pt x="68" y="115"/>
                    <a:pt x="68" y="115"/>
                    <a:pt x="68" y="115"/>
                  </a:cubicBezTo>
                  <a:lnTo>
                    <a:pt x="68" y="87"/>
                  </a:lnTo>
                  <a:close/>
                  <a:moveTo>
                    <a:pt x="28" y="87"/>
                  </a:moveTo>
                  <a:cubicBezTo>
                    <a:pt x="20" y="87"/>
                    <a:pt x="20" y="87"/>
                    <a:pt x="20" y="87"/>
                  </a:cubicBezTo>
                  <a:cubicBezTo>
                    <a:pt x="20" y="115"/>
                    <a:pt x="20" y="115"/>
                    <a:pt x="20" y="115"/>
                  </a:cubicBezTo>
                  <a:cubicBezTo>
                    <a:pt x="28" y="115"/>
                    <a:pt x="28" y="115"/>
                    <a:pt x="28" y="115"/>
                  </a:cubicBezTo>
                  <a:lnTo>
                    <a:pt x="28"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p:nvGrpSpPr>
        <p:grpSpPr>
          <a:xfrm>
            <a:off x="1095755" y="3431340"/>
            <a:ext cx="5373285" cy="649340"/>
            <a:chOff x="959278" y="3289820"/>
            <a:chExt cx="5373285" cy="649340"/>
          </a:xfrm>
        </p:grpSpPr>
        <p:sp>
          <p:nvSpPr>
            <p:cNvPr id="7" name="Title 1"/>
            <p:cNvSpPr txBox="1">
              <a:spLocks/>
            </p:cNvSpPr>
            <p:nvPr/>
          </p:nvSpPr>
          <p:spPr>
            <a:xfrm>
              <a:off x="1694289" y="3426397"/>
              <a:ext cx="4638274" cy="512763"/>
            </a:xfrm>
            <a:prstGeom prst="rect">
              <a:avLst/>
            </a:prstGeom>
            <a:noFill/>
            <a:ln>
              <a:noFill/>
            </a:ln>
          </p:spPr>
          <p:txBody>
            <a:bodyPr vert="horz" wrap="square" lIns="91440" tIns="91440" rIns="91440" bIns="91440" numCol="1" rtlCol="0" anchor="ctr" anchorCtr="0" compatLnSpc="1">
              <a:prstTxWarp prst="textNoShape">
                <a:avLst/>
              </a:prstTxWarp>
              <a:noAutofit/>
            </a:bodyPr>
            <a:lstStyle>
              <a:lvl1pPr algn="r">
                <a:lnSpc>
                  <a:spcPct val="90000"/>
                </a:lnSpc>
                <a:spcBef>
                  <a:spcPct val="0"/>
                </a:spcBef>
                <a:buNone/>
                <a:defRPr sz="2000" b="1">
                  <a:solidFill>
                    <a:schemeClr val="bg1"/>
                  </a:solidFill>
                  <a:latin typeface="+mj-lt"/>
                  <a:ea typeface="+mj-ea"/>
                  <a:cs typeface="+mj-cs"/>
                </a:defRPr>
              </a:lvl1pPr>
            </a:lstStyle>
            <a:p>
              <a:pPr algn="l"/>
              <a:r>
                <a:rPr lang="en-US" sz="1800" b="0" dirty="0">
                  <a:solidFill>
                    <a:schemeClr val="tx1"/>
                  </a:solidFill>
                </a:rPr>
                <a:t>It can help them to </a:t>
              </a:r>
              <a:r>
                <a:rPr lang="en-US" sz="1800" dirty="0">
                  <a:solidFill>
                    <a:schemeClr val="tx1"/>
                  </a:solidFill>
                </a:rPr>
                <a:t>locate specific places </a:t>
              </a:r>
              <a:r>
                <a:rPr lang="en-US" sz="1800" b="0" dirty="0">
                  <a:solidFill>
                    <a:schemeClr val="tx1"/>
                  </a:solidFill>
                </a:rPr>
                <a:t>like desk or dressing room</a:t>
              </a:r>
            </a:p>
          </p:txBody>
        </p:sp>
        <p:grpSp>
          <p:nvGrpSpPr>
            <p:cNvPr id="15" name="Group 14"/>
            <p:cNvGrpSpPr>
              <a:grpSpLocks noChangeAspect="1"/>
            </p:cNvGrpSpPr>
            <p:nvPr/>
          </p:nvGrpSpPr>
          <p:grpSpPr>
            <a:xfrm>
              <a:off x="959278" y="3289820"/>
              <a:ext cx="552450" cy="552450"/>
              <a:chOff x="5819775" y="3152775"/>
              <a:chExt cx="552450" cy="552450"/>
            </a:xfrm>
          </p:grpSpPr>
          <p:sp>
            <p:nvSpPr>
              <p:cNvPr id="16" name="Freeform 55"/>
              <p:cNvSpPr>
                <a:spLocks noEditPoints="1"/>
              </p:cNvSpPr>
              <p:nvPr/>
            </p:nvSpPr>
            <p:spPr bwMode="auto">
              <a:xfrm>
                <a:off x="5819775" y="3152775"/>
                <a:ext cx="352425" cy="552450"/>
              </a:xfrm>
              <a:custGeom>
                <a:avLst/>
                <a:gdLst>
                  <a:gd name="T0" fmla="*/ 145 w 222"/>
                  <a:gd name="T1" fmla="*/ 348 h 348"/>
                  <a:gd name="T2" fmla="*/ 126 w 222"/>
                  <a:gd name="T3" fmla="*/ 348 h 348"/>
                  <a:gd name="T4" fmla="*/ 126 w 222"/>
                  <a:gd name="T5" fmla="*/ 126 h 348"/>
                  <a:gd name="T6" fmla="*/ 145 w 222"/>
                  <a:gd name="T7" fmla="*/ 126 h 348"/>
                  <a:gd name="T8" fmla="*/ 145 w 222"/>
                  <a:gd name="T9" fmla="*/ 348 h 348"/>
                  <a:gd name="T10" fmla="*/ 184 w 222"/>
                  <a:gd name="T11" fmla="*/ 126 h 348"/>
                  <a:gd name="T12" fmla="*/ 164 w 222"/>
                  <a:gd name="T13" fmla="*/ 126 h 348"/>
                  <a:gd name="T14" fmla="*/ 164 w 222"/>
                  <a:gd name="T15" fmla="*/ 348 h 348"/>
                  <a:gd name="T16" fmla="*/ 184 w 222"/>
                  <a:gd name="T17" fmla="*/ 348 h 348"/>
                  <a:gd name="T18" fmla="*/ 184 w 222"/>
                  <a:gd name="T19" fmla="*/ 126 h 348"/>
                  <a:gd name="T20" fmla="*/ 164 w 222"/>
                  <a:gd name="T21" fmla="*/ 36 h 348"/>
                  <a:gd name="T22" fmla="*/ 164 w 222"/>
                  <a:gd name="T23" fmla="*/ 0 h 348"/>
                  <a:gd name="T24" fmla="*/ 145 w 222"/>
                  <a:gd name="T25" fmla="*/ 0 h 348"/>
                  <a:gd name="T26" fmla="*/ 145 w 222"/>
                  <a:gd name="T27" fmla="*/ 36 h 348"/>
                  <a:gd name="T28" fmla="*/ 87 w 222"/>
                  <a:gd name="T29" fmla="*/ 114 h 348"/>
                  <a:gd name="T30" fmla="*/ 87 w 222"/>
                  <a:gd name="T31" fmla="*/ 155 h 348"/>
                  <a:gd name="T32" fmla="*/ 0 w 222"/>
                  <a:gd name="T33" fmla="*/ 155 h 348"/>
                  <a:gd name="T34" fmla="*/ 0 w 222"/>
                  <a:gd name="T35" fmla="*/ 348 h 348"/>
                  <a:gd name="T36" fmla="*/ 19 w 222"/>
                  <a:gd name="T37" fmla="*/ 348 h 348"/>
                  <a:gd name="T38" fmla="*/ 19 w 222"/>
                  <a:gd name="T39" fmla="*/ 174 h 348"/>
                  <a:gd name="T40" fmla="*/ 87 w 222"/>
                  <a:gd name="T41" fmla="*/ 174 h 348"/>
                  <a:gd name="T42" fmla="*/ 87 w 222"/>
                  <a:gd name="T43" fmla="*/ 348 h 348"/>
                  <a:gd name="T44" fmla="*/ 106 w 222"/>
                  <a:gd name="T45" fmla="*/ 348 h 348"/>
                  <a:gd name="T46" fmla="*/ 106 w 222"/>
                  <a:gd name="T47" fmla="*/ 118 h 348"/>
                  <a:gd name="T48" fmla="*/ 155 w 222"/>
                  <a:gd name="T49" fmla="*/ 56 h 348"/>
                  <a:gd name="T50" fmla="*/ 203 w 222"/>
                  <a:gd name="T51" fmla="*/ 118 h 348"/>
                  <a:gd name="T52" fmla="*/ 203 w 222"/>
                  <a:gd name="T53" fmla="*/ 193 h 348"/>
                  <a:gd name="T54" fmla="*/ 222 w 222"/>
                  <a:gd name="T55" fmla="*/ 193 h 348"/>
                  <a:gd name="T56" fmla="*/ 222 w 222"/>
                  <a:gd name="T57" fmla="*/ 114 h 348"/>
                  <a:gd name="T58" fmla="*/ 164 w 222"/>
                  <a:gd name="T59" fmla="*/ 36 h 348"/>
                  <a:gd name="T60" fmla="*/ 68 w 222"/>
                  <a:gd name="T61" fmla="*/ 193 h 348"/>
                  <a:gd name="T62" fmla="*/ 39 w 222"/>
                  <a:gd name="T63" fmla="*/ 193 h 348"/>
                  <a:gd name="T64" fmla="*/ 39 w 222"/>
                  <a:gd name="T65" fmla="*/ 213 h 348"/>
                  <a:gd name="T66" fmla="*/ 68 w 222"/>
                  <a:gd name="T67" fmla="*/ 213 h 348"/>
                  <a:gd name="T68" fmla="*/ 68 w 222"/>
                  <a:gd name="T69" fmla="*/ 193 h 348"/>
                  <a:gd name="T70" fmla="*/ 68 w 222"/>
                  <a:gd name="T71" fmla="*/ 232 h 348"/>
                  <a:gd name="T72" fmla="*/ 39 w 222"/>
                  <a:gd name="T73" fmla="*/ 232 h 348"/>
                  <a:gd name="T74" fmla="*/ 39 w 222"/>
                  <a:gd name="T75" fmla="*/ 251 h 348"/>
                  <a:gd name="T76" fmla="*/ 68 w 222"/>
                  <a:gd name="T77" fmla="*/ 251 h 348"/>
                  <a:gd name="T78" fmla="*/ 68 w 222"/>
                  <a:gd name="T79" fmla="*/ 232 h 348"/>
                  <a:gd name="T80" fmla="*/ 68 w 222"/>
                  <a:gd name="T81" fmla="*/ 271 h 348"/>
                  <a:gd name="T82" fmla="*/ 39 w 222"/>
                  <a:gd name="T83" fmla="*/ 271 h 348"/>
                  <a:gd name="T84" fmla="*/ 39 w 222"/>
                  <a:gd name="T85" fmla="*/ 290 h 348"/>
                  <a:gd name="T86" fmla="*/ 68 w 222"/>
                  <a:gd name="T87" fmla="*/ 290 h 348"/>
                  <a:gd name="T88" fmla="*/ 68 w 222"/>
                  <a:gd name="T89" fmla="*/ 271 h 348"/>
                  <a:gd name="T90" fmla="*/ 68 w 222"/>
                  <a:gd name="T91" fmla="*/ 309 h 348"/>
                  <a:gd name="T92" fmla="*/ 39 w 222"/>
                  <a:gd name="T93" fmla="*/ 309 h 348"/>
                  <a:gd name="T94" fmla="*/ 39 w 222"/>
                  <a:gd name="T95" fmla="*/ 329 h 348"/>
                  <a:gd name="T96" fmla="*/ 68 w 222"/>
                  <a:gd name="T97" fmla="*/ 329 h 348"/>
                  <a:gd name="T98" fmla="*/ 68 w 222"/>
                  <a:gd name="T99" fmla="*/ 30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 h="348">
                    <a:moveTo>
                      <a:pt x="145" y="348"/>
                    </a:moveTo>
                    <a:lnTo>
                      <a:pt x="126" y="348"/>
                    </a:lnTo>
                    <a:lnTo>
                      <a:pt x="126" y="126"/>
                    </a:lnTo>
                    <a:lnTo>
                      <a:pt x="145" y="126"/>
                    </a:lnTo>
                    <a:lnTo>
                      <a:pt x="145" y="348"/>
                    </a:lnTo>
                    <a:close/>
                    <a:moveTo>
                      <a:pt x="184" y="126"/>
                    </a:moveTo>
                    <a:lnTo>
                      <a:pt x="164" y="126"/>
                    </a:lnTo>
                    <a:lnTo>
                      <a:pt x="164" y="348"/>
                    </a:lnTo>
                    <a:lnTo>
                      <a:pt x="184" y="348"/>
                    </a:lnTo>
                    <a:lnTo>
                      <a:pt x="184" y="126"/>
                    </a:lnTo>
                    <a:close/>
                    <a:moveTo>
                      <a:pt x="164" y="36"/>
                    </a:moveTo>
                    <a:lnTo>
                      <a:pt x="164" y="0"/>
                    </a:lnTo>
                    <a:lnTo>
                      <a:pt x="145" y="0"/>
                    </a:lnTo>
                    <a:lnTo>
                      <a:pt x="145" y="36"/>
                    </a:lnTo>
                    <a:lnTo>
                      <a:pt x="87" y="114"/>
                    </a:lnTo>
                    <a:lnTo>
                      <a:pt x="87" y="155"/>
                    </a:lnTo>
                    <a:lnTo>
                      <a:pt x="0" y="155"/>
                    </a:lnTo>
                    <a:lnTo>
                      <a:pt x="0" y="348"/>
                    </a:lnTo>
                    <a:lnTo>
                      <a:pt x="19" y="348"/>
                    </a:lnTo>
                    <a:lnTo>
                      <a:pt x="19" y="174"/>
                    </a:lnTo>
                    <a:lnTo>
                      <a:pt x="87" y="174"/>
                    </a:lnTo>
                    <a:lnTo>
                      <a:pt x="87" y="348"/>
                    </a:lnTo>
                    <a:lnTo>
                      <a:pt x="106" y="348"/>
                    </a:lnTo>
                    <a:lnTo>
                      <a:pt x="106" y="118"/>
                    </a:lnTo>
                    <a:lnTo>
                      <a:pt x="155" y="56"/>
                    </a:lnTo>
                    <a:lnTo>
                      <a:pt x="203" y="118"/>
                    </a:lnTo>
                    <a:lnTo>
                      <a:pt x="203" y="193"/>
                    </a:lnTo>
                    <a:lnTo>
                      <a:pt x="222" y="193"/>
                    </a:lnTo>
                    <a:lnTo>
                      <a:pt x="222" y="114"/>
                    </a:lnTo>
                    <a:lnTo>
                      <a:pt x="164" y="36"/>
                    </a:lnTo>
                    <a:close/>
                    <a:moveTo>
                      <a:pt x="68" y="193"/>
                    </a:moveTo>
                    <a:lnTo>
                      <a:pt x="39" y="193"/>
                    </a:lnTo>
                    <a:lnTo>
                      <a:pt x="39" y="213"/>
                    </a:lnTo>
                    <a:lnTo>
                      <a:pt x="68" y="213"/>
                    </a:lnTo>
                    <a:lnTo>
                      <a:pt x="68" y="193"/>
                    </a:lnTo>
                    <a:close/>
                    <a:moveTo>
                      <a:pt x="68" y="232"/>
                    </a:moveTo>
                    <a:lnTo>
                      <a:pt x="39" y="232"/>
                    </a:lnTo>
                    <a:lnTo>
                      <a:pt x="39" y="251"/>
                    </a:lnTo>
                    <a:lnTo>
                      <a:pt x="68" y="251"/>
                    </a:lnTo>
                    <a:lnTo>
                      <a:pt x="68" y="232"/>
                    </a:lnTo>
                    <a:close/>
                    <a:moveTo>
                      <a:pt x="68" y="271"/>
                    </a:moveTo>
                    <a:lnTo>
                      <a:pt x="39" y="271"/>
                    </a:lnTo>
                    <a:lnTo>
                      <a:pt x="39" y="290"/>
                    </a:lnTo>
                    <a:lnTo>
                      <a:pt x="68" y="290"/>
                    </a:lnTo>
                    <a:lnTo>
                      <a:pt x="68" y="271"/>
                    </a:lnTo>
                    <a:close/>
                    <a:moveTo>
                      <a:pt x="68" y="309"/>
                    </a:moveTo>
                    <a:lnTo>
                      <a:pt x="39" y="309"/>
                    </a:lnTo>
                    <a:lnTo>
                      <a:pt x="39" y="329"/>
                    </a:lnTo>
                    <a:lnTo>
                      <a:pt x="68" y="329"/>
                    </a:lnTo>
                    <a:lnTo>
                      <a:pt x="68" y="3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6"/>
              <p:cNvSpPr>
                <a:spLocks noEditPoints="1"/>
              </p:cNvSpPr>
              <p:nvPr/>
            </p:nvSpPr>
            <p:spPr bwMode="auto">
              <a:xfrm>
                <a:off x="6188075" y="3352800"/>
                <a:ext cx="184150" cy="352425"/>
              </a:xfrm>
              <a:custGeom>
                <a:avLst/>
                <a:gdLst>
                  <a:gd name="T0" fmla="*/ 24 w 48"/>
                  <a:gd name="T1" fmla="*/ 30 h 92"/>
                  <a:gd name="T2" fmla="*/ 9 w 48"/>
                  <a:gd name="T3" fmla="*/ 15 h 92"/>
                  <a:gd name="T4" fmla="*/ 24 w 48"/>
                  <a:gd name="T5" fmla="*/ 0 h 92"/>
                  <a:gd name="T6" fmla="*/ 39 w 48"/>
                  <a:gd name="T7" fmla="*/ 15 h 92"/>
                  <a:gd name="T8" fmla="*/ 24 w 48"/>
                  <a:gd name="T9" fmla="*/ 30 h 92"/>
                  <a:gd name="T10" fmla="*/ 24 w 48"/>
                  <a:gd name="T11" fmla="*/ 8 h 92"/>
                  <a:gd name="T12" fmla="*/ 17 w 48"/>
                  <a:gd name="T13" fmla="*/ 15 h 92"/>
                  <a:gd name="T14" fmla="*/ 24 w 48"/>
                  <a:gd name="T15" fmla="*/ 22 h 92"/>
                  <a:gd name="T16" fmla="*/ 31 w 48"/>
                  <a:gd name="T17" fmla="*/ 15 h 92"/>
                  <a:gd name="T18" fmla="*/ 24 w 48"/>
                  <a:gd name="T19" fmla="*/ 8 h 92"/>
                  <a:gd name="T20" fmla="*/ 48 w 48"/>
                  <a:gd name="T21" fmla="*/ 36 h 92"/>
                  <a:gd name="T22" fmla="*/ 0 w 48"/>
                  <a:gd name="T23" fmla="*/ 36 h 92"/>
                  <a:gd name="T24" fmla="*/ 0 w 48"/>
                  <a:gd name="T25" fmla="*/ 68 h 92"/>
                  <a:gd name="T26" fmla="*/ 8 w 48"/>
                  <a:gd name="T27" fmla="*/ 68 h 92"/>
                  <a:gd name="T28" fmla="*/ 8 w 48"/>
                  <a:gd name="T29" fmla="*/ 44 h 92"/>
                  <a:gd name="T30" fmla="*/ 40 w 48"/>
                  <a:gd name="T31" fmla="*/ 44 h 92"/>
                  <a:gd name="T32" fmla="*/ 40 w 48"/>
                  <a:gd name="T33" fmla="*/ 68 h 92"/>
                  <a:gd name="T34" fmla="*/ 48 w 48"/>
                  <a:gd name="T35" fmla="*/ 68 h 92"/>
                  <a:gd name="T36" fmla="*/ 48 w 48"/>
                  <a:gd name="T37" fmla="*/ 36 h 92"/>
                  <a:gd name="T38" fmla="*/ 36 w 48"/>
                  <a:gd name="T39" fmla="*/ 64 h 92"/>
                  <a:gd name="T40" fmla="*/ 28 w 48"/>
                  <a:gd name="T41" fmla="*/ 64 h 92"/>
                  <a:gd name="T42" fmla="*/ 28 w 48"/>
                  <a:gd name="T43" fmla="*/ 84 h 92"/>
                  <a:gd name="T44" fmla="*/ 20 w 48"/>
                  <a:gd name="T45" fmla="*/ 84 h 92"/>
                  <a:gd name="T46" fmla="*/ 20 w 48"/>
                  <a:gd name="T47" fmla="*/ 64 h 92"/>
                  <a:gd name="T48" fmla="*/ 12 w 48"/>
                  <a:gd name="T49" fmla="*/ 64 h 92"/>
                  <a:gd name="T50" fmla="*/ 12 w 48"/>
                  <a:gd name="T51" fmla="*/ 92 h 92"/>
                  <a:gd name="T52" fmla="*/ 36 w 48"/>
                  <a:gd name="T53" fmla="*/ 92 h 92"/>
                  <a:gd name="T54" fmla="*/ 36 w 48"/>
                  <a:gd name="T55" fmla="*/ 64 h 92"/>
                  <a:gd name="T56" fmla="*/ 28 w 48"/>
                  <a:gd name="T57" fmla="*/ 48 h 92"/>
                  <a:gd name="T58" fmla="*/ 20 w 48"/>
                  <a:gd name="T59" fmla="*/ 48 h 92"/>
                  <a:gd name="T60" fmla="*/ 20 w 48"/>
                  <a:gd name="T61" fmla="*/ 60 h 92"/>
                  <a:gd name="T62" fmla="*/ 28 w 48"/>
                  <a:gd name="T63" fmla="*/ 60 h 92"/>
                  <a:gd name="T64" fmla="*/ 28 w 48"/>
                  <a:gd name="T65" fmla="*/ 4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92">
                    <a:moveTo>
                      <a:pt x="24" y="30"/>
                    </a:moveTo>
                    <a:cubicBezTo>
                      <a:pt x="16" y="30"/>
                      <a:pt x="9" y="23"/>
                      <a:pt x="9" y="15"/>
                    </a:cubicBezTo>
                    <a:cubicBezTo>
                      <a:pt x="9" y="7"/>
                      <a:pt x="16" y="0"/>
                      <a:pt x="24" y="0"/>
                    </a:cubicBezTo>
                    <a:cubicBezTo>
                      <a:pt x="32" y="0"/>
                      <a:pt x="39" y="7"/>
                      <a:pt x="39" y="15"/>
                    </a:cubicBezTo>
                    <a:cubicBezTo>
                      <a:pt x="39" y="23"/>
                      <a:pt x="32" y="30"/>
                      <a:pt x="24" y="30"/>
                    </a:cubicBezTo>
                    <a:close/>
                    <a:moveTo>
                      <a:pt x="24" y="8"/>
                    </a:moveTo>
                    <a:cubicBezTo>
                      <a:pt x="20" y="8"/>
                      <a:pt x="17" y="11"/>
                      <a:pt x="17" y="15"/>
                    </a:cubicBezTo>
                    <a:cubicBezTo>
                      <a:pt x="17" y="19"/>
                      <a:pt x="20" y="22"/>
                      <a:pt x="24" y="22"/>
                    </a:cubicBezTo>
                    <a:cubicBezTo>
                      <a:pt x="28" y="22"/>
                      <a:pt x="31" y="19"/>
                      <a:pt x="31" y="15"/>
                    </a:cubicBezTo>
                    <a:cubicBezTo>
                      <a:pt x="31" y="11"/>
                      <a:pt x="28" y="8"/>
                      <a:pt x="24" y="8"/>
                    </a:cubicBezTo>
                    <a:close/>
                    <a:moveTo>
                      <a:pt x="48" y="36"/>
                    </a:moveTo>
                    <a:cubicBezTo>
                      <a:pt x="0" y="36"/>
                      <a:pt x="0" y="36"/>
                      <a:pt x="0" y="36"/>
                    </a:cubicBezTo>
                    <a:cubicBezTo>
                      <a:pt x="0" y="68"/>
                      <a:pt x="0" y="68"/>
                      <a:pt x="0" y="68"/>
                    </a:cubicBezTo>
                    <a:cubicBezTo>
                      <a:pt x="8" y="68"/>
                      <a:pt x="8" y="68"/>
                      <a:pt x="8" y="68"/>
                    </a:cubicBezTo>
                    <a:cubicBezTo>
                      <a:pt x="8" y="44"/>
                      <a:pt x="8" y="44"/>
                      <a:pt x="8" y="44"/>
                    </a:cubicBezTo>
                    <a:cubicBezTo>
                      <a:pt x="40" y="44"/>
                      <a:pt x="40" y="44"/>
                      <a:pt x="40" y="44"/>
                    </a:cubicBezTo>
                    <a:cubicBezTo>
                      <a:pt x="40" y="68"/>
                      <a:pt x="40" y="68"/>
                      <a:pt x="40" y="68"/>
                    </a:cubicBezTo>
                    <a:cubicBezTo>
                      <a:pt x="48" y="68"/>
                      <a:pt x="48" y="68"/>
                      <a:pt x="48" y="68"/>
                    </a:cubicBezTo>
                    <a:lnTo>
                      <a:pt x="48" y="36"/>
                    </a:lnTo>
                    <a:close/>
                    <a:moveTo>
                      <a:pt x="36" y="64"/>
                    </a:moveTo>
                    <a:cubicBezTo>
                      <a:pt x="28" y="64"/>
                      <a:pt x="28" y="64"/>
                      <a:pt x="28" y="64"/>
                    </a:cubicBezTo>
                    <a:cubicBezTo>
                      <a:pt x="28" y="84"/>
                      <a:pt x="28" y="84"/>
                      <a:pt x="28" y="84"/>
                    </a:cubicBezTo>
                    <a:cubicBezTo>
                      <a:pt x="20" y="84"/>
                      <a:pt x="20" y="84"/>
                      <a:pt x="20" y="84"/>
                    </a:cubicBezTo>
                    <a:cubicBezTo>
                      <a:pt x="20" y="64"/>
                      <a:pt x="20" y="64"/>
                      <a:pt x="20" y="64"/>
                    </a:cubicBezTo>
                    <a:cubicBezTo>
                      <a:pt x="12" y="64"/>
                      <a:pt x="12" y="64"/>
                      <a:pt x="12" y="64"/>
                    </a:cubicBezTo>
                    <a:cubicBezTo>
                      <a:pt x="12" y="92"/>
                      <a:pt x="12" y="92"/>
                      <a:pt x="12" y="92"/>
                    </a:cubicBezTo>
                    <a:cubicBezTo>
                      <a:pt x="36" y="92"/>
                      <a:pt x="36" y="92"/>
                      <a:pt x="36" y="92"/>
                    </a:cubicBezTo>
                    <a:lnTo>
                      <a:pt x="36" y="64"/>
                    </a:lnTo>
                    <a:close/>
                    <a:moveTo>
                      <a:pt x="28" y="48"/>
                    </a:moveTo>
                    <a:cubicBezTo>
                      <a:pt x="20" y="48"/>
                      <a:pt x="20" y="48"/>
                      <a:pt x="20" y="48"/>
                    </a:cubicBezTo>
                    <a:cubicBezTo>
                      <a:pt x="20" y="60"/>
                      <a:pt x="20" y="60"/>
                      <a:pt x="20" y="60"/>
                    </a:cubicBezTo>
                    <a:cubicBezTo>
                      <a:pt x="28" y="60"/>
                      <a:pt x="28" y="60"/>
                      <a:pt x="28" y="60"/>
                    </a:cubicBezTo>
                    <a:lnTo>
                      <a:pt x="28" y="48"/>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 name="Group 23"/>
          <p:cNvGrpSpPr/>
          <p:nvPr/>
        </p:nvGrpSpPr>
        <p:grpSpPr>
          <a:xfrm>
            <a:off x="1017462" y="1759087"/>
            <a:ext cx="6529750" cy="923330"/>
            <a:chOff x="880985" y="1840973"/>
            <a:chExt cx="6529750" cy="923330"/>
          </a:xfrm>
        </p:grpSpPr>
        <p:grpSp>
          <p:nvGrpSpPr>
            <p:cNvPr id="20" name="Group 19"/>
            <p:cNvGrpSpPr>
              <a:grpSpLocks noChangeAspect="1"/>
            </p:cNvGrpSpPr>
            <p:nvPr/>
          </p:nvGrpSpPr>
          <p:grpSpPr>
            <a:xfrm>
              <a:off x="880985" y="1856937"/>
              <a:ext cx="571500" cy="571500"/>
              <a:chOff x="5819775" y="3152775"/>
              <a:chExt cx="552450" cy="552450"/>
            </a:xfrm>
          </p:grpSpPr>
          <p:sp>
            <p:nvSpPr>
              <p:cNvPr id="21" name="Freeform 33"/>
              <p:cNvSpPr>
                <a:spLocks noEditPoints="1"/>
              </p:cNvSpPr>
              <p:nvPr/>
            </p:nvSpPr>
            <p:spPr bwMode="auto">
              <a:xfrm>
                <a:off x="6019800" y="3352800"/>
                <a:ext cx="152400" cy="152400"/>
              </a:xfrm>
              <a:custGeom>
                <a:avLst/>
                <a:gdLst>
                  <a:gd name="T0" fmla="*/ 96 w 96"/>
                  <a:gd name="T1" fmla="*/ 96 h 96"/>
                  <a:gd name="T2" fmla="*/ 0 w 96"/>
                  <a:gd name="T3" fmla="*/ 96 h 96"/>
                  <a:gd name="T4" fmla="*/ 0 w 96"/>
                  <a:gd name="T5" fmla="*/ 0 h 96"/>
                  <a:gd name="T6" fmla="*/ 96 w 96"/>
                  <a:gd name="T7" fmla="*/ 0 h 96"/>
                  <a:gd name="T8" fmla="*/ 96 w 96"/>
                  <a:gd name="T9" fmla="*/ 96 h 96"/>
                  <a:gd name="T10" fmla="*/ 19 w 96"/>
                  <a:gd name="T11" fmla="*/ 77 h 96"/>
                  <a:gd name="T12" fmla="*/ 77 w 96"/>
                  <a:gd name="T13" fmla="*/ 77 h 96"/>
                  <a:gd name="T14" fmla="*/ 77 w 96"/>
                  <a:gd name="T15" fmla="*/ 19 h 96"/>
                  <a:gd name="T16" fmla="*/ 19 w 96"/>
                  <a:gd name="T17" fmla="*/ 19 h 96"/>
                  <a:gd name="T18" fmla="*/ 19 w 96"/>
                  <a:gd name="T19" fmla="*/ 7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96" y="96"/>
                    </a:moveTo>
                    <a:lnTo>
                      <a:pt x="0" y="96"/>
                    </a:lnTo>
                    <a:lnTo>
                      <a:pt x="0" y="0"/>
                    </a:lnTo>
                    <a:lnTo>
                      <a:pt x="96" y="0"/>
                    </a:lnTo>
                    <a:lnTo>
                      <a:pt x="96" y="96"/>
                    </a:lnTo>
                    <a:close/>
                    <a:moveTo>
                      <a:pt x="19" y="77"/>
                    </a:moveTo>
                    <a:lnTo>
                      <a:pt x="77" y="77"/>
                    </a:lnTo>
                    <a:lnTo>
                      <a:pt x="77" y="19"/>
                    </a:lnTo>
                    <a:lnTo>
                      <a:pt x="19" y="19"/>
                    </a:lnTo>
                    <a:lnTo>
                      <a:pt x="19" y="77"/>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34"/>
              <p:cNvSpPr>
                <a:spLocks noEditPoints="1"/>
              </p:cNvSpPr>
              <p:nvPr/>
            </p:nvSpPr>
            <p:spPr bwMode="auto">
              <a:xfrm>
                <a:off x="5819775" y="3152775"/>
                <a:ext cx="552450" cy="552450"/>
              </a:xfrm>
              <a:custGeom>
                <a:avLst/>
                <a:gdLst>
                  <a:gd name="T0" fmla="*/ 144 w 144"/>
                  <a:gd name="T1" fmla="*/ 72 h 144"/>
                  <a:gd name="T2" fmla="*/ 135 w 144"/>
                  <a:gd name="T3" fmla="*/ 60 h 144"/>
                  <a:gd name="T4" fmla="*/ 83 w 144"/>
                  <a:gd name="T5" fmla="*/ 8 h 144"/>
                  <a:gd name="T6" fmla="*/ 72 w 144"/>
                  <a:gd name="T7" fmla="*/ 0 h 144"/>
                  <a:gd name="T8" fmla="*/ 61 w 144"/>
                  <a:gd name="T9" fmla="*/ 8 h 144"/>
                  <a:gd name="T10" fmla="*/ 8 w 144"/>
                  <a:gd name="T11" fmla="*/ 61 h 144"/>
                  <a:gd name="T12" fmla="*/ 0 w 144"/>
                  <a:gd name="T13" fmla="*/ 72 h 144"/>
                  <a:gd name="T14" fmla="*/ 8 w 144"/>
                  <a:gd name="T15" fmla="*/ 83 h 144"/>
                  <a:gd name="T16" fmla="*/ 60 w 144"/>
                  <a:gd name="T17" fmla="*/ 135 h 144"/>
                  <a:gd name="T18" fmla="*/ 72 w 144"/>
                  <a:gd name="T19" fmla="*/ 144 h 144"/>
                  <a:gd name="T20" fmla="*/ 84 w 144"/>
                  <a:gd name="T21" fmla="*/ 135 h 144"/>
                  <a:gd name="T22" fmla="*/ 135 w 144"/>
                  <a:gd name="T23" fmla="*/ 84 h 144"/>
                  <a:gd name="T24" fmla="*/ 144 w 144"/>
                  <a:gd name="T25" fmla="*/ 72 h 144"/>
                  <a:gd name="T26" fmla="*/ 72 w 144"/>
                  <a:gd name="T27" fmla="*/ 8 h 144"/>
                  <a:gd name="T28" fmla="*/ 76 w 144"/>
                  <a:gd name="T29" fmla="*/ 12 h 144"/>
                  <a:gd name="T30" fmla="*/ 72 w 144"/>
                  <a:gd name="T31" fmla="*/ 16 h 144"/>
                  <a:gd name="T32" fmla="*/ 68 w 144"/>
                  <a:gd name="T33" fmla="*/ 12 h 144"/>
                  <a:gd name="T34" fmla="*/ 72 w 144"/>
                  <a:gd name="T35" fmla="*/ 8 h 144"/>
                  <a:gd name="T36" fmla="*/ 12 w 144"/>
                  <a:gd name="T37" fmla="*/ 76 h 144"/>
                  <a:gd name="T38" fmla="*/ 8 w 144"/>
                  <a:gd name="T39" fmla="*/ 72 h 144"/>
                  <a:gd name="T40" fmla="*/ 12 w 144"/>
                  <a:gd name="T41" fmla="*/ 68 h 144"/>
                  <a:gd name="T42" fmla="*/ 16 w 144"/>
                  <a:gd name="T43" fmla="*/ 72 h 144"/>
                  <a:gd name="T44" fmla="*/ 12 w 144"/>
                  <a:gd name="T45" fmla="*/ 76 h 144"/>
                  <a:gd name="T46" fmla="*/ 72 w 144"/>
                  <a:gd name="T47" fmla="*/ 136 h 144"/>
                  <a:gd name="T48" fmla="*/ 68 w 144"/>
                  <a:gd name="T49" fmla="*/ 132 h 144"/>
                  <a:gd name="T50" fmla="*/ 72 w 144"/>
                  <a:gd name="T51" fmla="*/ 128 h 144"/>
                  <a:gd name="T52" fmla="*/ 76 w 144"/>
                  <a:gd name="T53" fmla="*/ 132 h 144"/>
                  <a:gd name="T54" fmla="*/ 72 w 144"/>
                  <a:gd name="T55" fmla="*/ 136 h 144"/>
                  <a:gd name="T56" fmla="*/ 83 w 144"/>
                  <a:gd name="T57" fmla="*/ 127 h 144"/>
                  <a:gd name="T58" fmla="*/ 76 w 144"/>
                  <a:gd name="T59" fmla="*/ 121 h 144"/>
                  <a:gd name="T60" fmla="*/ 76 w 144"/>
                  <a:gd name="T61" fmla="*/ 100 h 144"/>
                  <a:gd name="T62" fmla="*/ 68 w 144"/>
                  <a:gd name="T63" fmla="*/ 100 h 144"/>
                  <a:gd name="T64" fmla="*/ 68 w 144"/>
                  <a:gd name="T65" fmla="*/ 121 h 144"/>
                  <a:gd name="T66" fmla="*/ 61 w 144"/>
                  <a:gd name="T67" fmla="*/ 127 h 144"/>
                  <a:gd name="T68" fmla="*/ 16 w 144"/>
                  <a:gd name="T69" fmla="*/ 83 h 144"/>
                  <a:gd name="T70" fmla="*/ 23 w 144"/>
                  <a:gd name="T71" fmla="*/ 76 h 144"/>
                  <a:gd name="T72" fmla="*/ 44 w 144"/>
                  <a:gd name="T73" fmla="*/ 76 h 144"/>
                  <a:gd name="T74" fmla="*/ 44 w 144"/>
                  <a:gd name="T75" fmla="*/ 68 h 144"/>
                  <a:gd name="T76" fmla="*/ 23 w 144"/>
                  <a:gd name="T77" fmla="*/ 68 h 144"/>
                  <a:gd name="T78" fmla="*/ 16 w 144"/>
                  <a:gd name="T79" fmla="*/ 61 h 144"/>
                  <a:gd name="T80" fmla="*/ 61 w 144"/>
                  <a:gd name="T81" fmla="*/ 16 h 144"/>
                  <a:gd name="T82" fmla="*/ 68 w 144"/>
                  <a:gd name="T83" fmla="*/ 23 h 144"/>
                  <a:gd name="T84" fmla="*/ 68 w 144"/>
                  <a:gd name="T85" fmla="*/ 44 h 144"/>
                  <a:gd name="T86" fmla="*/ 76 w 144"/>
                  <a:gd name="T87" fmla="*/ 44 h 144"/>
                  <a:gd name="T88" fmla="*/ 76 w 144"/>
                  <a:gd name="T89" fmla="*/ 23 h 144"/>
                  <a:gd name="T90" fmla="*/ 83 w 144"/>
                  <a:gd name="T91" fmla="*/ 16 h 144"/>
                  <a:gd name="T92" fmla="*/ 127 w 144"/>
                  <a:gd name="T93" fmla="*/ 61 h 144"/>
                  <a:gd name="T94" fmla="*/ 121 w 144"/>
                  <a:gd name="T95" fmla="*/ 68 h 144"/>
                  <a:gd name="T96" fmla="*/ 100 w 144"/>
                  <a:gd name="T97" fmla="*/ 68 h 144"/>
                  <a:gd name="T98" fmla="*/ 100 w 144"/>
                  <a:gd name="T99" fmla="*/ 76 h 144"/>
                  <a:gd name="T100" fmla="*/ 121 w 144"/>
                  <a:gd name="T101" fmla="*/ 76 h 144"/>
                  <a:gd name="T102" fmla="*/ 127 w 144"/>
                  <a:gd name="T103" fmla="*/ 83 h 144"/>
                  <a:gd name="T104" fmla="*/ 83 w 144"/>
                  <a:gd name="T105" fmla="*/ 127 h 144"/>
                  <a:gd name="T106" fmla="*/ 132 w 144"/>
                  <a:gd name="T107" fmla="*/ 76 h 144"/>
                  <a:gd name="T108" fmla="*/ 128 w 144"/>
                  <a:gd name="T109" fmla="*/ 72 h 144"/>
                  <a:gd name="T110" fmla="*/ 132 w 144"/>
                  <a:gd name="T111" fmla="*/ 68 h 144"/>
                  <a:gd name="T112" fmla="*/ 136 w 144"/>
                  <a:gd name="T113" fmla="*/ 72 h 144"/>
                  <a:gd name="T114" fmla="*/ 132 w 144"/>
                  <a:gd name="T115" fmla="*/ 7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44">
                    <a:moveTo>
                      <a:pt x="144" y="72"/>
                    </a:moveTo>
                    <a:cubicBezTo>
                      <a:pt x="144" y="66"/>
                      <a:pt x="140" y="62"/>
                      <a:pt x="135" y="60"/>
                    </a:cubicBezTo>
                    <a:cubicBezTo>
                      <a:pt x="131" y="34"/>
                      <a:pt x="110" y="13"/>
                      <a:pt x="83" y="8"/>
                    </a:cubicBezTo>
                    <a:cubicBezTo>
                      <a:pt x="82" y="3"/>
                      <a:pt x="77" y="0"/>
                      <a:pt x="72" y="0"/>
                    </a:cubicBezTo>
                    <a:cubicBezTo>
                      <a:pt x="67" y="0"/>
                      <a:pt x="62" y="3"/>
                      <a:pt x="61" y="8"/>
                    </a:cubicBezTo>
                    <a:cubicBezTo>
                      <a:pt x="34" y="13"/>
                      <a:pt x="13" y="34"/>
                      <a:pt x="8" y="61"/>
                    </a:cubicBezTo>
                    <a:cubicBezTo>
                      <a:pt x="3" y="62"/>
                      <a:pt x="0" y="67"/>
                      <a:pt x="0" y="72"/>
                    </a:cubicBezTo>
                    <a:cubicBezTo>
                      <a:pt x="0" y="77"/>
                      <a:pt x="3" y="82"/>
                      <a:pt x="8" y="83"/>
                    </a:cubicBezTo>
                    <a:cubicBezTo>
                      <a:pt x="13" y="110"/>
                      <a:pt x="34" y="130"/>
                      <a:pt x="60" y="135"/>
                    </a:cubicBezTo>
                    <a:cubicBezTo>
                      <a:pt x="62" y="140"/>
                      <a:pt x="66" y="144"/>
                      <a:pt x="72" y="144"/>
                    </a:cubicBezTo>
                    <a:cubicBezTo>
                      <a:pt x="78" y="144"/>
                      <a:pt x="82" y="140"/>
                      <a:pt x="84" y="135"/>
                    </a:cubicBezTo>
                    <a:cubicBezTo>
                      <a:pt x="110" y="130"/>
                      <a:pt x="130" y="110"/>
                      <a:pt x="135" y="84"/>
                    </a:cubicBezTo>
                    <a:cubicBezTo>
                      <a:pt x="140" y="82"/>
                      <a:pt x="144" y="78"/>
                      <a:pt x="144" y="72"/>
                    </a:cubicBezTo>
                    <a:close/>
                    <a:moveTo>
                      <a:pt x="72" y="8"/>
                    </a:moveTo>
                    <a:cubicBezTo>
                      <a:pt x="74" y="8"/>
                      <a:pt x="76" y="10"/>
                      <a:pt x="76" y="12"/>
                    </a:cubicBezTo>
                    <a:cubicBezTo>
                      <a:pt x="76" y="14"/>
                      <a:pt x="74" y="16"/>
                      <a:pt x="72" y="16"/>
                    </a:cubicBezTo>
                    <a:cubicBezTo>
                      <a:pt x="70" y="16"/>
                      <a:pt x="68" y="14"/>
                      <a:pt x="68" y="12"/>
                    </a:cubicBezTo>
                    <a:cubicBezTo>
                      <a:pt x="68" y="10"/>
                      <a:pt x="70" y="8"/>
                      <a:pt x="72" y="8"/>
                    </a:cubicBezTo>
                    <a:close/>
                    <a:moveTo>
                      <a:pt x="12" y="76"/>
                    </a:moveTo>
                    <a:cubicBezTo>
                      <a:pt x="10" y="76"/>
                      <a:pt x="8" y="74"/>
                      <a:pt x="8" y="72"/>
                    </a:cubicBezTo>
                    <a:cubicBezTo>
                      <a:pt x="8" y="70"/>
                      <a:pt x="10" y="68"/>
                      <a:pt x="12" y="68"/>
                    </a:cubicBezTo>
                    <a:cubicBezTo>
                      <a:pt x="14" y="68"/>
                      <a:pt x="16" y="70"/>
                      <a:pt x="16" y="72"/>
                    </a:cubicBezTo>
                    <a:cubicBezTo>
                      <a:pt x="16" y="74"/>
                      <a:pt x="14" y="76"/>
                      <a:pt x="12" y="76"/>
                    </a:cubicBezTo>
                    <a:close/>
                    <a:moveTo>
                      <a:pt x="72" y="136"/>
                    </a:moveTo>
                    <a:cubicBezTo>
                      <a:pt x="70" y="136"/>
                      <a:pt x="68" y="134"/>
                      <a:pt x="68" y="132"/>
                    </a:cubicBezTo>
                    <a:cubicBezTo>
                      <a:pt x="68" y="130"/>
                      <a:pt x="70" y="128"/>
                      <a:pt x="72" y="128"/>
                    </a:cubicBezTo>
                    <a:cubicBezTo>
                      <a:pt x="74" y="128"/>
                      <a:pt x="76" y="130"/>
                      <a:pt x="76" y="132"/>
                    </a:cubicBezTo>
                    <a:cubicBezTo>
                      <a:pt x="76" y="134"/>
                      <a:pt x="74" y="136"/>
                      <a:pt x="72" y="136"/>
                    </a:cubicBezTo>
                    <a:close/>
                    <a:moveTo>
                      <a:pt x="83" y="127"/>
                    </a:moveTo>
                    <a:cubicBezTo>
                      <a:pt x="82" y="124"/>
                      <a:pt x="79" y="122"/>
                      <a:pt x="76" y="121"/>
                    </a:cubicBezTo>
                    <a:cubicBezTo>
                      <a:pt x="76" y="100"/>
                      <a:pt x="76" y="100"/>
                      <a:pt x="76" y="100"/>
                    </a:cubicBezTo>
                    <a:cubicBezTo>
                      <a:pt x="68" y="100"/>
                      <a:pt x="68" y="100"/>
                      <a:pt x="68" y="100"/>
                    </a:cubicBezTo>
                    <a:cubicBezTo>
                      <a:pt x="68" y="121"/>
                      <a:pt x="68" y="121"/>
                      <a:pt x="68" y="121"/>
                    </a:cubicBezTo>
                    <a:cubicBezTo>
                      <a:pt x="65" y="122"/>
                      <a:pt x="62" y="124"/>
                      <a:pt x="61" y="127"/>
                    </a:cubicBezTo>
                    <a:cubicBezTo>
                      <a:pt x="39" y="123"/>
                      <a:pt x="21" y="105"/>
                      <a:pt x="16" y="83"/>
                    </a:cubicBezTo>
                    <a:cubicBezTo>
                      <a:pt x="20" y="82"/>
                      <a:pt x="22" y="79"/>
                      <a:pt x="23" y="76"/>
                    </a:cubicBezTo>
                    <a:cubicBezTo>
                      <a:pt x="44" y="76"/>
                      <a:pt x="44" y="76"/>
                      <a:pt x="44" y="76"/>
                    </a:cubicBezTo>
                    <a:cubicBezTo>
                      <a:pt x="44" y="68"/>
                      <a:pt x="44" y="68"/>
                      <a:pt x="44" y="68"/>
                    </a:cubicBezTo>
                    <a:cubicBezTo>
                      <a:pt x="23" y="68"/>
                      <a:pt x="23" y="68"/>
                      <a:pt x="23" y="68"/>
                    </a:cubicBezTo>
                    <a:cubicBezTo>
                      <a:pt x="22" y="65"/>
                      <a:pt x="20" y="62"/>
                      <a:pt x="16" y="61"/>
                    </a:cubicBezTo>
                    <a:cubicBezTo>
                      <a:pt x="21" y="38"/>
                      <a:pt x="38" y="21"/>
                      <a:pt x="61" y="16"/>
                    </a:cubicBezTo>
                    <a:cubicBezTo>
                      <a:pt x="62" y="19"/>
                      <a:pt x="65" y="22"/>
                      <a:pt x="68" y="23"/>
                    </a:cubicBezTo>
                    <a:cubicBezTo>
                      <a:pt x="68" y="44"/>
                      <a:pt x="68" y="44"/>
                      <a:pt x="68" y="44"/>
                    </a:cubicBezTo>
                    <a:cubicBezTo>
                      <a:pt x="76" y="44"/>
                      <a:pt x="76" y="44"/>
                      <a:pt x="76" y="44"/>
                    </a:cubicBezTo>
                    <a:cubicBezTo>
                      <a:pt x="76" y="23"/>
                      <a:pt x="76" y="23"/>
                      <a:pt x="76" y="23"/>
                    </a:cubicBezTo>
                    <a:cubicBezTo>
                      <a:pt x="79" y="22"/>
                      <a:pt x="82" y="20"/>
                      <a:pt x="83" y="16"/>
                    </a:cubicBezTo>
                    <a:cubicBezTo>
                      <a:pt x="105" y="21"/>
                      <a:pt x="123" y="39"/>
                      <a:pt x="127" y="61"/>
                    </a:cubicBezTo>
                    <a:cubicBezTo>
                      <a:pt x="124" y="62"/>
                      <a:pt x="122" y="65"/>
                      <a:pt x="121" y="68"/>
                    </a:cubicBezTo>
                    <a:cubicBezTo>
                      <a:pt x="100" y="68"/>
                      <a:pt x="100" y="68"/>
                      <a:pt x="100" y="68"/>
                    </a:cubicBezTo>
                    <a:cubicBezTo>
                      <a:pt x="100" y="76"/>
                      <a:pt x="100" y="76"/>
                      <a:pt x="100" y="76"/>
                    </a:cubicBezTo>
                    <a:cubicBezTo>
                      <a:pt x="121" y="76"/>
                      <a:pt x="121" y="76"/>
                      <a:pt x="121" y="76"/>
                    </a:cubicBezTo>
                    <a:cubicBezTo>
                      <a:pt x="122" y="79"/>
                      <a:pt x="124" y="82"/>
                      <a:pt x="127" y="83"/>
                    </a:cubicBezTo>
                    <a:cubicBezTo>
                      <a:pt x="123" y="105"/>
                      <a:pt x="105" y="123"/>
                      <a:pt x="83" y="127"/>
                    </a:cubicBezTo>
                    <a:close/>
                    <a:moveTo>
                      <a:pt x="132" y="76"/>
                    </a:moveTo>
                    <a:cubicBezTo>
                      <a:pt x="130" y="76"/>
                      <a:pt x="128" y="74"/>
                      <a:pt x="128" y="72"/>
                    </a:cubicBezTo>
                    <a:cubicBezTo>
                      <a:pt x="128" y="70"/>
                      <a:pt x="130" y="68"/>
                      <a:pt x="132" y="68"/>
                    </a:cubicBezTo>
                    <a:cubicBezTo>
                      <a:pt x="134" y="68"/>
                      <a:pt x="136" y="70"/>
                      <a:pt x="136" y="72"/>
                    </a:cubicBezTo>
                    <a:cubicBezTo>
                      <a:pt x="136" y="74"/>
                      <a:pt x="134" y="76"/>
                      <a:pt x="132" y="7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ectangle 22"/>
            <p:cNvSpPr/>
            <p:nvPr/>
          </p:nvSpPr>
          <p:spPr>
            <a:xfrm>
              <a:off x="1691416" y="1840973"/>
              <a:ext cx="5719319" cy="923330"/>
            </a:xfrm>
            <a:prstGeom prst="rect">
              <a:avLst/>
            </a:prstGeom>
          </p:spPr>
          <p:txBody>
            <a:bodyPr wrap="square">
              <a:spAutoFit/>
            </a:bodyPr>
            <a:lstStyle/>
            <a:p>
              <a:r>
                <a:rPr lang="en-US" dirty="0"/>
                <a:t>With </a:t>
              </a:r>
              <a:r>
                <a:rPr lang="en-US" b="1" dirty="0"/>
                <a:t>Meridian</a:t>
              </a:r>
              <a:r>
                <a:rPr lang="en-US" dirty="0"/>
                <a:t>, a customer device can show the customer </a:t>
              </a:r>
              <a:r>
                <a:rPr lang="en-US" b="1" dirty="0"/>
                <a:t>location</a:t>
              </a:r>
              <a:r>
                <a:rPr lang="en-US" dirty="0"/>
                <a:t> and guide him to the </a:t>
              </a:r>
              <a:r>
                <a:rPr lang="en-US" b="1" dirty="0"/>
                <a:t>product is looking for</a:t>
              </a:r>
            </a:p>
          </p:txBody>
        </p:sp>
      </p:grpSp>
      <p:pic>
        <p:nvPicPr>
          <p:cNvPr id="2" name="Picture 1"/>
          <p:cNvPicPr>
            <a:picLocks noChangeAspect="1"/>
          </p:cNvPicPr>
          <p:nvPr/>
        </p:nvPicPr>
        <p:blipFill>
          <a:blip r:embed="rId5"/>
          <a:stretch>
            <a:fillRect/>
          </a:stretch>
        </p:blipFill>
        <p:spPr>
          <a:xfrm>
            <a:off x="8690416" y="859857"/>
            <a:ext cx="2798307" cy="4962574"/>
          </a:xfrm>
          <a:prstGeom prst="rect">
            <a:avLst/>
          </a:prstGeom>
        </p:spPr>
      </p:pic>
    </p:spTree>
    <p:extLst>
      <p:ext uri="{BB962C8B-B14F-4D97-AF65-F5344CB8AC3E}">
        <p14:creationId xmlns:p14="http://schemas.microsoft.com/office/powerpoint/2010/main" val="1440136180"/>
      </p:ext>
    </p:extLst>
  </p:cSld>
  <p:clrMapOvr>
    <a:masterClrMapping/>
  </p:clrMapOvr>
  <mc:AlternateContent xmlns:mc="http://schemas.openxmlformats.org/markup-compatibility/2006" xmlns:p14="http://schemas.microsoft.com/office/powerpoint/2010/main">
    <mc:Choice Requires="p14">
      <p:transition spd="med" p14:dur="700" advTm="24000">
        <p:fade/>
      </p:transition>
    </mc:Choice>
    <mc:Fallback xmlns="">
      <p:transition spd="med" advTm="2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2020 50% of all business analytics software will incorporate features built on cognitive computing</a:t>
            </a:r>
            <a:br>
              <a:rPr lang="en-US" dirty="0"/>
            </a:br>
            <a:endParaRPr lang="en-US" dirty="0"/>
          </a:p>
        </p:txBody>
      </p:sp>
      <p:sp>
        <p:nvSpPr>
          <p:cNvPr id="3" name="Content Placeholder 2"/>
          <p:cNvSpPr>
            <a:spLocks noGrp="1"/>
          </p:cNvSpPr>
          <p:nvPr>
            <p:ph idx="1"/>
          </p:nvPr>
        </p:nvSpPr>
        <p:spPr>
          <a:xfrm>
            <a:off x="765016" y="1730099"/>
            <a:ext cx="3194050" cy="409754"/>
          </a:xfrm>
        </p:spPr>
        <p:txBody>
          <a:bodyPr/>
          <a:lstStyle/>
          <a:p>
            <a:pPr marL="0" indent="0" algn="ctr">
              <a:buNone/>
            </a:pPr>
            <a:r>
              <a:rPr lang="en-US" b="1" dirty="0"/>
              <a:t>2020 Market Estimate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784" y="2139853"/>
            <a:ext cx="6770216" cy="372974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 y="2139853"/>
            <a:ext cx="3505200" cy="351922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1844" y="1383323"/>
            <a:ext cx="743855" cy="195262"/>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58587" y="5676659"/>
            <a:ext cx="882894" cy="190500"/>
          </a:xfrm>
          <a:prstGeom prst="rect">
            <a:avLst/>
          </a:prstGeom>
        </p:spPr>
      </p:pic>
      <p:sp>
        <p:nvSpPr>
          <p:cNvPr id="11" name="Oval 10"/>
          <p:cNvSpPr/>
          <p:nvPr/>
        </p:nvSpPr>
        <p:spPr bwMode="ltGray">
          <a:xfrm>
            <a:off x="380999" y="4191000"/>
            <a:ext cx="4038441" cy="762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spTree>
    <p:extLst>
      <p:ext uri="{BB962C8B-B14F-4D97-AF65-F5344CB8AC3E}">
        <p14:creationId xmlns:p14="http://schemas.microsoft.com/office/powerpoint/2010/main" val="366518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colourbox.com/preview/11204729-new-gold-smartphone-with-blank-screen-on-white-backgrou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76332" y="63062"/>
            <a:ext cx="3826477" cy="6794938"/>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7"/>
          <p:cNvSpPr txBox="1">
            <a:spLocks/>
          </p:cNvSpPr>
          <p:nvPr/>
        </p:nvSpPr>
        <p:spPr>
          <a:xfrm>
            <a:off x="551384" y="470724"/>
            <a:ext cx="2696314" cy="447887"/>
          </a:xfrm>
          <a:prstGeom prst="rect">
            <a:avLst/>
          </a:prstGeom>
          <a:noFill/>
          <a:ln>
            <a:noFill/>
          </a:ln>
        </p:spPr>
        <p:txBody>
          <a:bodyPr vert="horz" wrap="square" lIns="91440" tIns="91440" rIns="91440" bIns="91440" numCol="1" rtlCol="0" anchor="ctr" anchorCtr="0" compatLnSpc="1">
            <a:prstTxWarp prst="textNoShape">
              <a:avLst/>
            </a:prstTxWarp>
            <a:noAutofit/>
          </a:bodyPr>
          <a:lstStyle>
            <a:defPPr>
              <a:defRPr lang="en-US"/>
            </a:defPPr>
            <a:lvl1pPr>
              <a:lnSpc>
                <a:spcPct val="90000"/>
              </a:lnSpc>
              <a:spcBef>
                <a:spcPct val="0"/>
              </a:spcBef>
              <a:buNone/>
              <a:defRPr sz="2000" b="1">
                <a:latin typeface="+mj-lt"/>
                <a:ea typeface="+mj-ea"/>
                <a:cs typeface="+mj-cs"/>
              </a:defRPr>
            </a:lvl1pPr>
          </a:lstStyle>
          <a:p>
            <a:r>
              <a:rPr lang="en-US" dirty="0"/>
              <a:t>Virtual Assistant</a:t>
            </a:r>
          </a:p>
        </p:txBody>
      </p:sp>
      <p:grpSp>
        <p:nvGrpSpPr>
          <p:cNvPr id="2" name="Group 1"/>
          <p:cNvGrpSpPr/>
          <p:nvPr/>
        </p:nvGrpSpPr>
        <p:grpSpPr>
          <a:xfrm>
            <a:off x="666164" y="1793093"/>
            <a:ext cx="7469051" cy="552450"/>
            <a:chOff x="666164" y="1929573"/>
            <a:chExt cx="7469051" cy="552450"/>
          </a:xfrm>
        </p:grpSpPr>
        <p:sp>
          <p:nvSpPr>
            <p:cNvPr id="3" name="Rectangle 2"/>
            <p:cNvSpPr/>
            <p:nvPr/>
          </p:nvSpPr>
          <p:spPr>
            <a:xfrm>
              <a:off x="1460727" y="1964643"/>
              <a:ext cx="6674488" cy="482310"/>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latin typeface="+mj-lt"/>
                  <a:ea typeface="+mj-ea"/>
                  <a:cs typeface="+mj-cs"/>
                </a:rPr>
                <a:t>Another </a:t>
              </a:r>
              <a:r>
                <a:rPr lang="en-US" b="1" dirty="0">
                  <a:latin typeface="+mj-lt"/>
                  <a:ea typeface="+mj-ea"/>
                  <a:cs typeface="+mj-cs"/>
                </a:rPr>
                <a:t>example</a:t>
              </a:r>
              <a:r>
                <a:rPr lang="en-US" dirty="0">
                  <a:latin typeface="+mj-lt"/>
                  <a:ea typeface="+mj-ea"/>
                  <a:cs typeface="+mj-cs"/>
                </a:rPr>
                <a:t>: customer asks about </a:t>
              </a:r>
              <a:r>
                <a:rPr lang="en-US" b="1" dirty="0">
                  <a:latin typeface="+mj-lt"/>
                  <a:ea typeface="+mj-ea"/>
                  <a:cs typeface="+mj-cs"/>
                </a:rPr>
                <a:t>available offers</a:t>
              </a:r>
            </a:p>
          </p:txBody>
        </p:sp>
        <p:grpSp>
          <p:nvGrpSpPr>
            <p:cNvPr id="10" name="Group 9"/>
            <p:cNvGrpSpPr>
              <a:grpSpLocks noChangeAspect="1"/>
            </p:cNvGrpSpPr>
            <p:nvPr/>
          </p:nvGrpSpPr>
          <p:grpSpPr>
            <a:xfrm>
              <a:off x="666164" y="1929573"/>
              <a:ext cx="552450" cy="552450"/>
              <a:chOff x="3085139" y="3066759"/>
              <a:chExt cx="552450" cy="552450"/>
            </a:xfrm>
          </p:grpSpPr>
          <p:sp>
            <p:nvSpPr>
              <p:cNvPr id="13" name="Freeform 5"/>
              <p:cNvSpPr>
                <a:spLocks/>
              </p:cNvSpPr>
              <p:nvPr/>
            </p:nvSpPr>
            <p:spPr bwMode="auto">
              <a:xfrm>
                <a:off x="3085139" y="3066759"/>
                <a:ext cx="552450" cy="552450"/>
              </a:xfrm>
              <a:custGeom>
                <a:avLst/>
                <a:gdLst>
                  <a:gd name="T0" fmla="*/ 72 w 144"/>
                  <a:gd name="T1" fmla="*/ 144 h 144"/>
                  <a:gd name="T2" fmla="*/ 0 w 144"/>
                  <a:gd name="T3" fmla="*/ 72 h 144"/>
                  <a:gd name="T4" fmla="*/ 72 w 144"/>
                  <a:gd name="T5" fmla="*/ 0 h 144"/>
                  <a:gd name="T6" fmla="*/ 72 w 144"/>
                  <a:gd name="T7" fmla="*/ 8 h 144"/>
                  <a:gd name="T8" fmla="*/ 8 w 144"/>
                  <a:gd name="T9" fmla="*/ 72 h 144"/>
                  <a:gd name="T10" fmla="*/ 72 w 144"/>
                  <a:gd name="T11" fmla="*/ 136 h 144"/>
                  <a:gd name="T12" fmla="*/ 136 w 144"/>
                  <a:gd name="T13" fmla="*/ 72 h 144"/>
                  <a:gd name="T14" fmla="*/ 144 w 144"/>
                  <a:gd name="T15" fmla="*/ 72 h 144"/>
                  <a:gd name="T16" fmla="*/ 72 w 144"/>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44">
                    <a:moveTo>
                      <a:pt x="72" y="144"/>
                    </a:moveTo>
                    <a:cubicBezTo>
                      <a:pt x="32" y="144"/>
                      <a:pt x="0" y="112"/>
                      <a:pt x="0" y="72"/>
                    </a:cubicBezTo>
                    <a:cubicBezTo>
                      <a:pt x="0" y="32"/>
                      <a:pt x="32" y="0"/>
                      <a:pt x="72" y="0"/>
                    </a:cubicBezTo>
                    <a:cubicBezTo>
                      <a:pt x="72" y="8"/>
                      <a:pt x="72" y="8"/>
                      <a:pt x="72" y="8"/>
                    </a:cubicBezTo>
                    <a:cubicBezTo>
                      <a:pt x="37" y="8"/>
                      <a:pt x="8" y="37"/>
                      <a:pt x="8" y="72"/>
                    </a:cubicBezTo>
                    <a:cubicBezTo>
                      <a:pt x="8" y="107"/>
                      <a:pt x="37" y="136"/>
                      <a:pt x="72" y="136"/>
                    </a:cubicBezTo>
                    <a:cubicBezTo>
                      <a:pt x="107" y="136"/>
                      <a:pt x="136" y="107"/>
                      <a:pt x="136" y="72"/>
                    </a:cubicBezTo>
                    <a:cubicBezTo>
                      <a:pt x="144" y="72"/>
                      <a:pt x="144" y="72"/>
                      <a:pt x="144" y="72"/>
                    </a:cubicBezTo>
                    <a:cubicBezTo>
                      <a:pt x="144" y="112"/>
                      <a:pt x="112" y="144"/>
                      <a:pt x="72" y="14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6"/>
              <p:cNvSpPr>
                <a:spLocks noEditPoints="1"/>
              </p:cNvSpPr>
              <p:nvPr/>
            </p:nvSpPr>
            <p:spPr bwMode="auto">
              <a:xfrm>
                <a:off x="3299452" y="3077872"/>
                <a:ext cx="327025" cy="403225"/>
              </a:xfrm>
              <a:custGeom>
                <a:avLst/>
                <a:gdLst>
                  <a:gd name="T0" fmla="*/ 8 w 85"/>
                  <a:gd name="T1" fmla="*/ 57 h 105"/>
                  <a:gd name="T2" fmla="*/ 16 w 85"/>
                  <a:gd name="T3" fmla="*/ 65 h 105"/>
                  <a:gd name="T4" fmla="*/ 20 w 85"/>
                  <a:gd name="T5" fmla="*/ 65 h 105"/>
                  <a:gd name="T6" fmla="*/ 36 w 85"/>
                  <a:gd name="T7" fmla="*/ 81 h 105"/>
                  <a:gd name="T8" fmla="*/ 24 w 85"/>
                  <a:gd name="T9" fmla="*/ 96 h 105"/>
                  <a:gd name="T10" fmla="*/ 24 w 85"/>
                  <a:gd name="T11" fmla="*/ 105 h 105"/>
                  <a:gd name="T12" fmla="*/ 16 w 85"/>
                  <a:gd name="T13" fmla="*/ 105 h 105"/>
                  <a:gd name="T14" fmla="*/ 16 w 85"/>
                  <a:gd name="T15" fmla="*/ 97 h 105"/>
                  <a:gd name="T16" fmla="*/ 0 w 85"/>
                  <a:gd name="T17" fmla="*/ 97 h 105"/>
                  <a:gd name="T18" fmla="*/ 0 w 85"/>
                  <a:gd name="T19" fmla="*/ 89 h 105"/>
                  <a:gd name="T20" fmla="*/ 20 w 85"/>
                  <a:gd name="T21" fmla="*/ 89 h 105"/>
                  <a:gd name="T22" fmla="*/ 28 w 85"/>
                  <a:gd name="T23" fmla="*/ 81 h 105"/>
                  <a:gd name="T24" fmla="*/ 20 w 85"/>
                  <a:gd name="T25" fmla="*/ 73 h 105"/>
                  <a:gd name="T26" fmla="*/ 16 w 85"/>
                  <a:gd name="T27" fmla="*/ 73 h 105"/>
                  <a:gd name="T28" fmla="*/ 0 w 85"/>
                  <a:gd name="T29" fmla="*/ 57 h 105"/>
                  <a:gd name="T30" fmla="*/ 16 w 85"/>
                  <a:gd name="T31" fmla="*/ 41 h 105"/>
                  <a:gd name="T32" fmla="*/ 16 w 85"/>
                  <a:gd name="T33" fmla="*/ 33 h 105"/>
                  <a:gd name="T34" fmla="*/ 24 w 85"/>
                  <a:gd name="T35" fmla="*/ 33 h 105"/>
                  <a:gd name="T36" fmla="*/ 24 w 85"/>
                  <a:gd name="T37" fmla="*/ 41 h 105"/>
                  <a:gd name="T38" fmla="*/ 36 w 85"/>
                  <a:gd name="T39" fmla="*/ 41 h 105"/>
                  <a:gd name="T40" fmla="*/ 36 w 85"/>
                  <a:gd name="T41" fmla="*/ 49 h 105"/>
                  <a:gd name="T42" fmla="*/ 16 w 85"/>
                  <a:gd name="T43" fmla="*/ 49 h 105"/>
                  <a:gd name="T44" fmla="*/ 8 w 85"/>
                  <a:gd name="T45" fmla="*/ 57 h 105"/>
                  <a:gd name="T46" fmla="*/ 85 w 85"/>
                  <a:gd name="T47" fmla="*/ 48 h 105"/>
                  <a:gd name="T48" fmla="*/ 37 w 85"/>
                  <a:gd name="T49" fmla="*/ 0 h 105"/>
                  <a:gd name="T50" fmla="*/ 34 w 85"/>
                  <a:gd name="T51" fmla="*/ 8 h 105"/>
                  <a:gd name="T52" fmla="*/ 77 w 85"/>
                  <a:gd name="T53" fmla="*/ 51 h 105"/>
                  <a:gd name="T54" fmla="*/ 85 w 85"/>
                  <a:gd name="T55" fmla="*/ 4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5" h="105">
                    <a:moveTo>
                      <a:pt x="8" y="57"/>
                    </a:moveTo>
                    <a:cubicBezTo>
                      <a:pt x="8" y="61"/>
                      <a:pt x="12" y="65"/>
                      <a:pt x="16" y="65"/>
                    </a:cubicBezTo>
                    <a:cubicBezTo>
                      <a:pt x="20" y="65"/>
                      <a:pt x="20" y="65"/>
                      <a:pt x="20" y="65"/>
                    </a:cubicBezTo>
                    <a:cubicBezTo>
                      <a:pt x="29" y="65"/>
                      <a:pt x="36" y="72"/>
                      <a:pt x="36" y="81"/>
                    </a:cubicBezTo>
                    <a:cubicBezTo>
                      <a:pt x="36" y="88"/>
                      <a:pt x="31" y="95"/>
                      <a:pt x="24" y="96"/>
                    </a:cubicBezTo>
                    <a:cubicBezTo>
                      <a:pt x="24" y="105"/>
                      <a:pt x="24" y="105"/>
                      <a:pt x="24" y="105"/>
                    </a:cubicBezTo>
                    <a:cubicBezTo>
                      <a:pt x="16" y="105"/>
                      <a:pt x="16" y="105"/>
                      <a:pt x="16" y="105"/>
                    </a:cubicBezTo>
                    <a:cubicBezTo>
                      <a:pt x="16" y="97"/>
                      <a:pt x="16" y="97"/>
                      <a:pt x="16" y="97"/>
                    </a:cubicBezTo>
                    <a:cubicBezTo>
                      <a:pt x="0" y="97"/>
                      <a:pt x="0" y="97"/>
                      <a:pt x="0" y="97"/>
                    </a:cubicBezTo>
                    <a:cubicBezTo>
                      <a:pt x="0" y="89"/>
                      <a:pt x="0" y="89"/>
                      <a:pt x="0" y="89"/>
                    </a:cubicBezTo>
                    <a:cubicBezTo>
                      <a:pt x="20" y="89"/>
                      <a:pt x="20" y="89"/>
                      <a:pt x="20" y="89"/>
                    </a:cubicBezTo>
                    <a:cubicBezTo>
                      <a:pt x="24" y="89"/>
                      <a:pt x="28" y="85"/>
                      <a:pt x="28" y="81"/>
                    </a:cubicBezTo>
                    <a:cubicBezTo>
                      <a:pt x="28" y="77"/>
                      <a:pt x="24" y="73"/>
                      <a:pt x="20" y="73"/>
                    </a:cubicBezTo>
                    <a:cubicBezTo>
                      <a:pt x="16" y="73"/>
                      <a:pt x="16" y="73"/>
                      <a:pt x="16" y="73"/>
                    </a:cubicBezTo>
                    <a:cubicBezTo>
                      <a:pt x="7" y="73"/>
                      <a:pt x="0" y="66"/>
                      <a:pt x="0" y="57"/>
                    </a:cubicBezTo>
                    <a:cubicBezTo>
                      <a:pt x="0" y="48"/>
                      <a:pt x="7" y="41"/>
                      <a:pt x="16" y="41"/>
                    </a:cubicBezTo>
                    <a:cubicBezTo>
                      <a:pt x="16" y="33"/>
                      <a:pt x="16" y="33"/>
                      <a:pt x="16" y="33"/>
                    </a:cubicBezTo>
                    <a:cubicBezTo>
                      <a:pt x="24" y="33"/>
                      <a:pt x="24" y="33"/>
                      <a:pt x="24" y="33"/>
                    </a:cubicBezTo>
                    <a:cubicBezTo>
                      <a:pt x="24" y="41"/>
                      <a:pt x="24" y="41"/>
                      <a:pt x="24" y="41"/>
                    </a:cubicBezTo>
                    <a:cubicBezTo>
                      <a:pt x="36" y="41"/>
                      <a:pt x="36" y="41"/>
                      <a:pt x="36" y="41"/>
                    </a:cubicBezTo>
                    <a:cubicBezTo>
                      <a:pt x="36" y="49"/>
                      <a:pt x="36" y="49"/>
                      <a:pt x="36" y="49"/>
                    </a:cubicBezTo>
                    <a:cubicBezTo>
                      <a:pt x="16" y="49"/>
                      <a:pt x="16" y="49"/>
                      <a:pt x="16" y="49"/>
                    </a:cubicBezTo>
                    <a:cubicBezTo>
                      <a:pt x="12" y="49"/>
                      <a:pt x="8" y="53"/>
                      <a:pt x="8" y="57"/>
                    </a:cubicBezTo>
                    <a:close/>
                    <a:moveTo>
                      <a:pt x="85" y="48"/>
                    </a:moveTo>
                    <a:cubicBezTo>
                      <a:pt x="78" y="25"/>
                      <a:pt x="60" y="7"/>
                      <a:pt x="37" y="0"/>
                    </a:cubicBezTo>
                    <a:cubicBezTo>
                      <a:pt x="34" y="8"/>
                      <a:pt x="34" y="8"/>
                      <a:pt x="34" y="8"/>
                    </a:cubicBezTo>
                    <a:cubicBezTo>
                      <a:pt x="55" y="14"/>
                      <a:pt x="71" y="30"/>
                      <a:pt x="77" y="51"/>
                    </a:cubicBezTo>
                    <a:lnTo>
                      <a:pt x="85" y="48"/>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669339" y="3181543"/>
            <a:ext cx="7155147" cy="723465"/>
            <a:chOff x="669339" y="3318023"/>
            <a:chExt cx="7155147" cy="723465"/>
          </a:xfrm>
        </p:grpSpPr>
        <p:sp>
          <p:nvSpPr>
            <p:cNvPr id="7" name="Rectangle 6"/>
            <p:cNvSpPr/>
            <p:nvPr/>
          </p:nvSpPr>
          <p:spPr>
            <a:xfrm>
              <a:off x="1460727" y="3318023"/>
              <a:ext cx="6363759" cy="723465"/>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latin typeface="+mj-lt"/>
                  <a:ea typeface="+mj-ea"/>
                  <a:cs typeface="+mj-cs"/>
                </a:rPr>
                <a:t>Without a customer identification the response is </a:t>
              </a:r>
              <a:r>
                <a:rPr lang="en-US" b="1" dirty="0">
                  <a:latin typeface="+mj-lt"/>
                  <a:ea typeface="+mj-ea"/>
                  <a:cs typeface="+mj-cs"/>
                </a:rPr>
                <a:t>generic</a:t>
              </a:r>
              <a:r>
                <a:rPr lang="en-US" dirty="0">
                  <a:latin typeface="+mj-lt"/>
                  <a:ea typeface="+mj-ea"/>
                  <a:cs typeface="+mj-cs"/>
                </a:rPr>
                <a:t>, </a:t>
              </a:r>
              <a:r>
                <a:rPr lang="en-US" dirty="0"/>
                <a:t>but can be </a:t>
              </a:r>
              <a:r>
                <a:rPr lang="en-US" b="1" dirty="0"/>
                <a:t>refined</a:t>
              </a:r>
              <a:r>
                <a:rPr lang="en-US" dirty="0"/>
                <a:t> with further questions or selections</a:t>
              </a:r>
            </a:p>
          </p:txBody>
        </p:sp>
        <p:grpSp>
          <p:nvGrpSpPr>
            <p:cNvPr id="15" name="Group 14"/>
            <p:cNvGrpSpPr>
              <a:grpSpLocks noChangeAspect="1"/>
            </p:cNvGrpSpPr>
            <p:nvPr/>
          </p:nvGrpSpPr>
          <p:grpSpPr>
            <a:xfrm>
              <a:off x="669339" y="3394737"/>
              <a:ext cx="546100" cy="546099"/>
              <a:chOff x="5334000" y="677863"/>
              <a:chExt cx="550863" cy="550862"/>
            </a:xfrm>
          </p:grpSpPr>
          <p:sp>
            <p:nvSpPr>
              <p:cNvPr id="18" name="Freeform 82"/>
              <p:cNvSpPr>
                <a:spLocks/>
              </p:cNvSpPr>
              <p:nvPr/>
            </p:nvSpPr>
            <p:spPr bwMode="auto">
              <a:xfrm>
                <a:off x="5440363" y="784225"/>
                <a:ext cx="338138" cy="338137"/>
              </a:xfrm>
              <a:custGeom>
                <a:avLst/>
                <a:gdLst>
                  <a:gd name="T0" fmla="*/ 213 w 213"/>
                  <a:gd name="T1" fmla="*/ 0 h 213"/>
                  <a:gd name="T2" fmla="*/ 213 w 213"/>
                  <a:gd name="T3" fmla="*/ 87 h 213"/>
                  <a:gd name="T4" fmla="*/ 193 w 213"/>
                  <a:gd name="T5" fmla="*/ 87 h 213"/>
                  <a:gd name="T6" fmla="*/ 193 w 213"/>
                  <a:gd name="T7" fmla="*/ 34 h 213"/>
                  <a:gd name="T8" fmla="*/ 34 w 213"/>
                  <a:gd name="T9" fmla="*/ 193 h 213"/>
                  <a:gd name="T10" fmla="*/ 87 w 213"/>
                  <a:gd name="T11" fmla="*/ 193 h 213"/>
                  <a:gd name="T12" fmla="*/ 87 w 213"/>
                  <a:gd name="T13" fmla="*/ 213 h 213"/>
                  <a:gd name="T14" fmla="*/ 0 w 213"/>
                  <a:gd name="T15" fmla="*/ 213 h 213"/>
                  <a:gd name="T16" fmla="*/ 0 w 213"/>
                  <a:gd name="T17" fmla="*/ 126 h 213"/>
                  <a:gd name="T18" fmla="*/ 20 w 213"/>
                  <a:gd name="T19" fmla="*/ 126 h 213"/>
                  <a:gd name="T20" fmla="*/ 20 w 213"/>
                  <a:gd name="T21" fmla="*/ 179 h 213"/>
                  <a:gd name="T22" fmla="*/ 179 w 213"/>
                  <a:gd name="T23" fmla="*/ 20 h 213"/>
                  <a:gd name="T24" fmla="*/ 126 w 213"/>
                  <a:gd name="T25" fmla="*/ 20 h 213"/>
                  <a:gd name="T26" fmla="*/ 126 w 213"/>
                  <a:gd name="T27" fmla="*/ 0 h 213"/>
                  <a:gd name="T28" fmla="*/ 213 w 213"/>
                  <a:gd name="T29"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 h="213">
                    <a:moveTo>
                      <a:pt x="213" y="0"/>
                    </a:moveTo>
                    <a:lnTo>
                      <a:pt x="213" y="87"/>
                    </a:lnTo>
                    <a:lnTo>
                      <a:pt x="193" y="87"/>
                    </a:lnTo>
                    <a:lnTo>
                      <a:pt x="193" y="34"/>
                    </a:lnTo>
                    <a:lnTo>
                      <a:pt x="34" y="193"/>
                    </a:lnTo>
                    <a:lnTo>
                      <a:pt x="87" y="193"/>
                    </a:lnTo>
                    <a:lnTo>
                      <a:pt x="87" y="213"/>
                    </a:lnTo>
                    <a:lnTo>
                      <a:pt x="0" y="213"/>
                    </a:lnTo>
                    <a:lnTo>
                      <a:pt x="0" y="126"/>
                    </a:lnTo>
                    <a:lnTo>
                      <a:pt x="20" y="126"/>
                    </a:lnTo>
                    <a:lnTo>
                      <a:pt x="20" y="179"/>
                    </a:lnTo>
                    <a:lnTo>
                      <a:pt x="179" y="20"/>
                    </a:lnTo>
                    <a:lnTo>
                      <a:pt x="126" y="20"/>
                    </a:lnTo>
                    <a:lnTo>
                      <a:pt x="126" y="0"/>
                    </a:lnTo>
                    <a:lnTo>
                      <a:pt x="213" y="0"/>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3"/>
              <p:cNvSpPr>
                <a:spLocks noEditPoints="1"/>
              </p:cNvSpPr>
              <p:nvPr/>
            </p:nvSpPr>
            <p:spPr bwMode="auto">
              <a:xfrm>
                <a:off x="5334000" y="677863"/>
                <a:ext cx="550863" cy="550862"/>
              </a:xfrm>
              <a:custGeom>
                <a:avLst/>
                <a:gdLst>
                  <a:gd name="T0" fmla="*/ 0 w 347"/>
                  <a:gd name="T1" fmla="*/ 347 h 347"/>
                  <a:gd name="T2" fmla="*/ 19 w 347"/>
                  <a:gd name="T3" fmla="*/ 328 h 347"/>
                  <a:gd name="T4" fmla="*/ 58 w 347"/>
                  <a:gd name="T5" fmla="*/ 328 h 347"/>
                  <a:gd name="T6" fmla="*/ 39 w 347"/>
                  <a:gd name="T7" fmla="*/ 347 h 347"/>
                  <a:gd name="T8" fmla="*/ 58 w 347"/>
                  <a:gd name="T9" fmla="*/ 328 h 347"/>
                  <a:gd name="T10" fmla="*/ 77 w 347"/>
                  <a:gd name="T11" fmla="*/ 328 h 347"/>
                  <a:gd name="T12" fmla="*/ 96 w 347"/>
                  <a:gd name="T13" fmla="*/ 347 h 347"/>
                  <a:gd name="T14" fmla="*/ 135 w 347"/>
                  <a:gd name="T15" fmla="*/ 328 h 347"/>
                  <a:gd name="T16" fmla="*/ 116 w 347"/>
                  <a:gd name="T17" fmla="*/ 347 h 347"/>
                  <a:gd name="T18" fmla="*/ 135 w 347"/>
                  <a:gd name="T19" fmla="*/ 328 h 347"/>
                  <a:gd name="T20" fmla="*/ 154 w 347"/>
                  <a:gd name="T21" fmla="*/ 328 h 347"/>
                  <a:gd name="T22" fmla="*/ 174 w 347"/>
                  <a:gd name="T23" fmla="*/ 347 h 347"/>
                  <a:gd name="T24" fmla="*/ 19 w 347"/>
                  <a:gd name="T25" fmla="*/ 251 h 347"/>
                  <a:gd name="T26" fmla="*/ 0 w 347"/>
                  <a:gd name="T27" fmla="*/ 270 h 347"/>
                  <a:gd name="T28" fmla="*/ 19 w 347"/>
                  <a:gd name="T29" fmla="*/ 251 h 347"/>
                  <a:gd name="T30" fmla="*/ 0 w 347"/>
                  <a:gd name="T31" fmla="*/ 212 h 347"/>
                  <a:gd name="T32" fmla="*/ 19 w 347"/>
                  <a:gd name="T33" fmla="*/ 231 h 347"/>
                  <a:gd name="T34" fmla="*/ 19 w 347"/>
                  <a:gd name="T35" fmla="*/ 174 h 347"/>
                  <a:gd name="T36" fmla="*/ 0 w 347"/>
                  <a:gd name="T37" fmla="*/ 193 h 347"/>
                  <a:gd name="T38" fmla="*/ 19 w 347"/>
                  <a:gd name="T39" fmla="*/ 174 h 347"/>
                  <a:gd name="T40" fmla="*/ 0 w 347"/>
                  <a:gd name="T41" fmla="*/ 289 h 347"/>
                  <a:gd name="T42" fmla="*/ 19 w 347"/>
                  <a:gd name="T43" fmla="*/ 308 h 347"/>
                  <a:gd name="T44" fmla="*/ 347 w 347"/>
                  <a:gd name="T45" fmla="*/ 0 h 347"/>
                  <a:gd name="T46" fmla="*/ 328 w 347"/>
                  <a:gd name="T47" fmla="*/ 19 h 347"/>
                  <a:gd name="T48" fmla="*/ 347 w 347"/>
                  <a:gd name="T49" fmla="*/ 0 h 347"/>
                  <a:gd name="T50" fmla="*/ 289 w 347"/>
                  <a:gd name="T51" fmla="*/ 0 h 347"/>
                  <a:gd name="T52" fmla="*/ 308 w 347"/>
                  <a:gd name="T53" fmla="*/ 19 h 347"/>
                  <a:gd name="T54" fmla="*/ 270 w 347"/>
                  <a:gd name="T55" fmla="*/ 0 h 347"/>
                  <a:gd name="T56" fmla="*/ 251 w 347"/>
                  <a:gd name="T57" fmla="*/ 19 h 347"/>
                  <a:gd name="T58" fmla="*/ 270 w 347"/>
                  <a:gd name="T59" fmla="*/ 0 h 347"/>
                  <a:gd name="T60" fmla="*/ 212 w 347"/>
                  <a:gd name="T61" fmla="*/ 0 h 347"/>
                  <a:gd name="T62" fmla="*/ 231 w 347"/>
                  <a:gd name="T63" fmla="*/ 19 h 347"/>
                  <a:gd name="T64" fmla="*/ 193 w 347"/>
                  <a:gd name="T65" fmla="*/ 0 h 347"/>
                  <a:gd name="T66" fmla="*/ 174 w 347"/>
                  <a:gd name="T67" fmla="*/ 19 h 347"/>
                  <a:gd name="T68" fmla="*/ 193 w 347"/>
                  <a:gd name="T69" fmla="*/ 0 h 347"/>
                  <a:gd name="T70" fmla="*/ 328 w 347"/>
                  <a:gd name="T71" fmla="*/ 77 h 347"/>
                  <a:gd name="T72" fmla="*/ 347 w 347"/>
                  <a:gd name="T73" fmla="*/ 96 h 347"/>
                  <a:gd name="T74" fmla="*/ 347 w 347"/>
                  <a:gd name="T75" fmla="*/ 116 h 347"/>
                  <a:gd name="T76" fmla="*/ 328 w 347"/>
                  <a:gd name="T77" fmla="*/ 135 h 347"/>
                  <a:gd name="T78" fmla="*/ 347 w 347"/>
                  <a:gd name="T79" fmla="*/ 116 h 347"/>
                  <a:gd name="T80" fmla="*/ 328 w 347"/>
                  <a:gd name="T81" fmla="*/ 154 h 347"/>
                  <a:gd name="T82" fmla="*/ 347 w 347"/>
                  <a:gd name="T83" fmla="*/ 174 h 347"/>
                  <a:gd name="T84" fmla="*/ 347 w 347"/>
                  <a:gd name="T85" fmla="*/ 39 h 347"/>
                  <a:gd name="T86" fmla="*/ 328 w 347"/>
                  <a:gd name="T87" fmla="*/ 58 h 347"/>
                  <a:gd name="T88" fmla="*/ 347 w 347"/>
                  <a:gd name="T89" fmla="*/ 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7">
                    <a:moveTo>
                      <a:pt x="19" y="347"/>
                    </a:moveTo>
                    <a:lnTo>
                      <a:pt x="0" y="347"/>
                    </a:lnTo>
                    <a:lnTo>
                      <a:pt x="0" y="328"/>
                    </a:lnTo>
                    <a:lnTo>
                      <a:pt x="19" y="328"/>
                    </a:lnTo>
                    <a:lnTo>
                      <a:pt x="19" y="347"/>
                    </a:lnTo>
                    <a:close/>
                    <a:moveTo>
                      <a:pt x="58" y="328"/>
                    </a:moveTo>
                    <a:lnTo>
                      <a:pt x="39" y="328"/>
                    </a:lnTo>
                    <a:lnTo>
                      <a:pt x="39" y="347"/>
                    </a:lnTo>
                    <a:lnTo>
                      <a:pt x="58" y="347"/>
                    </a:lnTo>
                    <a:lnTo>
                      <a:pt x="58" y="328"/>
                    </a:lnTo>
                    <a:close/>
                    <a:moveTo>
                      <a:pt x="96" y="328"/>
                    </a:moveTo>
                    <a:lnTo>
                      <a:pt x="77" y="328"/>
                    </a:lnTo>
                    <a:lnTo>
                      <a:pt x="77" y="347"/>
                    </a:lnTo>
                    <a:lnTo>
                      <a:pt x="96" y="347"/>
                    </a:lnTo>
                    <a:lnTo>
                      <a:pt x="96" y="328"/>
                    </a:lnTo>
                    <a:close/>
                    <a:moveTo>
                      <a:pt x="135" y="328"/>
                    </a:moveTo>
                    <a:lnTo>
                      <a:pt x="116" y="328"/>
                    </a:lnTo>
                    <a:lnTo>
                      <a:pt x="116" y="347"/>
                    </a:lnTo>
                    <a:lnTo>
                      <a:pt x="135" y="347"/>
                    </a:lnTo>
                    <a:lnTo>
                      <a:pt x="135" y="328"/>
                    </a:lnTo>
                    <a:close/>
                    <a:moveTo>
                      <a:pt x="174" y="328"/>
                    </a:moveTo>
                    <a:lnTo>
                      <a:pt x="154" y="328"/>
                    </a:lnTo>
                    <a:lnTo>
                      <a:pt x="154" y="347"/>
                    </a:lnTo>
                    <a:lnTo>
                      <a:pt x="174" y="347"/>
                    </a:lnTo>
                    <a:lnTo>
                      <a:pt x="174" y="328"/>
                    </a:lnTo>
                    <a:close/>
                    <a:moveTo>
                      <a:pt x="19" y="251"/>
                    </a:moveTo>
                    <a:lnTo>
                      <a:pt x="0" y="251"/>
                    </a:lnTo>
                    <a:lnTo>
                      <a:pt x="0" y="270"/>
                    </a:lnTo>
                    <a:lnTo>
                      <a:pt x="19" y="270"/>
                    </a:lnTo>
                    <a:lnTo>
                      <a:pt x="19" y="251"/>
                    </a:lnTo>
                    <a:close/>
                    <a:moveTo>
                      <a:pt x="19" y="212"/>
                    </a:moveTo>
                    <a:lnTo>
                      <a:pt x="0" y="212"/>
                    </a:lnTo>
                    <a:lnTo>
                      <a:pt x="0" y="231"/>
                    </a:lnTo>
                    <a:lnTo>
                      <a:pt x="19" y="231"/>
                    </a:lnTo>
                    <a:lnTo>
                      <a:pt x="19" y="212"/>
                    </a:lnTo>
                    <a:close/>
                    <a:moveTo>
                      <a:pt x="19" y="174"/>
                    </a:moveTo>
                    <a:lnTo>
                      <a:pt x="0" y="174"/>
                    </a:lnTo>
                    <a:lnTo>
                      <a:pt x="0" y="193"/>
                    </a:lnTo>
                    <a:lnTo>
                      <a:pt x="19" y="193"/>
                    </a:lnTo>
                    <a:lnTo>
                      <a:pt x="19" y="174"/>
                    </a:lnTo>
                    <a:close/>
                    <a:moveTo>
                      <a:pt x="19" y="289"/>
                    </a:moveTo>
                    <a:lnTo>
                      <a:pt x="0" y="289"/>
                    </a:lnTo>
                    <a:lnTo>
                      <a:pt x="0" y="308"/>
                    </a:lnTo>
                    <a:lnTo>
                      <a:pt x="19" y="308"/>
                    </a:lnTo>
                    <a:lnTo>
                      <a:pt x="19" y="289"/>
                    </a:lnTo>
                    <a:close/>
                    <a:moveTo>
                      <a:pt x="347" y="0"/>
                    </a:moveTo>
                    <a:lnTo>
                      <a:pt x="328" y="0"/>
                    </a:lnTo>
                    <a:lnTo>
                      <a:pt x="328" y="19"/>
                    </a:lnTo>
                    <a:lnTo>
                      <a:pt x="347" y="19"/>
                    </a:lnTo>
                    <a:lnTo>
                      <a:pt x="347" y="0"/>
                    </a:lnTo>
                    <a:close/>
                    <a:moveTo>
                      <a:pt x="308" y="0"/>
                    </a:moveTo>
                    <a:lnTo>
                      <a:pt x="289" y="0"/>
                    </a:lnTo>
                    <a:lnTo>
                      <a:pt x="289" y="19"/>
                    </a:lnTo>
                    <a:lnTo>
                      <a:pt x="308" y="19"/>
                    </a:lnTo>
                    <a:lnTo>
                      <a:pt x="308" y="0"/>
                    </a:lnTo>
                    <a:close/>
                    <a:moveTo>
                      <a:pt x="270" y="0"/>
                    </a:moveTo>
                    <a:lnTo>
                      <a:pt x="251" y="0"/>
                    </a:lnTo>
                    <a:lnTo>
                      <a:pt x="251" y="19"/>
                    </a:lnTo>
                    <a:lnTo>
                      <a:pt x="270" y="19"/>
                    </a:lnTo>
                    <a:lnTo>
                      <a:pt x="270" y="0"/>
                    </a:lnTo>
                    <a:close/>
                    <a:moveTo>
                      <a:pt x="231" y="0"/>
                    </a:moveTo>
                    <a:lnTo>
                      <a:pt x="212" y="0"/>
                    </a:lnTo>
                    <a:lnTo>
                      <a:pt x="212" y="19"/>
                    </a:lnTo>
                    <a:lnTo>
                      <a:pt x="231" y="19"/>
                    </a:lnTo>
                    <a:lnTo>
                      <a:pt x="231" y="0"/>
                    </a:lnTo>
                    <a:close/>
                    <a:moveTo>
                      <a:pt x="193" y="0"/>
                    </a:moveTo>
                    <a:lnTo>
                      <a:pt x="174" y="0"/>
                    </a:lnTo>
                    <a:lnTo>
                      <a:pt x="174" y="19"/>
                    </a:lnTo>
                    <a:lnTo>
                      <a:pt x="193" y="19"/>
                    </a:lnTo>
                    <a:lnTo>
                      <a:pt x="193" y="0"/>
                    </a:lnTo>
                    <a:close/>
                    <a:moveTo>
                      <a:pt x="347" y="77"/>
                    </a:moveTo>
                    <a:lnTo>
                      <a:pt x="328" y="77"/>
                    </a:lnTo>
                    <a:lnTo>
                      <a:pt x="328" y="96"/>
                    </a:lnTo>
                    <a:lnTo>
                      <a:pt x="347" y="96"/>
                    </a:lnTo>
                    <a:lnTo>
                      <a:pt x="347" y="77"/>
                    </a:lnTo>
                    <a:close/>
                    <a:moveTo>
                      <a:pt x="347" y="116"/>
                    </a:moveTo>
                    <a:lnTo>
                      <a:pt x="328" y="116"/>
                    </a:lnTo>
                    <a:lnTo>
                      <a:pt x="328" y="135"/>
                    </a:lnTo>
                    <a:lnTo>
                      <a:pt x="347" y="135"/>
                    </a:lnTo>
                    <a:lnTo>
                      <a:pt x="347" y="116"/>
                    </a:lnTo>
                    <a:close/>
                    <a:moveTo>
                      <a:pt x="347" y="154"/>
                    </a:moveTo>
                    <a:lnTo>
                      <a:pt x="328" y="154"/>
                    </a:lnTo>
                    <a:lnTo>
                      <a:pt x="328" y="174"/>
                    </a:lnTo>
                    <a:lnTo>
                      <a:pt x="347" y="174"/>
                    </a:lnTo>
                    <a:lnTo>
                      <a:pt x="347" y="154"/>
                    </a:lnTo>
                    <a:close/>
                    <a:moveTo>
                      <a:pt x="347" y="39"/>
                    </a:moveTo>
                    <a:lnTo>
                      <a:pt x="328" y="39"/>
                    </a:lnTo>
                    <a:lnTo>
                      <a:pt x="328" y="58"/>
                    </a:lnTo>
                    <a:lnTo>
                      <a:pt x="347" y="58"/>
                    </a:lnTo>
                    <a:lnTo>
                      <a:pt x="347"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p:cNvGrpSpPr/>
          <p:nvPr/>
        </p:nvGrpSpPr>
        <p:grpSpPr>
          <a:xfrm>
            <a:off x="666261" y="4737567"/>
            <a:ext cx="6579491" cy="552452"/>
            <a:chOff x="666261" y="4874047"/>
            <a:chExt cx="6579491" cy="552452"/>
          </a:xfrm>
        </p:grpSpPr>
        <p:sp>
          <p:nvSpPr>
            <p:cNvPr id="9" name="Rectangle 8"/>
            <p:cNvSpPr/>
            <p:nvPr/>
          </p:nvSpPr>
          <p:spPr>
            <a:xfrm>
              <a:off x="1460727" y="4909118"/>
              <a:ext cx="5785025" cy="482310"/>
            </a:xfrm>
            <a:prstGeom prst="rect">
              <a:avLst/>
            </a:prstGeom>
            <a:noFill/>
            <a:ln>
              <a:noFill/>
            </a:ln>
          </p:spPr>
          <p:txBody>
            <a:bodyPr vert="horz" wrap="square" lIns="91440" tIns="91440" rIns="91440" bIns="91440" numCol="1" rtlCol="0" anchor="ctr" anchorCtr="0" compatLnSpc="1">
              <a:prstTxWarp prst="textNoShape">
                <a:avLst/>
              </a:prstTxWarp>
              <a:noAutofit/>
            </a:bodyPr>
            <a:lstStyle/>
            <a:p>
              <a:pPr>
                <a:lnSpc>
                  <a:spcPct val="90000"/>
                </a:lnSpc>
                <a:spcBef>
                  <a:spcPct val="0"/>
                </a:spcBef>
              </a:pPr>
              <a:r>
                <a:rPr lang="en-US" dirty="0">
                  <a:latin typeface="+mj-lt"/>
                  <a:ea typeface="+mj-ea"/>
                  <a:cs typeface="+mj-cs"/>
                </a:rPr>
                <a:t>When a customer finds an </a:t>
              </a:r>
              <a:r>
                <a:rPr lang="en-US" b="1" dirty="0">
                  <a:latin typeface="+mj-lt"/>
                  <a:ea typeface="+mj-ea"/>
                  <a:cs typeface="+mj-cs"/>
                </a:rPr>
                <a:t>interesting offer</a:t>
              </a:r>
              <a:r>
                <a:rPr lang="en-US" dirty="0">
                  <a:latin typeface="+mj-lt"/>
                  <a:ea typeface="+mj-ea"/>
                  <a:cs typeface="+mj-cs"/>
                </a:rPr>
                <a:t>, he can get </a:t>
              </a:r>
              <a:r>
                <a:rPr lang="en-US" b="1" dirty="0">
                  <a:latin typeface="+mj-lt"/>
                  <a:ea typeface="+mj-ea"/>
                  <a:cs typeface="+mj-cs"/>
                </a:rPr>
                <a:t>details</a:t>
              </a:r>
              <a:r>
                <a:rPr lang="en-US" dirty="0">
                  <a:latin typeface="+mj-lt"/>
                  <a:ea typeface="+mj-ea"/>
                  <a:cs typeface="+mj-cs"/>
                </a:rPr>
                <a:t> and be </a:t>
              </a:r>
              <a:r>
                <a:rPr lang="en-US" b="1" dirty="0">
                  <a:latin typeface="+mj-lt"/>
                  <a:ea typeface="+mj-ea"/>
                  <a:cs typeface="+mj-cs"/>
                </a:rPr>
                <a:t>guided</a:t>
              </a:r>
              <a:r>
                <a:rPr lang="en-US" dirty="0">
                  <a:latin typeface="+mj-lt"/>
                  <a:ea typeface="+mj-ea"/>
                  <a:cs typeface="+mj-cs"/>
                </a:rPr>
                <a:t> to the specific location</a:t>
              </a:r>
            </a:p>
          </p:txBody>
        </p:sp>
        <p:grpSp>
          <p:nvGrpSpPr>
            <p:cNvPr id="20" name="Group 19"/>
            <p:cNvGrpSpPr>
              <a:grpSpLocks noChangeAspect="1"/>
            </p:cNvGrpSpPr>
            <p:nvPr/>
          </p:nvGrpSpPr>
          <p:grpSpPr>
            <a:xfrm>
              <a:off x="666261" y="4874047"/>
              <a:ext cx="552450" cy="552452"/>
              <a:chOff x="5937250" y="633412"/>
              <a:chExt cx="542925" cy="542927"/>
            </a:xfrm>
          </p:grpSpPr>
          <p:sp>
            <p:nvSpPr>
              <p:cNvPr id="21" name="Freeform 97"/>
              <p:cNvSpPr>
                <a:spLocks noEditPoints="1"/>
              </p:cNvSpPr>
              <p:nvPr/>
            </p:nvSpPr>
            <p:spPr bwMode="auto">
              <a:xfrm>
                <a:off x="6157913" y="633412"/>
                <a:ext cx="246063" cy="244475"/>
              </a:xfrm>
              <a:custGeom>
                <a:avLst/>
                <a:gdLst>
                  <a:gd name="T0" fmla="*/ 114 w 155"/>
                  <a:gd name="T1" fmla="*/ 113 h 154"/>
                  <a:gd name="T2" fmla="*/ 41 w 155"/>
                  <a:gd name="T3" fmla="*/ 113 h 154"/>
                  <a:gd name="T4" fmla="*/ 41 w 155"/>
                  <a:gd name="T5" fmla="*/ 41 h 154"/>
                  <a:gd name="T6" fmla="*/ 114 w 155"/>
                  <a:gd name="T7" fmla="*/ 41 h 154"/>
                  <a:gd name="T8" fmla="*/ 114 w 155"/>
                  <a:gd name="T9" fmla="*/ 113 h 154"/>
                  <a:gd name="T10" fmla="*/ 61 w 155"/>
                  <a:gd name="T11" fmla="*/ 94 h 154"/>
                  <a:gd name="T12" fmla="*/ 94 w 155"/>
                  <a:gd name="T13" fmla="*/ 94 h 154"/>
                  <a:gd name="T14" fmla="*/ 94 w 155"/>
                  <a:gd name="T15" fmla="*/ 60 h 154"/>
                  <a:gd name="T16" fmla="*/ 61 w 155"/>
                  <a:gd name="T17" fmla="*/ 60 h 154"/>
                  <a:gd name="T18" fmla="*/ 61 w 155"/>
                  <a:gd name="T19" fmla="*/ 94 h 154"/>
                  <a:gd name="T20" fmla="*/ 155 w 155"/>
                  <a:gd name="T21" fmla="*/ 154 h 154"/>
                  <a:gd name="T22" fmla="*/ 0 w 155"/>
                  <a:gd name="T23" fmla="*/ 154 h 154"/>
                  <a:gd name="T24" fmla="*/ 0 w 155"/>
                  <a:gd name="T25" fmla="*/ 0 h 154"/>
                  <a:gd name="T26" fmla="*/ 155 w 155"/>
                  <a:gd name="T27" fmla="*/ 0 h 154"/>
                  <a:gd name="T28" fmla="*/ 155 w 155"/>
                  <a:gd name="T29" fmla="*/ 154 h 154"/>
                  <a:gd name="T30" fmla="*/ 20 w 155"/>
                  <a:gd name="T31" fmla="*/ 135 h 154"/>
                  <a:gd name="T32" fmla="*/ 135 w 155"/>
                  <a:gd name="T33" fmla="*/ 135 h 154"/>
                  <a:gd name="T34" fmla="*/ 135 w 155"/>
                  <a:gd name="T35" fmla="*/ 19 h 154"/>
                  <a:gd name="T36" fmla="*/ 20 w 155"/>
                  <a:gd name="T37" fmla="*/ 19 h 154"/>
                  <a:gd name="T38" fmla="*/ 20 w 155"/>
                  <a:gd name="T39" fmla="*/ 13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 h="154">
                    <a:moveTo>
                      <a:pt x="114" y="113"/>
                    </a:moveTo>
                    <a:lnTo>
                      <a:pt x="41" y="113"/>
                    </a:lnTo>
                    <a:lnTo>
                      <a:pt x="41" y="41"/>
                    </a:lnTo>
                    <a:lnTo>
                      <a:pt x="114" y="41"/>
                    </a:lnTo>
                    <a:lnTo>
                      <a:pt x="114" y="113"/>
                    </a:lnTo>
                    <a:close/>
                    <a:moveTo>
                      <a:pt x="61" y="94"/>
                    </a:moveTo>
                    <a:lnTo>
                      <a:pt x="94" y="94"/>
                    </a:lnTo>
                    <a:lnTo>
                      <a:pt x="94" y="60"/>
                    </a:lnTo>
                    <a:lnTo>
                      <a:pt x="61" y="60"/>
                    </a:lnTo>
                    <a:lnTo>
                      <a:pt x="61" y="94"/>
                    </a:lnTo>
                    <a:close/>
                    <a:moveTo>
                      <a:pt x="155" y="154"/>
                    </a:moveTo>
                    <a:lnTo>
                      <a:pt x="0" y="154"/>
                    </a:lnTo>
                    <a:lnTo>
                      <a:pt x="0" y="0"/>
                    </a:lnTo>
                    <a:lnTo>
                      <a:pt x="155" y="0"/>
                    </a:lnTo>
                    <a:lnTo>
                      <a:pt x="155" y="154"/>
                    </a:lnTo>
                    <a:close/>
                    <a:moveTo>
                      <a:pt x="20" y="135"/>
                    </a:moveTo>
                    <a:lnTo>
                      <a:pt x="135" y="135"/>
                    </a:lnTo>
                    <a:lnTo>
                      <a:pt x="135" y="19"/>
                    </a:lnTo>
                    <a:lnTo>
                      <a:pt x="20" y="19"/>
                    </a:lnTo>
                    <a:lnTo>
                      <a:pt x="20" y="13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98"/>
              <p:cNvSpPr>
                <a:spLocks noEditPoints="1"/>
              </p:cNvSpPr>
              <p:nvPr/>
            </p:nvSpPr>
            <p:spPr bwMode="auto">
              <a:xfrm>
                <a:off x="5937250" y="920751"/>
                <a:ext cx="542925" cy="255588"/>
              </a:xfrm>
              <a:custGeom>
                <a:avLst/>
                <a:gdLst>
                  <a:gd name="T0" fmla="*/ 139 w 142"/>
                  <a:gd name="T1" fmla="*/ 4 h 67"/>
                  <a:gd name="T2" fmla="*/ 122 w 142"/>
                  <a:gd name="T3" fmla="*/ 4 h 67"/>
                  <a:gd name="T4" fmla="*/ 106 w 142"/>
                  <a:gd name="T5" fmla="*/ 21 h 67"/>
                  <a:gd name="T6" fmla="*/ 89 w 142"/>
                  <a:gd name="T7" fmla="*/ 21 h 67"/>
                  <a:gd name="T8" fmla="*/ 90 w 142"/>
                  <a:gd name="T9" fmla="*/ 17 h 67"/>
                  <a:gd name="T10" fmla="*/ 78 w 142"/>
                  <a:gd name="T11" fmla="*/ 5 h 67"/>
                  <a:gd name="T12" fmla="*/ 32 w 142"/>
                  <a:gd name="T13" fmla="*/ 5 h 67"/>
                  <a:gd name="T14" fmla="*/ 20 w 142"/>
                  <a:gd name="T15" fmla="*/ 17 h 67"/>
                  <a:gd name="T16" fmla="*/ 0 w 142"/>
                  <a:gd name="T17" fmla="*/ 37 h 67"/>
                  <a:gd name="T18" fmla="*/ 30 w 142"/>
                  <a:gd name="T19" fmla="*/ 67 h 67"/>
                  <a:gd name="T20" fmla="*/ 48 w 142"/>
                  <a:gd name="T21" fmla="*/ 49 h 67"/>
                  <a:gd name="T22" fmla="*/ 112 w 142"/>
                  <a:gd name="T23" fmla="*/ 49 h 67"/>
                  <a:gd name="T24" fmla="*/ 139 w 142"/>
                  <a:gd name="T25" fmla="*/ 21 h 67"/>
                  <a:gd name="T26" fmla="*/ 142 w 142"/>
                  <a:gd name="T27" fmla="*/ 13 h 67"/>
                  <a:gd name="T28" fmla="*/ 139 w 142"/>
                  <a:gd name="T29" fmla="*/ 4 h 67"/>
                  <a:gd name="T30" fmla="*/ 12 w 142"/>
                  <a:gd name="T31" fmla="*/ 37 h 67"/>
                  <a:gd name="T32" fmla="*/ 20 w 142"/>
                  <a:gd name="T33" fmla="*/ 28 h 67"/>
                  <a:gd name="T34" fmla="*/ 39 w 142"/>
                  <a:gd name="T35" fmla="*/ 47 h 67"/>
                  <a:gd name="T36" fmla="*/ 30 w 142"/>
                  <a:gd name="T37" fmla="*/ 55 h 67"/>
                  <a:gd name="T38" fmla="*/ 12 w 142"/>
                  <a:gd name="T39" fmla="*/ 37 h 67"/>
                  <a:gd name="T40" fmla="*/ 133 w 142"/>
                  <a:gd name="T41" fmla="*/ 15 h 67"/>
                  <a:gd name="T42" fmla="*/ 108 w 142"/>
                  <a:gd name="T43" fmla="*/ 41 h 67"/>
                  <a:gd name="T44" fmla="*/ 45 w 142"/>
                  <a:gd name="T45" fmla="*/ 41 h 67"/>
                  <a:gd name="T46" fmla="*/ 26 w 142"/>
                  <a:gd name="T47" fmla="*/ 22 h 67"/>
                  <a:gd name="T48" fmla="*/ 36 w 142"/>
                  <a:gd name="T49" fmla="*/ 13 h 67"/>
                  <a:gd name="T50" fmla="*/ 78 w 142"/>
                  <a:gd name="T51" fmla="*/ 13 h 67"/>
                  <a:gd name="T52" fmla="*/ 82 w 142"/>
                  <a:gd name="T53" fmla="*/ 17 h 67"/>
                  <a:gd name="T54" fmla="*/ 78 w 142"/>
                  <a:gd name="T55" fmla="*/ 21 h 67"/>
                  <a:gd name="T56" fmla="*/ 66 w 142"/>
                  <a:gd name="T57" fmla="*/ 21 h 67"/>
                  <a:gd name="T58" fmla="*/ 66 w 142"/>
                  <a:gd name="T59" fmla="*/ 29 h 67"/>
                  <a:gd name="T60" fmla="*/ 68 w 142"/>
                  <a:gd name="T61" fmla="*/ 29 h 67"/>
                  <a:gd name="T62" fmla="*/ 68 w 142"/>
                  <a:gd name="T63" fmla="*/ 29 h 67"/>
                  <a:gd name="T64" fmla="*/ 78 w 142"/>
                  <a:gd name="T65" fmla="*/ 29 h 67"/>
                  <a:gd name="T66" fmla="*/ 79 w 142"/>
                  <a:gd name="T67" fmla="*/ 29 h 67"/>
                  <a:gd name="T68" fmla="*/ 109 w 142"/>
                  <a:gd name="T69" fmla="*/ 29 h 67"/>
                  <a:gd name="T70" fmla="*/ 128 w 142"/>
                  <a:gd name="T71" fmla="*/ 10 h 67"/>
                  <a:gd name="T72" fmla="*/ 133 w 142"/>
                  <a:gd name="T73" fmla="*/ 10 h 67"/>
                  <a:gd name="T74" fmla="*/ 134 w 142"/>
                  <a:gd name="T75" fmla="*/ 13 h 67"/>
                  <a:gd name="T76" fmla="*/ 133 w 142"/>
                  <a:gd name="T77" fmla="*/ 1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67">
                    <a:moveTo>
                      <a:pt x="139" y="4"/>
                    </a:moveTo>
                    <a:cubicBezTo>
                      <a:pt x="134" y="0"/>
                      <a:pt x="127" y="0"/>
                      <a:pt x="122" y="4"/>
                    </a:cubicBezTo>
                    <a:cubicBezTo>
                      <a:pt x="106" y="21"/>
                      <a:pt x="106" y="21"/>
                      <a:pt x="106" y="21"/>
                    </a:cubicBezTo>
                    <a:cubicBezTo>
                      <a:pt x="89" y="21"/>
                      <a:pt x="89" y="21"/>
                      <a:pt x="89" y="21"/>
                    </a:cubicBezTo>
                    <a:cubicBezTo>
                      <a:pt x="90" y="20"/>
                      <a:pt x="90" y="18"/>
                      <a:pt x="90" y="17"/>
                    </a:cubicBezTo>
                    <a:cubicBezTo>
                      <a:pt x="90" y="10"/>
                      <a:pt x="85" y="5"/>
                      <a:pt x="78" y="5"/>
                    </a:cubicBezTo>
                    <a:cubicBezTo>
                      <a:pt x="32" y="5"/>
                      <a:pt x="32" y="5"/>
                      <a:pt x="32" y="5"/>
                    </a:cubicBezTo>
                    <a:cubicBezTo>
                      <a:pt x="20" y="17"/>
                      <a:pt x="20" y="17"/>
                      <a:pt x="20" y="17"/>
                    </a:cubicBezTo>
                    <a:cubicBezTo>
                      <a:pt x="0" y="37"/>
                      <a:pt x="0" y="37"/>
                      <a:pt x="0" y="37"/>
                    </a:cubicBezTo>
                    <a:cubicBezTo>
                      <a:pt x="30" y="67"/>
                      <a:pt x="30" y="67"/>
                      <a:pt x="30" y="67"/>
                    </a:cubicBezTo>
                    <a:cubicBezTo>
                      <a:pt x="48" y="49"/>
                      <a:pt x="48" y="49"/>
                      <a:pt x="48" y="49"/>
                    </a:cubicBezTo>
                    <a:cubicBezTo>
                      <a:pt x="112" y="49"/>
                      <a:pt x="112" y="49"/>
                      <a:pt x="112" y="49"/>
                    </a:cubicBezTo>
                    <a:cubicBezTo>
                      <a:pt x="139" y="21"/>
                      <a:pt x="139" y="21"/>
                      <a:pt x="139" y="21"/>
                    </a:cubicBezTo>
                    <a:cubicBezTo>
                      <a:pt x="141" y="19"/>
                      <a:pt x="142" y="16"/>
                      <a:pt x="142" y="13"/>
                    </a:cubicBezTo>
                    <a:cubicBezTo>
                      <a:pt x="142" y="9"/>
                      <a:pt x="141" y="7"/>
                      <a:pt x="139" y="4"/>
                    </a:cubicBezTo>
                    <a:close/>
                    <a:moveTo>
                      <a:pt x="12" y="37"/>
                    </a:moveTo>
                    <a:cubicBezTo>
                      <a:pt x="20" y="28"/>
                      <a:pt x="20" y="28"/>
                      <a:pt x="20" y="28"/>
                    </a:cubicBezTo>
                    <a:cubicBezTo>
                      <a:pt x="39" y="47"/>
                      <a:pt x="39" y="47"/>
                      <a:pt x="39" y="47"/>
                    </a:cubicBezTo>
                    <a:cubicBezTo>
                      <a:pt x="30" y="55"/>
                      <a:pt x="30" y="55"/>
                      <a:pt x="30" y="55"/>
                    </a:cubicBezTo>
                    <a:lnTo>
                      <a:pt x="12" y="37"/>
                    </a:lnTo>
                    <a:close/>
                    <a:moveTo>
                      <a:pt x="133" y="15"/>
                    </a:moveTo>
                    <a:cubicBezTo>
                      <a:pt x="108" y="41"/>
                      <a:pt x="108" y="41"/>
                      <a:pt x="108" y="41"/>
                    </a:cubicBezTo>
                    <a:cubicBezTo>
                      <a:pt x="45" y="41"/>
                      <a:pt x="45" y="41"/>
                      <a:pt x="45" y="41"/>
                    </a:cubicBezTo>
                    <a:cubicBezTo>
                      <a:pt x="26" y="22"/>
                      <a:pt x="26" y="22"/>
                      <a:pt x="26" y="22"/>
                    </a:cubicBezTo>
                    <a:cubicBezTo>
                      <a:pt x="36" y="13"/>
                      <a:pt x="36" y="13"/>
                      <a:pt x="36" y="13"/>
                    </a:cubicBezTo>
                    <a:cubicBezTo>
                      <a:pt x="78" y="13"/>
                      <a:pt x="78" y="13"/>
                      <a:pt x="78" y="13"/>
                    </a:cubicBezTo>
                    <a:cubicBezTo>
                      <a:pt x="80" y="13"/>
                      <a:pt x="82" y="15"/>
                      <a:pt x="82" y="17"/>
                    </a:cubicBezTo>
                    <a:cubicBezTo>
                      <a:pt x="82" y="19"/>
                      <a:pt x="80" y="21"/>
                      <a:pt x="78" y="21"/>
                    </a:cubicBezTo>
                    <a:cubicBezTo>
                      <a:pt x="66" y="21"/>
                      <a:pt x="66" y="21"/>
                      <a:pt x="66" y="21"/>
                    </a:cubicBezTo>
                    <a:cubicBezTo>
                      <a:pt x="66" y="29"/>
                      <a:pt x="66" y="29"/>
                      <a:pt x="66" y="29"/>
                    </a:cubicBezTo>
                    <a:cubicBezTo>
                      <a:pt x="68" y="29"/>
                      <a:pt x="68" y="29"/>
                      <a:pt x="68" y="29"/>
                    </a:cubicBezTo>
                    <a:cubicBezTo>
                      <a:pt x="68" y="29"/>
                      <a:pt x="68" y="29"/>
                      <a:pt x="68" y="29"/>
                    </a:cubicBezTo>
                    <a:cubicBezTo>
                      <a:pt x="78" y="29"/>
                      <a:pt x="78" y="29"/>
                      <a:pt x="78" y="29"/>
                    </a:cubicBezTo>
                    <a:cubicBezTo>
                      <a:pt x="78" y="29"/>
                      <a:pt x="78" y="29"/>
                      <a:pt x="79" y="29"/>
                    </a:cubicBezTo>
                    <a:cubicBezTo>
                      <a:pt x="109" y="29"/>
                      <a:pt x="109" y="29"/>
                      <a:pt x="109" y="29"/>
                    </a:cubicBezTo>
                    <a:cubicBezTo>
                      <a:pt x="128" y="10"/>
                      <a:pt x="128" y="10"/>
                      <a:pt x="128" y="10"/>
                    </a:cubicBezTo>
                    <a:cubicBezTo>
                      <a:pt x="129" y="9"/>
                      <a:pt x="132" y="9"/>
                      <a:pt x="133" y="10"/>
                    </a:cubicBezTo>
                    <a:cubicBezTo>
                      <a:pt x="134" y="11"/>
                      <a:pt x="134" y="12"/>
                      <a:pt x="134" y="13"/>
                    </a:cubicBezTo>
                    <a:cubicBezTo>
                      <a:pt x="134" y="14"/>
                      <a:pt x="134" y="14"/>
                      <a:pt x="133"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6" name="Picture 5"/>
          <p:cNvPicPr>
            <a:picLocks noChangeAspect="1"/>
          </p:cNvPicPr>
          <p:nvPr/>
        </p:nvPicPr>
        <p:blipFill>
          <a:blip r:embed="rId4"/>
          <a:stretch>
            <a:fillRect/>
          </a:stretch>
        </p:blipFill>
        <p:spPr>
          <a:xfrm>
            <a:off x="8687368" y="838689"/>
            <a:ext cx="2804403" cy="4986960"/>
          </a:xfrm>
          <a:prstGeom prst="rect">
            <a:avLst/>
          </a:prstGeom>
        </p:spPr>
      </p:pic>
      <p:pic>
        <p:nvPicPr>
          <p:cNvPr id="23" name="Picture 4" descr="Image result for microsoft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749948" y="513589"/>
            <a:ext cx="1426380" cy="36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871333"/>
      </p:ext>
    </p:extLst>
  </p:cSld>
  <p:clrMapOvr>
    <a:masterClrMapping/>
  </p:clrMapOvr>
  <mc:AlternateContent xmlns:mc="http://schemas.openxmlformats.org/markup-compatibility/2006" xmlns:p14="http://schemas.microsoft.com/office/powerpoint/2010/main">
    <mc:Choice Requires="p14">
      <p:transition spd="med" p14:dur="700" advTm="22000">
        <p:fade/>
      </p:transition>
    </mc:Choice>
    <mc:Fallback xmlns="">
      <p:transition spd="med" advTm="22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Support Chat Bot </a:t>
            </a:r>
            <a:endParaRPr lang="en-GB" dirty="0"/>
          </a:p>
        </p:txBody>
      </p:sp>
      <p:sp>
        <p:nvSpPr>
          <p:cNvPr id="5" name="Text Placeholder 4"/>
          <p:cNvSpPr>
            <a:spLocks noGrp="1"/>
          </p:cNvSpPr>
          <p:nvPr>
            <p:ph type="body" sz="quarter" idx="14"/>
          </p:nvPr>
        </p:nvSpPr>
        <p:spPr/>
        <p:txBody>
          <a:bodyPr/>
          <a:lstStyle/>
          <a:p>
            <a:r>
              <a:rPr lang="en-US" dirty="0"/>
              <a:t>Bank of Baroda PoV</a:t>
            </a:r>
            <a:endParaRPr lang="en-GB" dirty="0"/>
          </a:p>
        </p:txBody>
      </p:sp>
    </p:spTree>
    <p:extLst>
      <p:ext uri="{BB962C8B-B14F-4D97-AF65-F5344CB8AC3E}">
        <p14:creationId xmlns:p14="http://schemas.microsoft.com/office/powerpoint/2010/main" val="299166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Overview</a:t>
            </a:r>
          </a:p>
        </p:txBody>
      </p:sp>
      <p:sp>
        <p:nvSpPr>
          <p:cNvPr id="3" name="Slide Number Placeholder 2"/>
          <p:cNvSpPr>
            <a:spLocks noGrp="1"/>
          </p:cNvSpPr>
          <p:nvPr>
            <p:ph type="sldNum" sz="quarter" idx="12"/>
          </p:nvPr>
        </p:nvSpPr>
        <p:spPr/>
        <p:txBody>
          <a:bodyPr/>
          <a:lstStyle/>
          <a:p>
            <a:fld id="{B016F8AB-BCEA-4347-8BA6-BE776009BC89}" type="slidenum">
              <a:rPr lang="en-SG" smtClean="0"/>
              <a:t>42</a:t>
            </a:fld>
            <a:endParaRPr lang="en-SG" dirty="0"/>
          </a:p>
        </p:txBody>
      </p:sp>
      <p:graphicFrame>
        <p:nvGraphicFramePr>
          <p:cNvPr id="5" name="Table 4"/>
          <p:cNvGraphicFramePr>
            <a:graphicFrameLocks noGrp="1"/>
          </p:cNvGraphicFramePr>
          <p:nvPr>
            <p:extLst>
              <p:ext uri="{D42A27DB-BD31-4B8C-83A1-F6EECF244321}">
                <p14:modId xmlns:p14="http://schemas.microsoft.com/office/powerpoint/2010/main" val="1535584237"/>
              </p:ext>
            </p:extLst>
          </p:nvPr>
        </p:nvGraphicFramePr>
        <p:xfrm>
          <a:off x="623270" y="1052736"/>
          <a:ext cx="10956114" cy="5074920"/>
        </p:xfrm>
        <a:graphic>
          <a:graphicData uri="http://schemas.openxmlformats.org/drawingml/2006/table">
            <a:tbl>
              <a:tblPr bandRow="1">
                <a:tableStyleId>{69012ECD-51FC-41F1-AA8D-1B2483CD663E}</a:tableStyleId>
              </a:tblPr>
              <a:tblGrid>
                <a:gridCol w="2304378">
                  <a:extLst>
                    <a:ext uri="{9D8B030D-6E8A-4147-A177-3AD203B41FA5}">
                      <a16:colId xmlns:a16="http://schemas.microsoft.com/office/drawing/2014/main" val="20000"/>
                    </a:ext>
                  </a:extLst>
                </a:gridCol>
                <a:gridCol w="8651736">
                  <a:extLst>
                    <a:ext uri="{9D8B030D-6E8A-4147-A177-3AD203B41FA5}">
                      <a16:colId xmlns:a16="http://schemas.microsoft.com/office/drawing/2014/main" val="20001"/>
                    </a:ext>
                  </a:extLst>
                </a:gridCol>
              </a:tblGrid>
              <a:tr h="2069966">
                <a:tc>
                  <a:txBody>
                    <a:bodyPr/>
                    <a:lstStyle/>
                    <a:p>
                      <a:r>
                        <a:rPr lang="en-US" b="1" dirty="0"/>
                        <a:t>Customer Need</a:t>
                      </a:r>
                      <a:endParaRPr lang="en-GB" b="1" dirty="0"/>
                    </a:p>
                  </a:txBody>
                  <a:tcPr anchor="ctr">
                    <a:solidFill>
                      <a:schemeClr val="accent1">
                        <a:lumMod val="20000"/>
                        <a:lumOff val="80000"/>
                      </a:schemeClr>
                    </a:solidFill>
                  </a:tcPr>
                </a:tc>
                <a:tc>
                  <a:txBody>
                    <a:bodyPr/>
                    <a:lstStyle/>
                    <a:p>
                      <a:pPr marL="231775" indent="-231775">
                        <a:spcAft>
                          <a:spcPts val="600"/>
                        </a:spcAft>
                        <a:buFont typeface="Arial" panose="020B0604020202020204" pitchFamily="34" charset="0"/>
                        <a:buChar char="•"/>
                      </a:pPr>
                      <a:r>
                        <a:rPr lang="en-SG" dirty="0"/>
                        <a:t>Bank of Baroda uses </a:t>
                      </a:r>
                      <a:r>
                        <a:rPr lang="en-SG" b="1" dirty="0"/>
                        <a:t>Finacle</a:t>
                      </a:r>
                      <a:r>
                        <a:rPr lang="en-SG" dirty="0"/>
                        <a:t> as their core banking system with around </a:t>
                      </a:r>
                      <a:r>
                        <a:rPr lang="en-SG" b="1" dirty="0"/>
                        <a:t>40,000 users</a:t>
                      </a:r>
                      <a:r>
                        <a:rPr lang="en-SG" dirty="0"/>
                        <a:t>. Currently </a:t>
                      </a:r>
                      <a:r>
                        <a:rPr lang="en-SG" b="1" dirty="0"/>
                        <a:t>help documentation </a:t>
                      </a:r>
                      <a:r>
                        <a:rPr lang="en-SG" dirty="0"/>
                        <a:t>is available via a self-service “knowledge base” site which contains HTML Help and documents in (Word and PDF) format.  The documents are job cards (</a:t>
                      </a:r>
                      <a:r>
                        <a:rPr lang="en-SG" b="1" dirty="0"/>
                        <a:t>work instructions</a:t>
                      </a:r>
                      <a:r>
                        <a:rPr lang="en-SG" dirty="0"/>
                        <a:t>) on how to perform specific tasks on Finacle.</a:t>
                      </a:r>
                    </a:p>
                    <a:p>
                      <a:pPr marL="231775" indent="-231775">
                        <a:spcAft>
                          <a:spcPts val="600"/>
                        </a:spcAft>
                        <a:buFont typeface="Arial" panose="020B0604020202020204" pitchFamily="34" charset="0"/>
                        <a:buChar char="•"/>
                      </a:pPr>
                      <a:r>
                        <a:rPr lang="en-SG" dirty="0"/>
                        <a:t>The job card site is </a:t>
                      </a:r>
                      <a:r>
                        <a:rPr lang="en-SG" b="1" dirty="0"/>
                        <a:t>not well organised </a:t>
                      </a:r>
                      <a:r>
                        <a:rPr lang="en-SG" dirty="0"/>
                        <a:t>and it is </a:t>
                      </a:r>
                      <a:r>
                        <a:rPr lang="en-SG" b="1" dirty="0"/>
                        <a:t>difficult</a:t>
                      </a:r>
                      <a:r>
                        <a:rPr lang="en-SG" dirty="0"/>
                        <a:t> for users to find the information they are looking for. The bank is looking to provide </a:t>
                      </a:r>
                      <a:r>
                        <a:rPr lang="en-SG" b="1" dirty="0"/>
                        <a:t>better support </a:t>
                      </a:r>
                      <a:r>
                        <a:rPr lang="en-SG" dirty="0"/>
                        <a:t>to Finacle users by making it easier to find relevant help documentation.  The aim is to </a:t>
                      </a:r>
                      <a:r>
                        <a:rPr lang="en-SG" b="1" dirty="0"/>
                        <a:t>increase productivity and reduce number of calls </a:t>
                      </a:r>
                      <a:r>
                        <a:rPr lang="en-SG" dirty="0"/>
                        <a:t>to the helpdesk and related costs.</a:t>
                      </a:r>
                    </a:p>
                  </a:txBody>
                  <a:tcPr anchor="ctr"/>
                </a:tc>
                <a:extLst>
                  <a:ext uri="{0D108BD9-81ED-4DB2-BD59-A6C34878D82A}">
                    <a16:rowId xmlns:a16="http://schemas.microsoft.com/office/drawing/2014/main" val="10000"/>
                  </a:ext>
                </a:extLst>
              </a:tr>
              <a:tr h="1458426">
                <a:tc>
                  <a:txBody>
                    <a:bodyPr/>
                    <a:lstStyle/>
                    <a:p>
                      <a:r>
                        <a:rPr lang="en-US" b="1" dirty="0"/>
                        <a:t>Solution Proposed</a:t>
                      </a:r>
                      <a:endParaRPr lang="en-GB" b="1" dirty="0"/>
                    </a:p>
                  </a:txBody>
                  <a:tcPr anchor="ctr">
                    <a:solidFill>
                      <a:schemeClr val="accent1">
                        <a:lumMod val="20000"/>
                        <a:lumOff val="80000"/>
                      </a:schemeClr>
                    </a:solidFill>
                  </a:tcPr>
                </a:tc>
                <a:tc>
                  <a:txBody>
                    <a:bodyPr/>
                    <a:lstStyle/>
                    <a:p>
                      <a:pPr marL="231775" indent="-231775">
                        <a:spcAft>
                          <a:spcPts val="600"/>
                        </a:spcAft>
                        <a:buFont typeface="Arial" panose="020B0604020202020204" pitchFamily="34" charset="0"/>
                        <a:buChar char="•"/>
                      </a:pPr>
                      <a:r>
                        <a:rPr lang="en-SG" dirty="0"/>
                        <a:t>The solution proposed by HPE is to</a:t>
                      </a:r>
                      <a:r>
                        <a:rPr lang="en-SG" baseline="0" dirty="0"/>
                        <a:t> build a </a:t>
                      </a:r>
                      <a:r>
                        <a:rPr lang="en-SG" b="1" baseline="0" dirty="0"/>
                        <a:t>Chat Bot agent</a:t>
                      </a:r>
                      <a:r>
                        <a:rPr lang="en-SG" baseline="0" dirty="0"/>
                        <a:t>, an AI-based interface able to </a:t>
                      </a:r>
                      <a:r>
                        <a:rPr lang="en-SG" b="1" baseline="0" dirty="0"/>
                        <a:t>guide users through text-based conversations</a:t>
                      </a:r>
                      <a:r>
                        <a:rPr lang="en-SG" baseline="0" dirty="0"/>
                        <a:t> in natural language.</a:t>
                      </a:r>
                      <a:endParaRPr lang="en-SG" dirty="0"/>
                    </a:p>
                    <a:p>
                      <a:pPr marL="231775" indent="-231775">
                        <a:spcAft>
                          <a:spcPts val="600"/>
                        </a:spcAft>
                        <a:buFont typeface="Arial" panose="020B0604020202020204" pitchFamily="34" charset="0"/>
                        <a:buChar char="•"/>
                      </a:pPr>
                      <a:r>
                        <a:rPr lang="en-SG" dirty="0"/>
                        <a:t>The aim of the Bot is to provide </a:t>
                      </a:r>
                      <a:r>
                        <a:rPr lang="en-SG" b="1" dirty="0"/>
                        <a:t>fully</a:t>
                      </a:r>
                      <a:r>
                        <a:rPr lang="en-SG" b="1" baseline="0" dirty="0"/>
                        <a:t> automated </a:t>
                      </a:r>
                      <a:r>
                        <a:rPr lang="en-SG" b="1" dirty="0"/>
                        <a:t>support</a:t>
                      </a:r>
                      <a:r>
                        <a:rPr lang="en-SG" dirty="0"/>
                        <a:t> to users looking for help on how to perform a task on the system using a chat based interaction</a:t>
                      </a:r>
                    </a:p>
                    <a:p>
                      <a:pPr marL="231775" indent="-231775">
                        <a:spcAft>
                          <a:spcPts val="600"/>
                        </a:spcAft>
                        <a:buFont typeface="Arial" panose="020B0604020202020204" pitchFamily="34" charset="0"/>
                        <a:buChar char="•"/>
                      </a:pPr>
                      <a:r>
                        <a:rPr lang="en-SG" dirty="0"/>
                        <a:t>The </a:t>
                      </a:r>
                      <a:r>
                        <a:rPr lang="en-SG" b="1" dirty="0"/>
                        <a:t>output of the conversation</a:t>
                      </a:r>
                      <a:r>
                        <a:rPr lang="en-SG" dirty="0"/>
                        <a:t> would be a specific</a:t>
                      </a:r>
                      <a:r>
                        <a:rPr lang="en-SG" baseline="0" dirty="0"/>
                        <a:t> guide paragraph</a:t>
                      </a:r>
                      <a:r>
                        <a:rPr lang="en-SG" dirty="0"/>
                        <a:t> or a link to the relevant job card (work instruction) page.</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6115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Sample Job Card</a:t>
            </a:r>
          </a:p>
        </p:txBody>
      </p:sp>
      <p:pic>
        <p:nvPicPr>
          <p:cNvPr id="5" name="Content Placeholder 4"/>
          <p:cNvPicPr>
            <a:picLocks noGrp="1" noChangeAspect="1"/>
          </p:cNvPicPr>
          <p:nvPr>
            <p:ph idx="1"/>
          </p:nvPr>
        </p:nvPicPr>
        <p:blipFill>
          <a:blip r:embed="rId3"/>
          <a:stretch>
            <a:fillRect/>
          </a:stretch>
        </p:blipFill>
        <p:spPr>
          <a:xfrm>
            <a:off x="2265361" y="1052736"/>
            <a:ext cx="8447467" cy="5043264"/>
          </a:xfrm>
          <a:prstGeom prst="rect">
            <a:avLst/>
          </a:prstGeom>
        </p:spPr>
      </p:pic>
      <p:sp>
        <p:nvSpPr>
          <p:cNvPr id="4" name="Slide Number Placeholder 3"/>
          <p:cNvSpPr>
            <a:spLocks noGrp="1"/>
          </p:cNvSpPr>
          <p:nvPr>
            <p:ph type="sldNum" sz="quarter" idx="12"/>
          </p:nvPr>
        </p:nvSpPr>
        <p:spPr/>
        <p:txBody>
          <a:bodyPr/>
          <a:lstStyle/>
          <a:p>
            <a:fld id="{B016F8AB-BCEA-4347-8BA6-BE776009BC89}" type="slidenum">
              <a:rPr lang="en-SG" smtClean="0"/>
              <a:pPr/>
              <a:t>43</a:t>
            </a:fld>
            <a:endParaRPr lang="en-SG" dirty="0"/>
          </a:p>
        </p:txBody>
      </p:sp>
    </p:spTree>
    <p:extLst>
      <p:ext uri="{BB962C8B-B14F-4D97-AF65-F5344CB8AC3E}">
        <p14:creationId xmlns:p14="http://schemas.microsoft.com/office/powerpoint/2010/main" val="181593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Scope of PoV (Proof of Value)</a:t>
            </a:r>
          </a:p>
        </p:txBody>
      </p:sp>
      <p:sp>
        <p:nvSpPr>
          <p:cNvPr id="3" name="Content Placeholder 2"/>
          <p:cNvSpPr>
            <a:spLocks noGrp="1"/>
          </p:cNvSpPr>
          <p:nvPr>
            <p:ph idx="1"/>
          </p:nvPr>
        </p:nvSpPr>
        <p:spPr>
          <a:xfrm>
            <a:off x="609600" y="1196752"/>
            <a:ext cx="10969784" cy="4571999"/>
          </a:xfrm>
        </p:spPr>
        <p:txBody>
          <a:bodyPr/>
          <a:lstStyle/>
          <a:p>
            <a:pPr>
              <a:buFont typeface="Arial" panose="020B0604020202020204" pitchFamily="34" charset="0"/>
              <a:buChar char="•"/>
            </a:pPr>
            <a:r>
              <a:rPr lang="en-SG" b="1" dirty="0"/>
              <a:t>Acquire Finacle KB documents</a:t>
            </a:r>
            <a:r>
              <a:rPr lang="en-SG" dirty="0"/>
              <a:t> provided by BoB. The exact perimeter will be a </a:t>
            </a:r>
            <a:r>
              <a:rPr lang="en-SG" b="1" dirty="0"/>
              <a:t>subset </a:t>
            </a:r>
            <a:r>
              <a:rPr lang="en-SG" dirty="0"/>
              <a:t>of the current documentation, defined during the project activity in order to meet the </a:t>
            </a:r>
            <a:r>
              <a:rPr lang="en-SG" b="1" dirty="0"/>
              <a:t>initial PoV 1-month timeline</a:t>
            </a:r>
            <a:r>
              <a:rPr lang="en-SG" dirty="0"/>
              <a:t>.</a:t>
            </a:r>
          </a:p>
          <a:p>
            <a:pPr>
              <a:buFont typeface="Arial" panose="020B0604020202020204" pitchFamily="34" charset="0"/>
              <a:buChar char="•"/>
            </a:pPr>
            <a:r>
              <a:rPr lang="en-SG" dirty="0"/>
              <a:t>Domain of knowledge base is </a:t>
            </a:r>
            <a:r>
              <a:rPr lang="en-SG" b="1" dirty="0"/>
              <a:t>constrained to HTML Help job cards</a:t>
            </a:r>
            <a:r>
              <a:rPr lang="en-SG" dirty="0"/>
              <a:t> related to core banking system (Finacle).  Other systems and documents in other formats (Word and PDF) will be excluded from the PoV.</a:t>
            </a:r>
          </a:p>
          <a:p>
            <a:pPr>
              <a:buFont typeface="Arial" panose="020B0604020202020204" pitchFamily="34" charset="0"/>
              <a:buChar char="•"/>
            </a:pPr>
            <a:r>
              <a:rPr lang="en-SG" dirty="0"/>
              <a:t>KB documents are not in </a:t>
            </a:r>
            <a:r>
              <a:rPr lang="en-SG" b="1" dirty="0"/>
              <a:t>Question – Answer format</a:t>
            </a:r>
            <a:r>
              <a:rPr lang="en-SG" dirty="0"/>
              <a:t> optimal for the chatbot KB access, so the team has to perform a specific classification activity supported by automated </a:t>
            </a:r>
            <a:r>
              <a:rPr lang="en-SG" b="1" dirty="0"/>
              <a:t>classification services</a:t>
            </a:r>
            <a:r>
              <a:rPr lang="en-SG" dirty="0"/>
              <a:t> available in Azure.</a:t>
            </a:r>
          </a:p>
          <a:p>
            <a:pPr>
              <a:buFont typeface="Arial" panose="020B0604020202020204" pitchFamily="34" charset="0"/>
              <a:buChar char="•"/>
            </a:pPr>
            <a:r>
              <a:rPr lang="en-SG" dirty="0"/>
              <a:t>Perform an initial </a:t>
            </a:r>
            <a:r>
              <a:rPr lang="en-SG" b="1" dirty="0"/>
              <a:t>analysis activity</a:t>
            </a:r>
            <a:r>
              <a:rPr lang="en-SG" dirty="0"/>
              <a:t> to identify specific </a:t>
            </a:r>
            <a:r>
              <a:rPr lang="en-SG" b="1" dirty="0"/>
              <a:t>test cases</a:t>
            </a:r>
            <a:r>
              <a:rPr lang="en-SG" dirty="0"/>
              <a:t>, including typical conversation structures to cover</a:t>
            </a:r>
          </a:p>
          <a:p>
            <a:pPr>
              <a:buFont typeface="Arial" panose="020B0604020202020204" pitchFamily="34" charset="0"/>
              <a:buChar char="•"/>
            </a:pPr>
            <a:r>
              <a:rPr lang="en-SG" b="1" dirty="0"/>
              <a:t>Develop</a:t>
            </a:r>
            <a:r>
              <a:rPr lang="en-SG" dirty="0"/>
              <a:t> a specific </a:t>
            </a:r>
            <a:r>
              <a:rPr lang="en-SG" b="1" dirty="0"/>
              <a:t>Bot application</a:t>
            </a:r>
            <a:r>
              <a:rPr lang="en-SG" dirty="0"/>
              <a:t> accessible through a web channel, to manage the KB article identification</a:t>
            </a:r>
          </a:p>
          <a:p>
            <a:pPr>
              <a:buFont typeface="Arial" panose="020B0604020202020204" pitchFamily="34" charset="0"/>
              <a:buChar char="•"/>
            </a:pPr>
            <a:r>
              <a:rPr lang="en-SG" dirty="0"/>
              <a:t>Run a </a:t>
            </a:r>
            <a:r>
              <a:rPr lang="en-SG" b="1" dirty="0"/>
              <a:t>test session</a:t>
            </a:r>
            <a:r>
              <a:rPr lang="en-SG" dirty="0"/>
              <a:t> with a group of </a:t>
            </a:r>
            <a:r>
              <a:rPr lang="en-SG" b="1" dirty="0"/>
              <a:t>bank users</a:t>
            </a:r>
            <a:r>
              <a:rPr lang="en-SG" dirty="0"/>
              <a:t>, which will </a:t>
            </a:r>
            <a:r>
              <a:rPr lang="en-SG" b="1" dirty="0"/>
              <a:t>access the bot service</a:t>
            </a:r>
            <a:r>
              <a:rPr lang="en-SG" dirty="0"/>
              <a:t> and will provide a </a:t>
            </a:r>
            <a:r>
              <a:rPr lang="en-SG" b="1" dirty="0"/>
              <a:t>feedback</a:t>
            </a:r>
            <a:r>
              <a:rPr lang="en-SG" dirty="0"/>
              <a:t> about the user experience. The PoV team will </a:t>
            </a:r>
            <a:r>
              <a:rPr lang="en-SG" b="1" dirty="0"/>
              <a:t>analyse the conversations</a:t>
            </a:r>
            <a:r>
              <a:rPr lang="en-SG" dirty="0"/>
              <a:t> and provide a </a:t>
            </a:r>
            <a:r>
              <a:rPr lang="en-SG" b="1" dirty="0"/>
              <a:t>summary</a:t>
            </a:r>
            <a:r>
              <a:rPr lang="en-SG" dirty="0"/>
              <a:t> to BoB.</a:t>
            </a:r>
          </a:p>
        </p:txBody>
      </p:sp>
      <p:sp>
        <p:nvSpPr>
          <p:cNvPr id="4" name="Slide Number Placeholder 3"/>
          <p:cNvSpPr>
            <a:spLocks noGrp="1"/>
          </p:cNvSpPr>
          <p:nvPr>
            <p:ph type="sldNum" sz="quarter" idx="12"/>
          </p:nvPr>
        </p:nvSpPr>
        <p:spPr/>
        <p:txBody>
          <a:bodyPr/>
          <a:lstStyle/>
          <a:p>
            <a:fld id="{B016F8AB-BCEA-4347-8BA6-BE776009BC89}" type="slidenum">
              <a:rPr lang="en-SG" smtClean="0"/>
              <a:pPr/>
              <a:t>44</a:t>
            </a:fld>
            <a:endParaRPr lang="en-SG" dirty="0"/>
          </a:p>
        </p:txBody>
      </p:sp>
    </p:spTree>
    <p:extLst>
      <p:ext uri="{BB962C8B-B14F-4D97-AF65-F5344CB8AC3E}">
        <p14:creationId xmlns:p14="http://schemas.microsoft.com/office/powerpoint/2010/main" val="328937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t" anchorCtr="0">
            <a:noAutofit/>
          </a:bodyPr>
          <a:lstStyle/>
          <a:p>
            <a:r>
              <a:rPr lang="en-US" dirty="0"/>
              <a:t>Chat Bot Pilot – PoV Scope and Team</a:t>
            </a:r>
          </a:p>
        </p:txBody>
      </p:sp>
      <p:sp>
        <p:nvSpPr>
          <p:cNvPr id="3" name="Slide Number Placeholder 2"/>
          <p:cNvSpPr>
            <a:spLocks noGrp="1"/>
          </p:cNvSpPr>
          <p:nvPr>
            <p:ph type="sldNum" sz="quarter" idx="12"/>
          </p:nvPr>
        </p:nvSpPr>
        <p:spPr/>
        <p:txBody>
          <a:bodyPr/>
          <a:lstStyle/>
          <a:p>
            <a:fld id="{B016F8AB-BCEA-4347-8BA6-BE776009BC89}" type="slidenum">
              <a:rPr lang="en-US" smtClean="0"/>
              <a:t>45</a:t>
            </a:fld>
            <a:endParaRPr lang="en-US" dirty="0"/>
          </a:p>
        </p:txBody>
      </p:sp>
      <p:pic>
        <p:nvPicPr>
          <p:cNvPr id="11" name="Picture 10"/>
          <p:cNvPicPr/>
          <p:nvPr/>
        </p:nvPicPr>
        <p:blipFill rotWithShape="1">
          <a:blip r:embed="rId3">
            <a:extLst>
              <a:ext uri="{28A0092B-C50C-407E-A947-70E740481C1C}">
                <a14:useLocalDpi xmlns:a14="http://schemas.microsoft.com/office/drawing/2010/main" val="0"/>
              </a:ext>
            </a:extLst>
          </a:blip>
          <a:srcRect b="21428"/>
          <a:stretch/>
        </p:blipFill>
        <p:spPr bwMode="auto">
          <a:xfrm>
            <a:off x="1127448" y="1124744"/>
            <a:ext cx="9801652" cy="2664296"/>
          </a:xfrm>
          <a:prstGeom prst="rect">
            <a:avLst/>
          </a:prstGeom>
          <a:noFill/>
          <a:ln>
            <a:noFill/>
          </a:ln>
        </p:spPr>
      </p:pic>
      <p:graphicFrame>
        <p:nvGraphicFramePr>
          <p:cNvPr id="5" name="Table 4"/>
          <p:cNvGraphicFramePr>
            <a:graphicFrameLocks noGrp="1"/>
          </p:cNvGraphicFramePr>
          <p:nvPr>
            <p:extLst>
              <p:ext uri="{D42A27DB-BD31-4B8C-83A1-F6EECF244321}">
                <p14:modId xmlns:p14="http://schemas.microsoft.com/office/powerpoint/2010/main" val="3677429642"/>
              </p:ext>
            </p:extLst>
          </p:nvPr>
        </p:nvGraphicFramePr>
        <p:xfrm>
          <a:off x="767408" y="4429496"/>
          <a:ext cx="10667960" cy="1112520"/>
        </p:xfrm>
        <a:graphic>
          <a:graphicData uri="http://schemas.openxmlformats.org/drawingml/2006/table">
            <a:tbl>
              <a:tblPr firstRow="1" bandRow="1">
                <a:tableStyleId>{69012ECD-51FC-41F1-AA8D-1B2483CD663E}</a:tableStyleId>
              </a:tblPr>
              <a:tblGrid>
                <a:gridCol w="3561806">
                  <a:extLst>
                    <a:ext uri="{9D8B030D-6E8A-4147-A177-3AD203B41FA5}">
                      <a16:colId xmlns:a16="http://schemas.microsoft.com/office/drawing/2014/main" val="20000"/>
                    </a:ext>
                  </a:extLst>
                </a:gridCol>
                <a:gridCol w="7106154">
                  <a:extLst>
                    <a:ext uri="{9D8B030D-6E8A-4147-A177-3AD203B41FA5}">
                      <a16:colId xmlns:a16="http://schemas.microsoft.com/office/drawing/2014/main" val="20001"/>
                    </a:ext>
                  </a:extLst>
                </a:gridCol>
              </a:tblGrid>
              <a:tr h="370840">
                <a:tc>
                  <a:txBody>
                    <a:bodyPr/>
                    <a:lstStyle/>
                    <a:p>
                      <a:r>
                        <a:rPr lang="en-US" dirty="0"/>
                        <a:t>Role</a:t>
                      </a:r>
                      <a:endParaRPr lang="en-GB" dirty="0"/>
                    </a:p>
                  </a:txBody>
                  <a:tcPr/>
                </a:tc>
                <a:tc>
                  <a:txBody>
                    <a:bodyPr/>
                    <a:lstStyle/>
                    <a:p>
                      <a:r>
                        <a:rPr lang="en-US" dirty="0"/>
                        <a:t>Description</a:t>
                      </a:r>
                      <a:endParaRPr lang="en-GB" dirty="0"/>
                    </a:p>
                  </a:txBody>
                  <a:tcPr/>
                </a:tc>
                <a:extLst>
                  <a:ext uri="{0D108BD9-81ED-4DB2-BD59-A6C34878D82A}">
                    <a16:rowId xmlns:a16="http://schemas.microsoft.com/office/drawing/2014/main" val="10000"/>
                  </a:ext>
                </a:extLst>
              </a:tr>
              <a:tr h="370840">
                <a:tc>
                  <a:txBody>
                    <a:bodyPr/>
                    <a:lstStyle/>
                    <a:p>
                      <a:r>
                        <a:rPr lang="en-US" baseline="0" dirty="0"/>
                        <a:t>Architect / Platform Specialist</a:t>
                      </a:r>
                      <a:endParaRPr lang="en-GB" dirty="0"/>
                    </a:p>
                  </a:txBody>
                  <a:tcPr/>
                </a:tc>
                <a:tc>
                  <a:txBody>
                    <a:bodyPr/>
                    <a:lstStyle/>
                    <a:p>
                      <a:r>
                        <a:rPr lang="en-US" dirty="0"/>
                        <a:t>Team leader with specific platform and solution architecture skills</a:t>
                      </a:r>
                      <a:endParaRPr lang="en-GB" dirty="0"/>
                    </a:p>
                  </a:txBody>
                  <a:tcPr/>
                </a:tc>
                <a:extLst>
                  <a:ext uri="{0D108BD9-81ED-4DB2-BD59-A6C34878D82A}">
                    <a16:rowId xmlns:a16="http://schemas.microsoft.com/office/drawing/2014/main" val="10001"/>
                  </a:ext>
                </a:extLst>
              </a:tr>
              <a:tr h="370840">
                <a:tc>
                  <a:txBody>
                    <a:bodyPr/>
                    <a:lstStyle/>
                    <a:p>
                      <a:r>
                        <a:rPr lang="en-US" dirty="0"/>
                        <a:t>Developer</a:t>
                      </a:r>
                      <a:endParaRPr lang="en-GB" dirty="0"/>
                    </a:p>
                  </a:txBody>
                  <a:tcPr/>
                </a:tc>
                <a:tc>
                  <a:txBody>
                    <a:bodyPr/>
                    <a:lstStyle/>
                    <a:p>
                      <a:r>
                        <a:rPr lang="en-US" dirty="0"/>
                        <a:t>Developer with specific Node.js or C# skills, focused on </a:t>
                      </a:r>
                      <a:endParaRPr lang="en-GB"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9293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Outcome/ Achievements of PoV</a:t>
            </a:r>
          </a:p>
        </p:txBody>
      </p:sp>
      <p:sp>
        <p:nvSpPr>
          <p:cNvPr id="3" name="Content Placeholder 2"/>
          <p:cNvSpPr>
            <a:spLocks noGrp="1"/>
          </p:cNvSpPr>
          <p:nvPr>
            <p:ph idx="1"/>
          </p:nvPr>
        </p:nvSpPr>
        <p:spPr>
          <a:xfrm>
            <a:off x="609600" y="1196752"/>
            <a:ext cx="10969784" cy="4571999"/>
          </a:xfrm>
        </p:spPr>
        <p:txBody>
          <a:bodyPr/>
          <a:lstStyle/>
          <a:p>
            <a:pPr>
              <a:buFont typeface="Arial" panose="020B0604020202020204" pitchFamily="34" charset="0"/>
              <a:buChar char="•"/>
            </a:pPr>
            <a:r>
              <a:rPr lang="en-SG" dirty="0"/>
              <a:t>The </a:t>
            </a:r>
            <a:r>
              <a:rPr lang="en-SG" b="1" dirty="0"/>
              <a:t>success factor </a:t>
            </a:r>
            <a:r>
              <a:rPr lang="en-SG" dirty="0"/>
              <a:t>of the PoV will be defined in relation of the </a:t>
            </a:r>
            <a:r>
              <a:rPr lang="en-SG" b="1" dirty="0"/>
              <a:t>ability to point users to relevant content</a:t>
            </a:r>
            <a:r>
              <a:rPr lang="en-SG" dirty="0"/>
              <a:t> during the chat conversation</a:t>
            </a:r>
          </a:p>
          <a:p>
            <a:pPr>
              <a:buFont typeface="Arial" panose="020B0604020202020204" pitchFamily="34" charset="0"/>
              <a:buChar char="•"/>
            </a:pPr>
            <a:r>
              <a:rPr lang="en-SG" dirty="0"/>
              <a:t>The conversation page will provide a </a:t>
            </a:r>
            <a:r>
              <a:rPr lang="en-SG" b="1" dirty="0"/>
              <a:t>voting function</a:t>
            </a:r>
            <a:r>
              <a:rPr lang="en-SG" dirty="0"/>
              <a:t> for the users, in order to enable them to </a:t>
            </a:r>
            <a:r>
              <a:rPr lang="en-SG" b="1" dirty="0"/>
              <a:t>provide a satisfaction score</a:t>
            </a:r>
            <a:r>
              <a:rPr lang="en-SG" dirty="0"/>
              <a:t> at the end of the conversation. That score will be a value between 0 (unsatisfied) and 100 (completely satisfied) to summarize the effectiveness of the conversation.</a:t>
            </a:r>
          </a:p>
          <a:p>
            <a:pPr>
              <a:buFont typeface="Arial" panose="020B0604020202020204" pitchFamily="34" charset="0"/>
              <a:buChar char="•"/>
            </a:pPr>
            <a:r>
              <a:rPr lang="en-SG" dirty="0"/>
              <a:t>The user will also be able to </a:t>
            </a:r>
            <a:r>
              <a:rPr lang="en-SG" b="1" dirty="0"/>
              <a:t>leave a text comment </a:t>
            </a:r>
            <a:r>
              <a:rPr lang="en-SG" dirty="0"/>
              <a:t>to highlight issues or comments related to the conversation</a:t>
            </a:r>
          </a:p>
          <a:p>
            <a:pPr>
              <a:buFont typeface="Arial" panose="020B0604020202020204" pitchFamily="34" charset="0"/>
              <a:buChar char="•"/>
            </a:pPr>
            <a:r>
              <a:rPr lang="en-SG" dirty="0"/>
              <a:t>Chat logs and score results will be </a:t>
            </a:r>
            <a:r>
              <a:rPr lang="en-SG" b="1" dirty="0"/>
              <a:t>analysed by the team</a:t>
            </a:r>
            <a:r>
              <a:rPr lang="en-SG" dirty="0"/>
              <a:t>, summarized and </a:t>
            </a:r>
            <a:r>
              <a:rPr lang="en-SG" b="1" dirty="0"/>
              <a:t>shared with BoB</a:t>
            </a:r>
            <a:r>
              <a:rPr lang="en-SG" dirty="0"/>
              <a:t> at the end of the activity</a:t>
            </a:r>
          </a:p>
        </p:txBody>
      </p:sp>
      <p:sp>
        <p:nvSpPr>
          <p:cNvPr id="4" name="Slide Number Placeholder 3"/>
          <p:cNvSpPr>
            <a:spLocks noGrp="1"/>
          </p:cNvSpPr>
          <p:nvPr>
            <p:ph type="sldNum" sz="quarter" idx="12"/>
          </p:nvPr>
        </p:nvSpPr>
        <p:spPr/>
        <p:txBody>
          <a:bodyPr/>
          <a:lstStyle/>
          <a:p>
            <a:fld id="{B016F8AB-BCEA-4347-8BA6-BE776009BC89}" type="slidenum">
              <a:rPr lang="en-SG" smtClean="0"/>
              <a:pPr/>
              <a:t>46</a:t>
            </a:fld>
            <a:endParaRPr lang="en-SG" dirty="0"/>
          </a:p>
        </p:txBody>
      </p:sp>
    </p:spTree>
    <p:extLst>
      <p:ext uri="{BB962C8B-B14F-4D97-AF65-F5344CB8AC3E}">
        <p14:creationId xmlns:p14="http://schemas.microsoft.com/office/powerpoint/2010/main" val="247514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533500"/>
          </a:xfrm>
        </p:spPr>
        <p:txBody>
          <a:bodyPr/>
          <a:lstStyle/>
          <a:p>
            <a:r>
              <a:rPr lang="en-SG" dirty="0"/>
              <a:t>Critical Success Factors</a:t>
            </a:r>
          </a:p>
        </p:txBody>
      </p:sp>
      <p:sp>
        <p:nvSpPr>
          <p:cNvPr id="3" name="Content Placeholder 2"/>
          <p:cNvSpPr>
            <a:spLocks noGrp="1"/>
          </p:cNvSpPr>
          <p:nvPr>
            <p:ph idx="1"/>
          </p:nvPr>
        </p:nvSpPr>
        <p:spPr>
          <a:xfrm>
            <a:off x="608804" y="1196752"/>
            <a:ext cx="10969784" cy="4571999"/>
          </a:xfrm>
        </p:spPr>
        <p:txBody>
          <a:bodyPr>
            <a:normAutofit/>
          </a:bodyPr>
          <a:lstStyle/>
          <a:p>
            <a:pPr>
              <a:buFont typeface="Arial" panose="020B0604020202020204" pitchFamily="34" charset="0"/>
              <a:buChar char="•"/>
            </a:pPr>
            <a:r>
              <a:rPr lang="en-SG" dirty="0"/>
              <a:t>We need to know </a:t>
            </a:r>
            <a:r>
              <a:rPr lang="en-SG" b="1" dirty="0"/>
              <a:t>what problems </a:t>
            </a:r>
            <a:r>
              <a:rPr lang="en-SG" dirty="0"/>
              <a:t>the users are facing.  </a:t>
            </a:r>
            <a:endParaRPr lang="en-US" dirty="0"/>
          </a:p>
          <a:p>
            <a:pPr>
              <a:buFont typeface="Arial" panose="020B0604020202020204" pitchFamily="34" charset="0"/>
              <a:buChar char="•"/>
            </a:pPr>
            <a:r>
              <a:rPr lang="en-SG" dirty="0"/>
              <a:t>Source content is </a:t>
            </a:r>
            <a:r>
              <a:rPr lang="en-SG" b="1" dirty="0"/>
              <a:t>not well structured</a:t>
            </a:r>
            <a:r>
              <a:rPr lang="en-SG" dirty="0"/>
              <a:t>, classified or tagged, so </a:t>
            </a:r>
            <a:r>
              <a:rPr lang="en-SG" b="1" dirty="0"/>
              <a:t>KB conversion </a:t>
            </a:r>
            <a:r>
              <a:rPr lang="en-SG" dirty="0"/>
              <a:t>can be difficult.</a:t>
            </a:r>
          </a:p>
          <a:p>
            <a:pPr>
              <a:buFont typeface="Arial" panose="020B0604020202020204" pitchFamily="34" charset="0"/>
              <a:buChar char="•"/>
            </a:pPr>
            <a:r>
              <a:rPr lang="en-SG" dirty="0"/>
              <a:t>The team needs </a:t>
            </a:r>
            <a:r>
              <a:rPr lang="en-SG" b="1" dirty="0"/>
              <a:t>domain knowledge </a:t>
            </a:r>
            <a:r>
              <a:rPr lang="en-SG" dirty="0"/>
              <a:t>to help structure the content.</a:t>
            </a:r>
          </a:p>
          <a:p>
            <a:pPr>
              <a:buFont typeface="Arial" panose="020B0604020202020204" pitchFamily="34" charset="0"/>
              <a:buChar char="•"/>
            </a:pPr>
            <a:r>
              <a:rPr lang="en-SG" dirty="0"/>
              <a:t>Tool Roadmap (</a:t>
            </a:r>
            <a:r>
              <a:rPr lang="en-SG" b="1" dirty="0"/>
              <a:t>Microsoft QnA Maker</a:t>
            </a:r>
            <a:r>
              <a:rPr lang="en-SG" dirty="0"/>
              <a:t>)</a:t>
            </a:r>
            <a:r>
              <a:rPr lang="en-SG" b="1" dirty="0"/>
              <a:t> </a:t>
            </a:r>
            <a:r>
              <a:rPr lang="en-SG" dirty="0"/>
              <a:t>– a new service released as part of Cognitive Services that creates a knowledge base from a FAQ and responds to questions.  Currently does not support disambiguation, each question is mapped to an answer. </a:t>
            </a:r>
          </a:p>
          <a:p>
            <a:pPr>
              <a:buFont typeface="Arial" panose="020B0604020202020204" pitchFamily="34" charset="0"/>
              <a:buChar char="•"/>
            </a:pPr>
            <a:endParaRPr lang="en-SG" dirty="0"/>
          </a:p>
        </p:txBody>
      </p:sp>
      <p:sp>
        <p:nvSpPr>
          <p:cNvPr id="4" name="Slide Number Placeholder 3"/>
          <p:cNvSpPr>
            <a:spLocks noGrp="1"/>
          </p:cNvSpPr>
          <p:nvPr>
            <p:ph type="sldNum" sz="quarter" idx="12"/>
          </p:nvPr>
        </p:nvSpPr>
        <p:spPr/>
        <p:txBody>
          <a:bodyPr/>
          <a:lstStyle/>
          <a:p>
            <a:fld id="{B016F8AB-BCEA-4347-8BA6-BE776009BC89}" type="slidenum">
              <a:rPr lang="en-SG" smtClean="0"/>
              <a:pPr/>
              <a:t>47</a:t>
            </a:fld>
            <a:endParaRPr lang="en-SG" dirty="0"/>
          </a:p>
        </p:txBody>
      </p:sp>
    </p:spTree>
    <p:extLst>
      <p:ext uri="{BB962C8B-B14F-4D97-AF65-F5344CB8AC3E}">
        <p14:creationId xmlns:p14="http://schemas.microsoft.com/office/powerpoint/2010/main" val="408249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Next Steps / Proposed Roadmap</a:t>
            </a:r>
          </a:p>
        </p:txBody>
      </p:sp>
      <p:sp>
        <p:nvSpPr>
          <p:cNvPr id="4" name="Slide Number Placeholder 3"/>
          <p:cNvSpPr>
            <a:spLocks noGrp="1"/>
          </p:cNvSpPr>
          <p:nvPr>
            <p:ph type="sldNum" sz="quarter" idx="12"/>
          </p:nvPr>
        </p:nvSpPr>
        <p:spPr/>
        <p:txBody>
          <a:bodyPr/>
          <a:lstStyle/>
          <a:p>
            <a:fld id="{B016F8AB-BCEA-4347-8BA6-BE776009BC89}" type="slidenum">
              <a:rPr lang="en-SG" smtClean="0"/>
              <a:pPr/>
              <a:t>48</a:t>
            </a:fld>
            <a:endParaRPr lang="en-SG" dirty="0"/>
          </a:p>
        </p:txBody>
      </p:sp>
      <p:graphicFrame>
        <p:nvGraphicFramePr>
          <p:cNvPr id="5" name="Diagram 4"/>
          <p:cNvGraphicFramePr/>
          <p:nvPr>
            <p:extLst>
              <p:ext uri="{D42A27DB-BD31-4B8C-83A1-F6EECF244321}">
                <p14:modId xmlns:p14="http://schemas.microsoft.com/office/powerpoint/2010/main" val="2864001435"/>
              </p:ext>
            </p:extLst>
          </p:nvPr>
        </p:nvGraphicFramePr>
        <p:xfrm>
          <a:off x="609441" y="1484785"/>
          <a:ext cx="10969943" cy="381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292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7"/>
          </p:nvPr>
        </p:nvSpPr>
        <p:spPr/>
        <p:txBody>
          <a:bodyPr/>
          <a:lstStyle/>
          <a:p>
            <a:fld id="{B016F8AB-BCEA-4347-8BA6-BE776009BC89}" type="slidenum">
              <a:rPr lang="en-US" smtClean="0"/>
              <a:pPr/>
              <a:t>49</a:t>
            </a:fld>
            <a:endParaRPr lang="en-US" dirty="0"/>
          </a:p>
        </p:txBody>
      </p:sp>
    </p:spTree>
    <p:extLst>
      <p:ext uri="{BB962C8B-B14F-4D97-AF65-F5344CB8AC3E}">
        <p14:creationId xmlns:p14="http://schemas.microsoft.com/office/powerpoint/2010/main" val="365486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has changed today?</a:t>
            </a:r>
            <a:endParaRPr lang="en-GB" dirty="0"/>
          </a:p>
        </p:txBody>
      </p:sp>
      <p:sp>
        <p:nvSpPr>
          <p:cNvPr id="3" name="Content Placeholder 2"/>
          <p:cNvSpPr>
            <a:spLocks noGrp="1"/>
          </p:cNvSpPr>
          <p:nvPr>
            <p:ph idx="1"/>
          </p:nvPr>
        </p:nvSpPr>
        <p:spPr>
          <a:xfrm>
            <a:off x="609600" y="1268760"/>
            <a:ext cx="10969784" cy="4571999"/>
          </a:xfrm>
        </p:spPr>
        <p:txBody>
          <a:bodyPr>
            <a:normAutofit/>
          </a:bodyPr>
          <a:lstStyle/>
          <a:p>
            <a:pPr marL="0" indent="0">
              <a:buNone/>
            </a:pPr>
            <a:r>
              <a:rPr lang="en-US" dirty="0"/>
              <a:t>Until today, the adoption of AI technologies was restricted to a limited set companies, mainly due to:</a:t>
            </a:r>
          </a:p>
          <a:p>
            <a:pPr lvl="1">
              <a:buFont typeface="Arial" panose="020B0604020202020204" pitchFamily="34" charset="0"/>
              <a:buChar char="•"/>
            </a:pPr>
            <a:r>
              <a:rPr lang="en-US" b="1" dirty="0"/>
              <a:t>Required Skills</a:t>
            </a:r>
            <a:r>
              <a:rPr lang="en-US" dirty="0"/>
              <a:t>: high investments in Analytical skills to build and train models</a:t>
            </a:r>
          </a:p>
          <a:p>
            <a:pPr lvl="1">
              <a:buFont typeface="Arial" panose="020B0604020202020204" pitchFamily="34" charset="0"/>
              <a:buChar char="•"/>
            </a:pPr>
            <a:r>
              <a:rPr lang="en-US" b="1" dirty="0"/>
              <a:t>Required Data</a:t>
            </a:r>
            <a:r>
              <a:rPr lang="en-US" dirty="0"/>
              <a:t>: Huge data sets needed to train models, hard to collect and maintain</a:t>
            </a:r>
          </a:p>
          <a:p>
            <a:pPr lvl="1">
              <a:buFont typeface="Arial" panose="020B0604020202020204" pitchFamily="34" charset="0"/>
              <a:buChar char="•"/>
            </a:pPr>
            <a:r>
              <a:rPr lang="en-US" b="1" dirty="0"/>
              <a:t>Required Platform</a:t>
            </a:r>
            <a:r>
              <a:rPr lang="en-US" dirty="0"/>
              <a:t>: High cost and complexity in order to collect, manage, and process big quantities of data</a:t>
            </a:r>
          </a:p>
          <a:p>
            <a:pPr marL="0" indent="0">
              <a:lnSpc>
                <a:spcPct val="220000"/>
              </a:lnSpc>
              <a:buNone/>
            </a:pPr>
            <a:r>
              <a:rPr lang="en-US" b="1" dirty="0"/>
              <a:t>Disruptive factors which enabled the AI wave today:</a:t>
            </a:r>
          </a:p>
          <a:p>
            <a:pPr lvl="1">
              <a:buFont typeface="Arial" panose="020B0604020202020204" pitchFamily="34" charset="0"/>
              <a:buChar char="•"/>
            </a:pPr>
            <a:r>
              <a:rPr lang="en-US" b="1" dirty="0"/>
              <a:t>Cloud</a:t>
            </a:r>
            <a:r>
              <a:rPr lang="en-US" dirty="0"/>
              <a:t>, which makes a platform immediately available</a:t>
            </a:r>
          </a:p>
          <a:p>
            <a:pPr lvl="1">
              <a:buFont typeface="Arial" panose="020B0604020202020204" pitchFamily="34" charset="0"/>
              <a:buChar char="•"/>
            </a:pPr>
            <a:r>
              <a:rPr lang="en-US" b="1" dirty="0"/>
              <a:t>Big Data,</a:t>
            </a:r>
            <a:r>
              <a:rPr lang="en-US" dirty="0"/>
              <a:t> which enables data processes to scale easily</a:t>
            </a:r>
          </a:p>
          <a:p>
            <a:pPr marL="0" indent="0">
              <a:lnSpc>
                <a:spcPct val="210000"/>
              </a:lnSpc>
              <a:buNone/>
            </a:pPr>
            <a:r>
              <a:rPr lang="en-US" b="1" dirty="0"/>
              <a:t>As a Result, today companies can leverage:</a:t>
            </a:r>
          </a:p>
          <a:p>
            <a:pPr lvl="1">
              <a:buFont typeface="Arial" panose="020B0604020202020204" pitchFamily="34" charset="0"/>
              <a:buChar char="•"/>
            </a:pPr>
            <a:r>
              <a:rPr lang="en-US" b="1" dirty="0"/>
              <a:t>Very powerful analytic tools</a:t>
            </a:r>
            <a:r>
              <a:rPr lang="en-US" dirty="0"/>
              <a:t>, with an almost-zero startup delay for prototypes</a:t>
            </a:r>
          </a:p>
          <a:p>
            <a:pPr lvl="1">
              <a:buFont typeface="Arial" panose="020B0604020202020204" pitchFamily="34" charset="0"/>
              <a:buChar char="•"/>
            </a:pPr>
            <a:r>
              <a:rPr lang="en-US" b="1" dirty="0"/>
              <a:t>A large library of trained models</a:t>
            </a:r>
            <a:r>
              <a:rPr lang="en-US" dirty="0"/>
              <a:t>, ready to use and embed in application and processes</a:t>
            </a:r>
          </a:p>
        </p:txBody>
      </p:sp>
      <p:sp>
        <p:nvSpPr>
          <p:cNvPr id="4" name="Slide Number Placeholder 3"/>
          <p:cNvSpPr>
            <a:spLocks noGrp="1"/>
          </p:cNvSpPr>
          <p:nvPr>
            <p:ph type="sldNum" sz="quarter" idx="12"/>
          </p:nvPr>
        </p:nvSpPr>
        <p:spPr/>
        <p:txBody>
          <a:bodyPr/>
          <a:lstStyle/>
          <a:p>
            <a:fld id="{B016F8AB-BCEA-4347-8BA6-BE776009BC89}" type="slidenum">
              <a:rPr lang="en-GB" smtClean="0"/>
              <a:pPr/>
              <a:t>5</a:t>
            </a:fld>
            <a:endParaRPr lang="en-GB" dirty="0"/>
          </a:p>
        </p:txBody>
      </p:sp>
    </p:spTree>
    <p:extLst>
      <p:ext uri="{BB962C8B-B14F-4D97-AF65-F5344CB8AC3E}">
        <p14:creationId xmlns:p14="http://schemas.microsoft.com/office/powerpoint/2010/main" val="343550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7"/>
          </p:nvPr>
        </p:nvSpPr>
        <p:spPr/>
        <p:txBody>
          <a:bodyPr/>
          <a:lstStyle/>
          <a:p>
            <a:fld id="{B016F8AB-BCEA-4347-8BA6-BE776009BC89}" type="slidenum">
              <a:rPr lang="en-US" smtClean="0"/>
              <a:pPr/>
              <a:t>50</a:t>
            </a:fld>
            <a:endParaRPr lang="en-US" dirty="0"/>
          </a:p>
        </p:txBody>
      </p:sp>
    </p:spTree>
    <p:extLst>
      <p:ext uri="{BB962C8B-B14F-4D97-AF65-F5344CB8AC3E}">
        <p14:creationId xmlns:p14="http://schemas.microsoft.com/office/powerpoint/2010/main" val="23365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Virtual Assistant Capabilities</a:t>
            </a:r>
          </a:p>
        </p:txBody>
      </p:sp>
      <p:sp>
        <p:nvSpPr>
          <p:cNvPr id="4" name="Slide Number Placeholder 3"/>
          <p:cNvSpPr>
            <a:spLocks noGrp="1"/>
          </p:cNvSpPr>
          <p:nvPr>
            <p:ph type="sldNum" sz="quarter" idx="12"/>
          </p:nvPr>
        </p:nvSpPr>
        <p:spPr/>
        <p:txBody>
          <a:bodyPr/>
          <a:lstStyle/>
          <a:p>
            <a:fld id="{B016F8AB-BCEA-4347-8BA6-BE776009BC89}" type="slidenum">
              <a:rPr lang="en-US" smtClean="0"/>
              <a:t>51</a:t>
            </a:fld>
            <a:endParaRPr lang="en-US" dirty="0"/>
          </a:p>
        </p:txBody>
      </p:sp>
      <p:sp>
        <p:nvSpPr>
          <p:cNvPr id="6" name="Rectangle 5"/>
          <p:cNvSpPr/>
          <p:nvPr/>
        </p:nvSpPr>
        <p:spPr bwMode="ltGray">
          <a:xfrm>
            <a:off x="609440" y="1105806"/>
            <a:ext cx="11333177" cy="95042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pPr>
            <a:r>
              <a:rPr lang="en-US" b="1" dirty="0">
                <a:solidFill>
                  <a:schemeClr val="accent2"/>
                </a:solidFill>
              </a:rPr>
              <a:t>CONVERSATIONAL ABILITIES</a:t>
            </a:r>
          </a:p>
          <a:p>
            <a:pPr marL="285750" indent="-285750">
              <a:lnSpc>
                <a:spcPct val="90000"/>
              </a:lnSpc>
              <a:buFont typeface="Arial" panose="020B0604020202020204" pitchFamily="34" charset="0"/>
              <a:buChar char="•"/>
            </a:pPr>
            <a:r>
              <a:rPr lang="en-US" sz="1400" dirty="0">
                <a:solidFill>
                  <a:schemeClr val="tx1"/>
                </a:solidFill>
              </a:rPr>
              <a:t>Able to handle out of band or uncommon queries and questions</a:t>
            </a:r>
          </a:p>
          <a:p>
            <a:pPr marL="285750" indent="-285750">
              <a:lnSpc>
                <a:spcPct val="90000"/>
              </a:lnSpc>
              <a:buFont typeface="Arial" panose="020B0604020202020204" pitchFamily="34" charset="0"/>
              <a:buChar char="•"/>
            </a:pPr>
            <a:r>
              <a:rPr lang="en-US" sz="1400" dirty="0">
                <a:solidFill>
                  <a:schemeClr val="tx1"/>
                </a:solidFill>
              </a:rPr>
              <a:t>Able to converse and switch to a more secure mode without losing context and flow of conversation</a:t>
            </a:r>
          </a:p>
          <a:p>
            <a:pPr marL="285750" indent="-285750">
              <a:lnSpc>
                <a:spcPct val="90000"/>
              </a:lnSpc>
              <a:buFont typeface="Arial" panose="020B0604020202020204" pitchFamily="34" charset="0"/>
              <a:buChar char="•"/>
            </a:pPr>
            <a:r>
              <a:rPr lang="en-US" sz="1400" dirty="0">
                <a:solidFill>
                  <a:schemeClr val="tx1"/>
                </a:solidFill>
              </a:rPr>
              <a:t>Identity logical end of conversation</a:t>
            </a:r>
          </a:p>
        </p:txBody>
      </p:sp>
      <p:sp>
        <p:nvSpPr>
          <p:cNvPr id="7" name="Rectangle 6"/>
          <p:cNvSpPr/>
          <p:nvPr/>
        </p:nvSpPr>
        <p:spPr bwMode="ltGray">
          <a:xfrm>
            <a:off x="631262" y="2131987"/>
            <a:ext cx="11333177" cy="950422"/>
          </a:xfrm>
          <a:prstGeom prst="rect">
            <a:avLst/>
          </a:prstGeom>
          <a:solidFill>
            <a:schemeClr val="bg1">
              <a:lumMod val="8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pPr>
            <a:r>
              <a:rPr lang="en-US" b="1" dirty="0">
                <a:solidFill>
                  <a:schemeClr val="accent2"/>
                </a:solidFill>
              </a:rPr>
              <a:t>NLP  AND MACHINE LEARNING</a:t>
            </a:r>
          </a:p>
          <a:p>
            <a:pPr marL="285750" indent="-285750">
              <a:lnSpc>
                <a:spcPct val="90000"/>
              </a:lnSpc>
              <a:buFont typeface="Arial" panose="020B0604020202020204" pitchFamily="34" charset="0"/>
              <a:buChar char="•"/>
            </a:pPr>
            <a:r>
              <a:rPr lang="en-US" sz="1400" dirty="0">
                <a:solidFill>
                  <a:schemeClr val="tx1"/>
                </a:solidFill>
              </a:rPr>
              <a:t>Context sensitiveness</a:t>
            </a:r>
          </a:p>
          <a:p>
            <a:pPr marL="285750" indent="-285750">
              <a:lnSpc>
                <a:spcPct val="90000"/>
              </a:lnSpc>
              <a:buFont typeface="Arial" panose="020B0604020202020204" pitchFamily="34" charset="0"/>
              <a:buChar char="•"/>
            </a:pPr>
            <a:r>
              <a:rPr lang="en-US" sz="1400" dirty="0">
                <a:solidFill>
                  <a:schemeClr val="tx1"/>
                </a:solidFill>
              </a:rPr>
              <a:t>Text processing, opinion mining and sentiment analysis</a:t>
            </a:r>
          </a:p>
          <a:p>
            <a:pPr marL="285750" indent="-285750">
              <a:lnSpc>
                <a:spcPct val="90000"/>
              </a:lnSpc>
              <a:buFont typeface="Arial" panose="020B0604020202020204" pitchFamily="34" charset="0"/>
              <a:buChar char="•"/>
            </a:pPr>
            <a:r>
              <a:rPr lang="en-US" sz="1400" dirty="0">
                <a:solidFill>
                  <a:schemeClr val="tx1"/>
                </a:solidFill>
              </a:rPr>
              <a:t>Named entity recognition and relationship extraction</a:t>
            </a:r>
          </a:p>
          <a:p>
            <a:pPr>
              <a:lnSpc>
                <a:spcPct val="90000"/>
              </a:lnSpc>
            </a:pPr>
            <a:endParaRPr lang="en-US" dirty="0">
              <a:solidFill>
                <a:schemeClr val="tx1"/>
              </a:solidFill>
            </a:endParaRPr>
          </a:p>
        </p:txBody>
      </p:sp>
      <p:sp>
        <p:nvSpPr>
          <p:cNvPr id="8" name="Rectangle 7"/>
          <p:cNvSpPr/>
          <p:nvPr/>
        </p:nvSpPr>
        <p:spPr bwMode="ltGray">
          <a:xfrm>
            <a:off x="623988" y="3158168"/>
            <a:ext cx="11333177" cy="950422"/>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pPr>
            <a:r>
              <a:rPr lang="en-US" b="1" dirty="0">
                <a:solidFill>
                  <a:schemeClr val="accent2"/>
                </a:solidFill>
              </a:rPr>
              <a:t>KNOWLEDGE BASE</a:t>
            </a:r>
          </a:p>
          <a:p>
            <a:pPr marL="285750" indent="-285750">
              <a:lnSpc>
                <a:spcPct val="90000"/>
              </a:lnSpc>
              <a:buFont typeface="Arial" panose="020B0604020202020204" pitchFamily="34" charset="0"/>
              <a:buChar char="•"/>
            </a:pPr>
            <a:r>
              <a:rPr lang="en-US" sz="1400" dirty="0">
                <a:solidFill>
                  <a:schemeClr val="tx1"/>
                </a:solidFill>
              </a:rPr>
              <a:t>Prioritize knowledge base takes precedence for the conversational flow</a:t>
            </a:r>
          </a:p>
          <a:p>
            <a:pPr marL="285750" indent="-285750">
              <a:lnSpc>
                <a:spcPct val="90000"/>
              </a:lnSpc>
              <a:buFont typeface="Arial" panose="020B0604020202020204" pitchFamily="34" charset="0"/>
              <a:buChar char="•"/>
            </a:pPr>
            <a:r>
              <a:rPr lang="en-US" sz="1400" dirty="0">
                <a:solidFill>
                  <a:schemeClr val="tx1"/>
                </a:solidFill>
              </a:rPr>
              <a:t>Select KB to use for each category of user</a:t>
            </a:r>
          </a:p>
          <a:p>
            <a:pPr marL="285750" indent="-285750">
              <a:lnSpc>
                <a:spcPct val="90000"/>
              </a:lnSpc>
              <a:buFont typeface="Arial" panose="020B0604020202020204" pitchFamily="34" charset="0"/>
              <a:buChar char="•"/>
            </a:pPr>
            <a:r>
              <a:rPr lang="en-US" sz="1400" dirty="0">
                <a:solidFill>
                  <a:schemeClr val="tx1"/>
                </a:solidFill>
              </a:rPr>
              <a:t>Read information from external sources</a:t>
            </a:r>
          </a:p>
          <a:p>
            <a:pPr>
              <a:lnSpc>
                <a:spcPct val="90000"/>
              </a:lnSpc>
            </a:pPr>
            <a:endParaRPr lang="en-US" b="1" dirty="0">
              <a:solidFill>
                <a:schemeClr val="accent2"/>
              </a:solidFill>
            </a:endParaRPr>
          </a:p>
        </p:txBody>
      </p:sp>
      <p:sp>
        <p:nvSpPr>
          <p:cNvPr id="9" name="Rectangle 8"/>
          <p:cNvSpPr/>
          <p:nvPr/>
        </p:nvSpPr>
        <p:spPr bwMode="ltGray">
          <a:xfrm>
            <a:off x="616714" y="4184349"/>
            <a:ext cx="11333177" cy="950976"/>
          </a:xfrm>
          <a:prstGeom prst="rect">
            <a:avLst/>
          </a:prstGeom>
          <a:solidFill>
            <a:schemeClr val="bg1">
              <a:lumMod val="8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pPr>
            <a:r>
              <a:rPr lang="en-US" b="1" dirty="0">
                <a:solidFill>
                  <a:schemeClr val="accent2"/>
                </a:solidFill>
              </a:rPr>
              <a:t>PERSONALIZATION AND SESSIONIZATION</a:t>
            </a:r>
          </a:p>
          <a:p>
            <a:pPr marL="285750" indent="-285750">
              <a:lnSpc>
                <a:spcPct val="90000"/>
              </a:lnSpc>
              <a:buFont typeface="Arial" panose="020B0604020202020204" pitchFamily="34" charset="0"/>
              <a:buChar char="•"/>
            </a:pPr>
            <a:r>
              <a:rPr lang="en-US" sz="1400" dirty="0">
                <a:solidFill>
                  <a:schemeClr val="tx1"/>
                </a:solidFill>
              </a:rPr>
              <a:t>Recognize customers and extract their base information</a:t>
            </a:r>
          </a:p>
          <a:p>
            <a:pPr marL="285750" indent="-285750">
              <a:lnSpc>
                <a:spcPct val="90000"/>
              </a:lnSpc>
              <a:buFont typeface="Arial" panose="020B0604020202020204" pitchFamily="34" charset="0"/>
              <a:buChar char="•"/>
            </a:pPr>
            <a:r>
              <a:rPr lang="en-US" sz="1400" dirty="0">
                <a:solidFill>
                  <a:schemeClr val="tx1"/>
                </a:solidFill>
              </a:rPr>
              <a:t>Retrieve previous chat transcripts during conversation and use to enhance</a:t>
            </a:r>
          </a:p>
          <a:p>
            <a:pPr marL="285750" indent="-285750">
              <a:lnSpc>
                <a:spcPct val="90000"/>
              </a:lnSpc>
              <a:buFont typeface="Arial" panose="020B0604020202020204" pitchFamily="34" charset="0"/>
              <a:buChar char="•"/>
            </a:pPr>
            <a:r>
              <a:rPr lang="en-US" sz="1400" dirty="0">
                <a:solidFill>
                  <a:schemeClr val="tx1"/>
                </a:solidFill>
              </a:rPr>
              <a:t>Sessionize the conversation and categorize by customer segment, date, topic/subject</a:t>
            </a:r>
          </a:p>
        </p:txBody>
      </p:sp>
      <p:sp>
        <p:nvSpPr>
          <p:cNvPr id="10" name="Rectangle 9"/>
          <p:cNvSpPr/>
          <p:nvPr/>
        </p:nvSpPr>
        <p:spPr bwMode="ltGray">
          <a:xfrm>
            <a:off x="616713" y="5211084"/>
            <a:ext cx="11333177" cy="950976"/>
          </a:xfrm>
          <a:prstGeom prst="rect">
            <a:avLst/>
          </a:prstGeom>
          <a:solidFill>
            <a:schemeClr val="bg1">
              <a:lumMod val="95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90000"/>
              </a:lnSpc>
            </a:pPr>
            <a:r>
              <a:rPr lang="en-US" b="1" dirty="0">
                <a:solidFill>
                  <a:schemeClr val="accent2"/>
                </a:solidFill>
              </a:rPr>
              <a:t>COMMUNICATION ROUTING</a:t>
            </a:r>
          </a:p>
          <a:p>
            <a:pPr marL="285750" indent="-285750">
              <a:lnSpc>
                <a:spcPct val="90000"/>
              </a:lnSpc>
              <a:buFont typeface="Arial" panose="020B0604020202020204" pitchFamily="34" charset="0"/>
              <a:buChar char="•"/>
            </a:pPr>
            <a:r>
              <a:rPr lang="en-US" sz="1400" dirty="0">
                <a:solidFill>
                  <a:schemeClr val="tx1"/>
                </a:solidFill>
              </a:rPr>
              <a:t>Ability to route conversation depending on skill, customer segment etc.</a:t>
            </a:r>
          </a:p>
          <a:p>
            <a:pPr marL="285750" indent="-285750">
              <a:lnSpc>
                <a:spcPct val="90000"/>
              </a:lnSpc>
              <a:buFont typeface="Arial" panose="020B0604020202020204" pitchFamily="34" charset="0"/>
              <a:buChar char="•"/>
            </a:pPr>
            <a:r>
              <a:rPr lang="en-US" sz="1400" dirty="0">
                <a:solidFill>
                  <a:schemeClr val="tx1"/>
                </a:solidFill>
              </a:rPr>
              <a:t>Multi-media document management</a:t>
            </a:r>
          </a:p>
          <a:p>
            <a:pPr marL="285750" indent="-285750">
              <a:lnSpc>
                <a:spcPct val="90000"/>
              </a:lnSpc>
              <a:buFont typeface="Arial" panose="020B0604020202020204" pitchFamily="34" charset="0"/>
              <a:buChar char="•"/>
            </a:pPr>
            <a:r>
              <a:rPr lang="en-US" sz="1400" dirty="0">
                <a:solidFill>
                  <a:schemeClr val="tx1"/>
                </a:solidFill>
              </a:rPr>
              <a:t>Hand-off of conversation summarizing content, topics, sentiments etc. </a:t>
            </a:r>
          </a:p>
          <a:p>
            <a:pPr>
              <a:lnSpc>
                <a:spcPct val="90000"/>
              </a:lnSpc>
            </a:pPr>
            <a:endParaRPr lang="en-US" b="1" dirty="0">
              <a:solidFill>
                <a:schemeClr val="accent2"/>
              </a:solidFill>
            </a:endParaRPr>
          </a:p>
          <a:p>
            <a:pPr>
              <a:lnSpc>
                <a:spcPct val="90000"/>
              </a:lnSpc>
            </a:pPr>
            <a:endParaRPr lang="en-US" b="1" dirty="0">
              <a:solidFill>
                <a:schemeClr val="accent2"/>
              </a:solidFill>
            </a:endParaRPr>
          </a:p>
        </p:txBody>
      </p:sp>
      <p:sp>
        <p:nvSpPr>
          <p:cNvPr id="11" name="TextBox 10"/>
          <p:cNvSpPr txBox="1"/>
          <p:nvPr/>
        </p:nvSpPr>
        <p:spPr>
          <a:xfrm>
            <a:off x="7628878" y="2336958"/>
            <a:ext cx="3950506" cy="586570"/>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US" sz="1400" dirty="0"/>
              <a:t>Topic segmentation and extraction</a:t>
            </a:r>
          </a:p>
          <a:p>
            <a:pPr marL="285750" indent="-285750">
              <a:lnSpc>
                <a:spcPct val="90000"/>
              </a:lnSpc>
              <a:buFont typeface="Arial" panose="020B0604020202020204" pitchFamily="34" charset="0"/>
              <a:buChar char="•"/>
            </a:pPr>
            <a:r>
              <a:rPr lang="en-US" sz="1400" dirty="0"/>
              <a:t>Self-censorship</a:t>
            </a:r>
          </a:p>
          <a:p>
            <a:pPr marL="285750" indent="-285750">
              <a:lnSpc>
                <a:spcPct val="90000"/>
              </a:lnSpc>
              <a:buFont typeface="Arial" panose="020B0604020202020204" pitchFamily="34" charset="0"/>
              <a:buChar char="•"/>
            </a:pPr>
            <a:r>
              <a:rPr lang="en-US" sz="1400" dirty="0"/>
              <a:t>Question answering</a:t>
            </a:r>
          </a:p>
        </p:txBody>
      </p:sp>
      <p:sp>
        <p:nvSpPr>
          <p:cNvPr id="12" name="TextBox 11"/>
          <p:cNvSpPr txBox="1"/>
          <p:nvPr/>
        </p:nvSpPr>
        <p:spPr>
          <a:xfrm>
            <a:off x="7628878" y="3397006"/>
            <a:ext cx="4105922" cy="586570"/>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US" sz="1400" dirty="0"/>
              <a:t>Handle general queries, non-organizational queries, account specific queries</a:t>
            </a:r>
          </a:p>
        </p:txBody>
      </p:sp>
    </p:spTree>
    <p:extLst>
      <p:ext uri="{BB962C8B-B14F-4D97-AF65-F5344CB8AC3E}">
        <p14:creationId xmlns:p14="http://schemas.microsoft.com/office/powerpoint/2010/main" val="7424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Shape 123"/>
          <p:cNvSpPr>
            <a:spLocks noGrp="1"/>
          </p:cNvSpPr>
          <p:nvPr>
            <p:ph type="body" idx="1"/>
          </p:nvPr>
        </p:nvSpPr>
        <p:spPr>
          <a:xfrm>
            <a:off x="606879" y="1276174"/>
            <a:ext cx="4993821" cy="4713145"/>
          </a:xfrm>
          <a:prstGeom prst="rect">
            <a:avLst/>
          </a:prstGeom>
        </p:spPr>
        <p:txBody>
          <a:bodyPr>
            <a:noAutofit/>
          </a:bodyPr>
          <a:lstStyle/>
          <a:p>
            <a:pPr marL="0" indent="0" defTabSz="905255">
              <a:lnSpc>
                <a:spcPct val="100000"/>
              </a:lnSpc>
              <a:spcBef>
                <a:spcPts val="900"/>
              </a:spcBef>
              <a:buNone/>
              <a:defRPr sz="1400"/>
            </a:pPr>
            <a:r>
              <a:rPr lang="en-US" sz="2200" b="1" dirty="0"/>
              <a:t>App fatigue</a:t>
            </a:r>
          </a:p>
          <a:p>
            <a:pPr defTabSz="905255">
              <a:lnSpc>
                <a:spcPct val="100000"/>
              </a:lnSpc>
              <a:spcBef>
                <a:spcPts val="900"/>
              </a:spcBef>
              <a:buFont typeface="Wingdings" panose="05000000000000000000" pitchFamily="2" charset="2"/>
              <a:buChar char="§"/>
              <a:defRPr sz="1400"/>
            </a:pPr>
            <a:r>
              <a:rPr lang="en-US" dirty="0"/>
              <a:t>Mobile apps are difficult to build, distribute and maintain</a:t>
            </a:r>
          </a:p>
          <a:p>
            <a:pPr defTabSz="905255">
              <a:lnSpc>
                <a:spcPct val="100000"/>
              </a:lnSpc>
              <a:spcBef>
                <a:spcPts val="900"/>
              </a:spcBef>
              <a:buFont typeface="Wingdings" panose="05000000000000000000" pitchFamily="2" charset="2"/>
              <a:buChar char="§"/>
              <a:defRPr sz="1400"/>
            </a:pPr>
            <a:r>
              <a:rPr lang="en-US" dirty="0"/>
              <a:t>App marketplaces are incredibly crowded </a:t>
            </a:r>
          </a:p>
          <a:p>
            <a:pPr defTabSz="905255">
              <a:lnSpc>
                <a:spcPct val="100000"/>
              </a:lnSpc>
              <a:spcBef>
                <a:spcPts val="900"/>
              </a:spcBef>
              <a:buFont typeface="Wingdings" panose="05000000000000000000" pitchFamily="2" charset="2"/>
              <a:buChar char="§"/>
              <a:defRPr sz="1400"/>
            </a:pPr>
            <a:r>
              <a:rPr lang="en-US" dirty="0"/>
              <a:t>Discovery</a:t>
            </a:r>
          </a:p>
          <a:p>
            <a:pPr defTabSz="905255">
              <a:lnSpc>
                <a:spcPct val="100000"/>
              </a:lnSpc>
              <a:spcBef>
                <a:spcPts val="900"/>
              </a:spcBef>
              <a:buFont typeface="Wingdings" panose="05000000000000000000" pitchFamily="2" charset="2"/>
              <a:buChar char="§"/>
              <a:defRPr sz="1400"/>
            </a:pPr>
            <a:r>
              <a:rPr lang="en-US" dirty="0"/>
              <a:t>Engagement</a:t>
            </a:r>
          </a:p>
          <a:p>
            <a:pPr defTabSz="905255">
              <a:lnSpc>
                <a:spcPct val="100000"/>
              </a:lnSpc>
              <a:spcBef>
                <a:spcPts val="900"/>
              </a:spcBef>
              <a:buFont typeface="Wingdings" panose="05000000000000000000" pitchFamily="2" charset="2"/>
              <a:buChar char="§"/>
              <a:defRPr sz="1400"/>
            </a:pPr>
            <a:r>
              <a:rPr lang="en-US" dirty="0"/>
              <a:t>Versioning </a:t>
            </a:r>
            <a:endParaRPr lang="en-US" sz="2200" dirty="0"/>
          </a:p>
          <a:p>
            <a:pPr marL="0" indent="0" defTabSz="905255">
              <a:lnSpc>
                <a:spcPct val="100000"/>
              </a:lnSpc>
              <a:spcBef>
                <a:spcPts val="900"/>
              </a:spcBef>
              <a:buNone/>
              <a:defRPr sz="1400"/>
            </a:pPr>
            <a:r>
              <a:rPr lang="en-US" sz="2200" b="1" dirty="0"/>
              <a:t>Conversation as the interface</a:t>
            </a:r>
          </a:p>
          <a:p>
            <a:pPr marL="0" indent="0" defTabSz="905255">
              <a:lnSpc>
                <a:spcPct val="100000"/>
              </a:lnSpc>
              <a:spcBef>
                <a:spcPts val="900"/>
              </a:spcBef>
              <a:buNone/>
              <a:defRPr sz="1400"/>
            </a:pPr>
            <a:r>
              <a:rPr lang="en-US" sz="2200" b="1" dirty="0"/>
              <a:t>Raise of Artificial Intelligence (AI) mainstream adoption</a:t>
            </a:r>
          </a:p>
          <a:p>
            <a:pPr marL="192365" indent="-192365" defTabSz="905255">
              <a:lnSpc>
                <a:spcPct val="100000"/>
              </a:lnSpc>
              <a:spcBef>
                <a:spcPts val="900"/>
              </a:spcBef>
              <a:defRPr sz="1400"/>
            </a:pPr>
            <a:endParaRPr sz="2200" dirty="0"/>
          </a:p>
        </p:txBody>
      </p:sp>
      <p:sp>
        <p:nvSpPr>
          <p:cNvPr id="125" name="Shape 125"/>
          <p:cNvSpPr/>
          <p:nvPr/>
        </p:nvSpPr>
        <p:spPr>
          <a:xfrm>
            <a:off x="606879" y="523422"/>
            <a:ext cx="8534400" cy="609600"/>
          </a:xfrm>
          <a:prstGeom prst="rect">
            <a:avLst/>
          </a:prstGeom>
          <a:extLst>
            <a:ext uri="{C572A759-6A51-4108-AA02-DFA0A04FC94B}">
              <ma14:wrappingTextBoxFlag xmlns:ma14="http://schemas.microsoft.com/office/mac/drawingml/2011/main" xmlns="" val="1"/>
            </a:ext>
          </a:extLst>
        </p:spPr>
        <p:txBody>
          <a:bodyPr vert="horz" lIns="0" tIns="0" rIns="0" bIns="0" rtlCol="0" anchor="t" anchorCtr="0">
            <a:noAutofit/>
          </a:bodyPr>
          <a:lstStyle/>
          <a:p>
            <a:pPr>
              <a:lnSpc>
                <a:spcPct val="90000"/>
              </a:lnSpc>
              <a:spcBef>
                <a:spcPct val="0"/>
              </a:spcBef>
            </a:pPr>
            <a:r>
              <a:rPr lang="en-US" sz="2800" b="1" dirty="0">
                <a:latin typeface="+mj-lt"/>
                <a:ea typeface="+mj-ea"/>
                <a:cs typeface="+mj-cs"/>
              </a:rPr>
              <a:t>Why Bots, Why Now?</a:t>
            </a:r>
            <a:endParaRPr sz="2800" b="1" dirty="0">
              <a:latin typeface="+mj-lt"/>
              <a:ea typeface="+mj-ea"/>
              <a:cs typeface="+mj-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0161" y="1061356"/>
            <a:ext cx="5895816" cy="4416879"/>
          </a:xfrm>
          <a:prstGeom prst="rect">
            <a:avLst/>
          </a:prstGeom>
        </p:spPr>
      </p:pic>
    </p:spTree>
    <p:extLst>
      <p:ext uri="{BB962C8B-B14F-4D97-AF65-F5344CB8AC3E}">
        <p14:creationId xmlns:p14="http://schemas.microsoft.com/office/powerpoint/2010/main" val="12795086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of Live Chat and Virtual Assistant</a:t>
            </a:r>
          </a:p>
        </p:txBody>
      </p:sp>
      <p:sp>
        <p:nvSpPr>
          <p:cNvPr id="3" name="Content Placeholder 2"/>
          <p:cNvSpPr>
            <a:spLocks noGrp="1"/>
          </p:cNvSpPr>
          <p:nvPr>
            <p:ph idx="1"/>
          </p:nvPr>
        </p:nvSpPr>
        <p:spPr/>
        <p:txBody>
          <a:bodyPr/>
          <a:lstStyle/>
          <a:p>
            <a:pPr fontAlgn="base"/>
            <a:r>
              <a:rPr lang="en-US" dirty="0"/>
              <a:t>Millions per day? Billions per day? How many customers prefer chat? A recent interview shows that a Fortune 500 company in the Telecommunications industry reaches an estimated 8 million website visits per month. Based on recent chat log statistics, a similar company handled upwards of 7,500 Live Chat conversations in one month, for one product line. The truth is your audience prefers the web, and these visitors expect chat as an option.</a:t>
            </a:r>
          </a:p>
          <a:p>
            <a:pPr fontAlgn="base"/>
            <a:r>
              <a:rPr lang="en-US" dirty="0"/>
              <a:t>Leading brands have found a way to shorten the path to a meaningful chat by complementing Live Chat with a </a:t>
            </a:r>
            <a:r>
              <a:rPr lang="en-US" dirty="0">
                <a:hlinkClick r:id="rId3"/>
              </a:rPr>
              <a:t>Virtual Assistant</a:t>
            </a:r>
            <a:r>
              <a:rPr lang="en-US" dirty="0"/>
              <a:t>.</a:t>
            </a:r>
          </a:p>
          <a:p>
            <a:pPr marL="0" indent="0" fontAlgn="base">
              <a:buNone/>
            </a:pPr>
            <a:endParaRPr lang="en-US" dirty="0"/>
          </a:p>
          <a:p>
            <a:pPr marL="0" indent="0" fontAlgn="base">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617D78"/>
                </a:solidFill>
              </a:rPr>
              <a:pPr/>
              <a:t>53</a:t>
            </a:fld>
            <a:endParaRPr lang="en-US" dirty="0">
              <a:solidFill>
                <a:srgbClr val="617D78"/>
              </a:solidFill>
            </a:endParaRPr>
          </a:p>
        </p:txBody>
      </p:sp>
    </p:spTree>
    <p:extLst>
      <p:ext uri="{BB962C8B-B14F-4D97-AF65-F5344CB8AC3E}">
        <p14:creationId xmlns:p14="http://schemas.microsoft.com/office/powerpoint/2010/main" val="287337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A&amp;DM AI/ML Perspective</a:t>
            </a:r>
          </a:p>
        </p:txBody>
      </p:sp>
      <p:sp>
        <p:nvSpPr>
          <p:cNvPr id="7" name="Text Placeholder 6"/>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56725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 trends</a:t>
            </a:r>
          </a:p>
        </p:txBody>
      </p:sp>
      <p:grpSp>
        <p:nvGrpSpPr>
          <p:cNvPr id="24" name="Group 23"/>
          <p:cNvGrpSpPr/>
          <p:nvPr/>
        </p:nvGrpSpPr>
        <p:grpSpPr>
          <a:xfrm>
            <a:off x="2054392" y="6320995"/>
            <a:ext cx="2132404" cy="261610"/>
            <a:chOff x="9681882" y="79466"/>
            <a:chExt cx="2132404" cy="261610"/>
          </a:xfrm>
        </p:grpSpPr>
        <p:sp>
          <p:nvSpPr>
            <p:cNvPr id="20" name="Rectangle 19"/>
            <p:cNvSpPr/>
            <p:nvPr/>
          </p:nvSpPr>
          <p:spPr bwMode="ltGray">
            <a:xfrm>
              <a:off x="9681882" y="185690"/>
              <a:ext cx="107576" cy="129209"/>
            </a:xfrm>
            <a:prstGeom prst="rect">
              <a:avLst/>
            </a:prstGeom>
            <a:solidFill>
              <a:srgbClr val="00B388"/>
            </a:solidFill>
            <a:ln w="1905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solidFill>
                  <a:prstClr val="white"/>
                </a:solidFill>
              </a:endParaRPr>
            </a:p>
          </p:txBody>
        </p:sp>
        <p:sp>
          <p:nvSpPr>
            <p:cNvPr id="22" name="TextBox 21"/>
            <p:cNvSpPr txBox="1"/>
            <p:nvPr/>
          </p:nvSpPr>
          <p:spPr>
            <a:xfrm>
              <a:off x="9835859" y="79466"/>
              <a:ext cx="1978427" cy="261610"/>
            </a:xfrm>
            <a:prstGeom prst="rect">
              <a:avLst/>
            </a:prstGeom>
            <a:noFill/>
            <a:ln w="19050">
              <a:noFill/>
            </a:ln>
          </p:spPr>
          <p:txBody>
            <a:bodyPr vert="horz" wrap="none" lIns="0" tIns="91440" rIns="0" bIns="0" numCol="1" rtlCol="0" anchor="t" anchorCtr="0">
              <a:spAutoFit/>
            </a:bodyPr>
            <a:lstStyle/>
            <a:p>
              <a:pPr marL="68263">
                <a:spcBef>
                  <a:spcPts val="400"/>
                </a:spcBef>
              </a:pPr>
              <a:r>
                <a:rPr lang="en-US" sz="1100" dirty="0">
                  <a:solidFill>
                    <a:prstClr val="black"/>
                  </a:solidFill>
                </a:rPr>
                <a:t>HPE IP &amp; Portfolio Investment</a:t>
              </a:r>
            </a:p>
          </p:txBody>
        </p:sp>
      </p:grpSp>
      <p:sp>
        <p:nvSpPr>
          <p:cNvPr id="70" name="Retângulo 69"/>
          <p:cNvSpPr/>
          <p:nvPr/>
        </p:nvSpPr>
        <p:spPr bwMode="ltGray">
          <a:xfrm>
            <a:off x="609440" y="1660364"/>
            <a:ext cx="3405487" cy="1828800"/>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18872" rIns="182880" rtlCol="0" anchor="t"/>
          <a:lstStyle/>
          <a:p>
            <a:pPr marL="171450" indent="-171450">
              <a:spcBef>
                <a:spcPts val="300"/>
              </a:spcBef>
              <a:buClr>
                <a:srgbClr val="01A982"/>
              </a:buClr>
              <a:buFont typeface="Arial" panose="020B0604020202020204" pitchFamily="34" charset="0"/>
              <a:buChar char="■"/>
            </a:pPr>
            <a:r>
              <a:rPr lang="en-US" sz="1200" dirty="0">
                <a:solidFill>
                  <a:prstClr val="black"/>
                </a:solidFill>
              </a:rPr>
              <a:t>Operationalized analytics</a:t>
            </a:r>
          </a:p>
          <a:p>
            <a:pPr marL="171450" indent="-171450">
              <a:spcBef>
                <a:spcPts val="300"/>
              </a:spcBef>
              <a:buClr>
                <a:srgbClr val="01A982"/>
              </a:buClr>
              <a:buFont typeface="Arial" panose="020B0604020202020204" pitchFamily="34" charset="0"/>
              <a:buChar char="■"/>
            </a:pPr>
            <a:r>
              <a:rPr lang="en-US" sz="1200" dirty="0">
                <a:solidFill>
                  <a:prstClr val="black"/>
                </a:solidFill>
              </a:rPr>
              <a:t>Predictive/prescriptive analytics</a:t>
            </a:r>
          </a:p>
          <a:p>
            <a:pPr marL="171450" indent="-171450">
              <a:spcBef>
                <a:spcPts val="300"/>
              </a:spcBef>
              <a:buClr>
                <a:srgbClr val="01A982"/>
              </a:buClr>
              <a:buFont typeface="Arial" panose="020B0604020202020204" pitchFamily="34" charset="0"/>
              <a:buChar char="■"/>
            </a:pPr>
            <a:r>
              <a:rPr lang="en-US" sz="1200" dirty="0">
                <a:solidFill>
                  <a:prstClr val="black"/>
                </a:solidFill>
              </a:rPr>
              <a:t>Graph analytic</a:t>
            </a:r>
          </a:p>
          <a:p>
            <a:pPr marL="171450" indent="-171450">
              <a:spcBef>
                <a:spcPts val="300"/>
              </a:spcBef>
              <a:buClr>
                <a:srgbClr val="C6C9CA"/>
              </a:buClr>
              <a:buFont typeface="Arial" panose="020B0604020202020204" pitchFamily="34" charset="0"/>
              <a:buChar char="■"/>
            </a:pPr>
            <a:r>
              <a:rPr lang="en-US" sz="1200" dirty="0">
                <a:solidFill>
                  <a:prstClr val="black"/>
                </a:solidFill>
              </a:rPr>
              <a:t>Augmented decision-making/automation </a:t>
            </a:r>
          </a:p>
          <a:p>
            <a:pPr marL="171450" indent="-171450">
              <a:spcBef>
                <a:spcPts val="300"/>
              </a:spcBef>
              <a:buClr>
                <a:srgbClr val="01A982"/>
              </a:buClr>
              <a:buFont typeface="Arial" panose="020B0604020202020204" pitchFamily="34" charset="0"/>
              <a:buChar char="■"/>
            </a:pPr>
            <a:r>
              <a:rPr lang="en-US" sz="1200" dirty="0">
                <a:solidFill>
                  <a:prstClr val="black"/>
                </a:solidFill>
              </a:rPr>
              <a:t>Embedded analytics (smart business applications)</a:t>
            </a:r>
          </a:p>
          <a:p>
            <a:pPr marL="171450" indent="-171450">
              <a:spcBef>
                <a:spcPts val="300"/>
              </a:spcBef>
              <a:buClr>
                <a:srgbClr val="01A982"/>
              </a:buClr>
              <a:buFont typeface="Arial" panose="020B0604020202020204" pitchFamily="34" charset="0"/>
              <a:buChar char="■"/>
            </a:pPr>
            <a:r>
              <a:rPr lang="en-US" sz="1200" dirty="0">
                <a:solidFill>
                  <a:prstClr val="black"/>
                </a:solidFill>
              </a:rPr>
              <a:t>Analytics packaged solutions</a:t>
            </a:r>
          </a:p>
        </p:txBody>
      </p:sp>
      <p:sp>
        <p:nvSpPr>
          <p:cNvPr id="13" name="Retângulo 12"/>
          <p:cNvSpPr/>
          <p:nvPr/>
        </p:nvSpPr>
        <p:spPr bwMode="ltGray">
          <a:xfrm>
            <a:off x="609440" y="1202986"/>
            <a:ext cx="3405487" cy="462976"/>
          </a:xfrm>
          <a:prstGeom prst="rect">
            <a:avLst/>
          </a:prstGeom>
          <a:solidFill>
            <a:schemeClr val="bg1"/>
          </a:solidFill>
          <a:ln w="38100">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defTabSz="575898"/>
            <a:r>
              <a:rPr lang="en-US" sz="1500" b="1" kern="0" dirty="0">
                <a:solidFill>
                  <a:prstClr val="black"/>
                </a:solidFill>
              </a:rPr>
              <a:t>Analytics sophistication</a:t>
            </a:r>
          </a:p>
        </p:txBody>
      </p:sp>
      <p:sp>
        <p:nvSpPr>
          <p:cNvPr id="81" name="Retângulo 80"/>
          <p:cNvSpPr/>
          <p:nvPr/>
        </p:nvSpPr>
        <p:spPr bwMode="ltGray">
          <a:xfrm>
            <a:off x="609440" y="4215674"/>
            <a:ext cx="3405487" cy="1828800"/>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18872" rIns="182880" rtlCol="0" anchor="t"/>
          <a:lstStyle/>
          <a:p>
            <a:pPr marL="171450" indent="-171450">
              <a:spcBef>
                <a:spcPts val="300"/>
              </a:spcBef>
              <a:buClr>
                <a:srgbClr val="01A982"/>
              </a:buClr>
              <a:buFont typeface="Arial" panose="020B0604020202020204" pitchFamily="34" charset="0"/>
              <a:buChar char="■"/>
            </a:pPr>
            <a:r>
              <a:rPr lang="en-US" sz="1200" dirty="0">
                <a:solidFill>
                  <a:prstClr val="black"/>
                </a:solidFill>
              </a:rPr>
              <a:t>Analytic platforms</a:t>
            </a:r>
          </a:p>
          <a:p>
            <a:pPr marL="171450" indent="-171450">
              <a:spcBef>
                <a:spcPts val="300"/>
              </a:spcBef>
              <a:buClr>
                <a:srgbClr val="01A982"/>
              </a:buClr>
              <a:buFont typeface="Arial" panose="020B0604020202020204" pitchFamily="34" charset="0"/>
              <a:buChar char="■"/>
            </a:pPr>
            <a:r>
              <a:rPr lang="en-US" sz="1200" dirty="0">
                <a:solidFill>
                  <a:prstClr val="black"/>
                </a:solidFill>
              </a:rPr>
              <a:t>Analytics CoE/aaS/Discovery Lab</a:t>
            </a:r>
          </a:p>
          <a:p>
            <a:pPr marL="171450" indent="-171450">
              <a:spcBef>
                <a:spcPts val="300"/>
              </a:spcBef>
              <a:buClr>
                <a:srgbClr val="C6C9CA"/>
              </a:buClr>
              <a:buFont typeface="Arial" panose="020B0604020202020204" pitchFamily="34" charset="0"/>
              <a:buChar char="■"/>
            </a:pPr>
            <a:r>
              <a:rPr lang="en-US" sz="1200" dirty="0">
                <a:solidFill>
                  <a:prstClr val="black"/>
                </a:solidFill>
              </a:rPr>
              <a:t>Self-service data preparation</a:t>
            </a:r>
          </a:p>
          <a:p>
            <a:pPr marL="171450" indent="-171450">
              <a:spcBef>
                <a:spcPts val="300"/>
              </a:spcBef>
              <a:buClr>
                <a:srgbClr val="C6C9CA"/>
              </a:buClr>
              <a:buFont typeface="Arial" panose="020B0604020202020204" pitchFamily="34" charset="0"/>
              <a:buChar char="■"/>
            </a:pPr>
            <a:r>
              <a:rPr lang="en-US" sz="1200" dirty="0">
                <a:solidFill>
                  <a:prstClr val="black"/>
                </a:solidFill>
              </a:rPr>
              <a:t>Self-service data discovery tools (automated algorithm scoring)</a:t>
            </a:r>
          </a:p>
          <a:p>
            <a:pPr marL="171450" indent="-171450">
              <a:spcBef>
                <a:spcPts val="300"/>
              </a:spcBef>
              <a:buClr>
                <a:srgbClr val="01A982"/>
              </a:buClr>
              <a:buFont typeface="Arial" panose="020B0604020202020204" pitchFamily="34" charset="0"/>
              <a:buChar char="■"/>
            </a:pPr>
            <a:r>
              <a:rPr lang="en-US" sz="1200" dirty="0">
                <a:solidFill>
                  <a:prstClr val="black"/>
                </a:solidFill>
              </a:rPr>
              <a:t>Search-based data discovery</a:t>
            </a:r>
          </a:p>
          <a:p>
            <a:pPr marL="171450" indent="-171450">
              <a:spcBef>
                <a:spcPts val="300"/>
              </a:spcBef>
              <a:buClr>
                <a:srgbClr val="C6C9CA"/>
              </a:buClr>
              <a:buFont typeface="Arial" panose="020B0604020202020204" pitchFamily="34" charset="0"/>
              <a:buChar char="■"/>
            </a:pPr>
            <a:r>
              <a:rPr lang="en-US" sz="1200" dirty="0">
                <a:solidFill>
                  <a:prstClr val="black"/>
                </a:solidFill>
              </a:rPr>
              <a:t>Self-service BI (using partner IP)</a:t>
            </a:r>
          </a:p>
        </p:txBody>
      </p:sp>
      <p:sp>
        <p:nvSpPr>
          <p:cNvPr id="82" name="Retângulo 81"/>
          <p:cNvSpPr/>
          <p:nvPr/>
        </p:nvSpPr>
        <p:spPr bwMode="ltGray">
          <a:xfrm>
            <a:off x="609440" y="3758296"/>
            <a:ext cx="3405487" cy="462976"/>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defTabSz="575898"/>
            <a:r>
              <a:rPr lang="en-US" sz="1500" b="1" kern="0" dirty="0">
                <a:solidFill>
                  <a:prstClr val="black"/>
                </a:solidFill>
              </a:rPr>
              <a:t>Self-service</a:t>
            </a:r>
          </a:p>
        </p:txBody>
      </p:sp>
      <p:sp>
        <p:nvSpPr>
          <p:cNvPr id="84" name="Retângulo 83"/>
          <p:cNvSpPr/>
          <p:nvPr/>
        </p:nvSpPr>
        <p:spPr bwMode="ltGray">
          <a:xfrm>
            <a:off x="4396816" y="1660364"/>
            <a:ext cx="3405487" cy="1828800"/>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18872" rIns="182880" rtlCol="0" anchor="t"/>
          <a:lstStyle/>
          <a:p>
            <a:pPr marL="171450" indent="-171450">
              <a:spcBef>
                <a:spcPts val="300"/>
              </a:spcBef>
              <a:buClr>
                <a:srgbClr val="01A982"/>
              </a:buClr>
              <a:buFont typeface="Arial" panose="020B0604020202020204" pitchFamily="34" charset="0"/>
              <a:buChar char="■"/>
            </a:pPr>
            <a:r>
              <a:rPr lang="en-US" sz="1200" dirty="0">
                <a:solidFill>
                  <a:prstClr val="black"/>
                </a:solidFill>
              </a:rPr>
              <a:t>Machine learning</a:t>
            </a:r>
          </a:p>
          <a:p>
            <a:pPr marL="171450" indent="-171450">
              <a:spcBef>
                <a:spcPts val="300"/>
              </a:spcBef>
              <a:buClr>
                <a:srgbClr val="01A982"/>
              </a:buClr>
              <a:buFont typeface="Arial" panose="020B0604020202020204" pitchFamily="34" charset="0"/>
              <a:buChar char="■"/>
            </a:pPr>
            <a:r>
              <a:rPr lang="en-US" sz="1200" dirty="0">
                <a:solidFill>
                  <a:prstClr val="black"/>
                </a:solidFill>
              </a:rPr>
              <a:t>Robotics</a:t>
            </a:r>
          </a:p>
          <a:p>
            <a:pPr>
              <a:spcBef>
                <a:spcPts val="300"/>
              </a:spcBef>
              <a:buClr>
                <a:srgbClr val="01A982"/>
              </a:buClr>
            </a:pPr>
            <a:r>
              <a:rPr lang="en-US" sz="1200" dirty="0">
                <a:solidFill>
                  <a:prstClr val="black"/>
                </a:solidFill>
              </a:rPr>
              <a:t>    Cognitive computing </a:t>
            </a:r>
          </a:p>
          <a:p>
            <a:pPr marL="628650" lvl="1" indent="-171450">
              <a:spcBef>
                <a:spcPts val="300"/>
              </a:spcBef>
              <a:buClr>
                <a:srgbClr val="01A982"/>
              </a:buClr>
              <a:buFont typeface="Arial" panose="020B0604020202020204" pitchFamily="34" charset="0"/>
              <a:buChar char="■"/>
            </a:pPr>
            <a:r>
              <a:rPr lang="en-US" sz="1200" dirty="0">
                <a:solidFill>
                  <a:prstClr val="black"/>
                </a:solidFill>
              </a:rPr>
              <a:t>Natural language processing</a:t>
            </a:r>
          </a:p>
          <a:p>
            <a:pPr marL="628650" lvl="1" indent="-171450">
              <a:spcBef>
                <a:spcPts val="300"/>
              </a:spcBef>
              <a:buClr>
                <a:srgbClr val="01A982"/>
              </a:buClr>
              <a:buFont typeface="Arial" panose="020B0604020202020204" pitchFamily="34" charset="0"/>
              <a:buChar char="■"/>
            </a:pPr>
            <a:r>
              <a:rPr lang="en-US" sz="1200" dirty="0">
                <a:solidFill>
                  <a:prstClr val="black"/>
                </a:solidFill>
              </a:rPr>
              <a:t>Neural networks</a:t>
            </a:r>
          </a:p>
          <a:p>
            <a:pPr marL="628650" lvl="1" indent="-171450">
              <a:spcBef>
                <a:spcPts val="300"/>
              </a:spcBef>
              <a:buClr>
                <a:srgbClr val="01A982"/>
              </a:buClr>
              <a:buFont typeface="Arial" panose="020B0604020202020204" pitchFamily="34" charset="0"/>
              <a:buChar char="■"/>
            </a:pPr>
            <a:r>
              <a:rPr lang="en-US" sz="1200" dirty="0">
                <a:solidFill>
                  <a:prstClr val="black"/>
                </a:solidFill>
              </a:rPr>
              <a:t>Video and image recognition</a:t>
            </a:r>
          </a:p>
          <a:p>
            <a:pPr marL="628650" lvl="1" indent="-171450">
              <a:spcBef>
                <a:spcPts val="300"/>
              </a:spcBef>
              <a:buClr>
                <a:srgbClr val="C6C9CA"/>
              </a:buClr>
              <a:buFont typeface="Arial" panose="020B0604020202020204" pitchFamily="34" charset="0"/>
              <a:buChar char="■"/>
            </a:pPr>
            <a:r>
              <a:rPr lang="en-US" sz="1200" dirty="0">
                <a:solidFill>
                  <a:prstClr val="black"/>
                </a:solidFill>
              </a:rPr>
              <a:t>Human-computer Interaction</a:t>
            </a:r>
          </a:p>
        </p:txBody>
      </p:sp>
      <p:sp>
        <p:nvSpPr>
          <p:cNvPr id="85" name="Retângulo 84"/>
          <p:cNvSpPr/>
          <p:nvPr/>
        </p:nvSpPr>
        <p:spPr bwMode="ltGray">
          <a:xfrm>
            <a:off x="4396816" y="1202986"/>
            <a:ext cx="3405487" cy="46297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defTabSz="575898"/>
            <a:r>
              <a:rPr lang="en-US" sz="1500" b="1" kern="0" dirty="0">
                <a:solidFill>
                  <a:prstClr val="black"/>
                </a:solidFill>
              </a:rPr>
              <a:t>Artificial intelligence</a:t>
            </a:r>
          </a:p>
        </p:txBody>
      </p:sp>
      <p:sp>
        <p:nvSpPr>
          <p:cNvPr id="87" name="Retângulo 86"/>
          <p:cNvSpPr/>
          <p:nvPr/>
        </p:nvSpPr>
        <p:spPr bwMode="ltGray">
          <a:xfrm>
            <a:off x="4396816" y="4215674"/>
            <a:ext cx="3405487" cy="1828800"/>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18872" rIns="182880" rtlCol="0" anchor="t"/>
          <a:lstStyle/>
          <a:p>
            <a:pPr marL="171450" indent="-171450">
              <a:spcBef>
                <a:spcPts val="300"/>
              </a:spcBef>
              <a:buClr>
                <a:srgbClr val="01A982"/>
              </a:buClr>
              <a:buFont typeface="Arial" panose="020B0604020202020204" pitchFamily="34" charset="0"/>
              <a:buChar char="■"/>
            </a:pPr>
            <a:r>
              <a:rPr lang="en-US" sz="1200" dirty="0">
                <a:solidFill>
                  <a:prstClr val="black"/>
                </a:solidFill>
              </a:rPr>
              <a:t>IoT platforms</a:t>
            </a:r>
          </a:p>
          <a:p>
            <a:pPr marL="171450" indent="-171450">
              <a:spcBef>
                <a:spcPts val="300"/>
              </a:spcBef>
              <a:buClr>
                <a:srgbClr val="01A982"/>
              </a:buClr>
              <a:buFont typeface="Arial" panose="020B0604020202020204" pitchFamily="34" charset="0"/>
              <a:buChar char="■"/>
            </a:pPr>
            <a:r>
              <a:rPr lang="en-US" sz="1200" dirty="0">
                <a:solidFill>
                  <a:prstClr val="black"/>
                </a:solidFill>
              </a:rPr>
              <a:t>Edge computing and analytics</a:t>
            </a:r>
          </a:p>
          <a:p>
            <a:pPr marL="171450" indent="-171450">
              <a:spcBef>
                <a:spcPts val="300"/>
              </a:spcBef>
              <a:buClr>
                <a:srgbClr val="C6C9CA"/>
              </a:buClr>
              <a:buFont typeface="Arial" panose="020B0604020202020204" pitchFamily="34" charset="0"/>
              <a:buChar char="■"/>
            </a:pPr>
            <a:r>
              <a:rPr lang="en-US" sz="1200" dirty="0">
                <a:solidFill>
                  <a:prstClr val="black"/>
                </a:solidFill>
              </a:rPr>
              <a:t>IoT security</a:t>
            </a:r>
          </a:p>
          <a:p>
            <a:pPr marL="171450" indent="-171450">
              <a:spcBef>
                <a:spcPts val="300"/>
              </a:spcBef>
              <a:buClr>
                <a:srgbClr val="C6C9CA"/>
              </a:buClr>
              <a:buFont typeface="Arial" panose="020B0604020202020204" pitchFamily="34" charset="0"/>
              <a:buChar char="■"/>
            </a:pPr>
            <a:r>
              <a:rPr lang="en-US" sz="1200" dirty="0">
                <a:solidFill>
                  <a:prstClr val="black"/>
                </a:solidFill>
              </a:rPr>
              <a:t>Operations optimization</a:t>
            </a:r>
          </a:p>
          <a:p>
            <a:pPr marL="171450" indent="-171450">
              <a:spcBef>
                <a:spcPts val="300"/>
              </a:spcBef>
              <a:buClr>
                <a:srgbClr val="01A982"/>
              </a:buClr>
              <a:buFont typeface="Arial" panose="020B0604020202020204" pitchFamily="34" charset="0"/>
              <a:buChar char="■"/>
            </a:pPr>
            <a:r>
              <a:rPr lang="en-US" sz="1200" dirty="0">
                <a:solidFill>
                  <a:prstClr val="black"/>
                </a:solidFill>
              </a:rPr>
              <a:t>Predictive maintenance</a:t>
            </a:r>
          </a:p>
          <a:p>
            <a:pPr marL="171450" indent="-171450">
              <a:spcBef>
                <a:spcPts val="300"/>
              </a:spcBef>
              <a:buClr>
                <a:srgbClr val="C6C9CA"/>
              </a:buClr>
              <a:buFont typeface="Arial" panose="020B0604020202020204" pitchFamily="34" charset="0"/>
              <a:buChar char="■"/>
            </a:pPr>
            <a:r>
              <a:rPr lang="en-US" sz="1200" dirty="0">
                <a:solidFill>
                  <a:prstClr val="black"/>
                </a:solidFill>
              </a:rPr>
              <a:t>Asset performance management</a:t>
            </a:r>
          </a:p>
          <a:p>
            <a:pPr marL="171450" indent="-171450">
              <a:spcBef>
                <a:spcPts val="300"/>
              </a:spcBef>
              <a:buClr>
                <a:srgbClr val="01A982"/>
              </a:buClr>
              <a:buFont typeface="Arial" panose="020B0604020202020204" pitchFamily="34" charset="0"/>
              <a:buChar char="■"/>
            </a:pPr>
            <a:r>
              <a:rPr lang="en-US" sz="1200" dirty="0">
                <a:solidFill>
                  <a:prstClr val="black"/>
                </a:solidFill>
              </a:rPr>
              <a:t>Mesh computing</a:t>
            </a:r>
          </a:p>
        </p:txBody>
      </p:sp>
      <p:sp>
        <p:nvSpPr>
          <p:cNvPr id="88" name="Retângulo 87"/>
          <p:cNvSpPr/>
          <p:nvPr/>
        </p:nvSpPr>
        <p:spPr bwMode="ltGray">
          <a:xfrm>
            <a:off x="4396816" y="3758296"/>
            <a:ext cx="3405487" cy="462976"/>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defTabSz="575898"/>
            <a:r>
              <a:rPr lang="en-US" sz="1500" b="1" kern="0" dirty="0">
                <a:solidFill>
                  <a:prstClr val="black"/>
                </a:solidFill>
              </a:rPr>
              <a:t>IoT</a:t>
            </a:r>
          </a:p>
        </p:txBody>
      </p:sp>
      <p:sp>
        <p:nvSpPr>
          <p:cNvPr id="90" name="Retângulo 89"/>
          <p:cNvSpPr/>
          <p:nvPr/>
        </p:nvSpPr>
        <p:spPr bwMode="ltGray">
          <a:xfrm>
            <a:off x="8184192" y="1660364"/>
            <a:ext cx="3405487" cy="1828800"/>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18872" rIns="182880" rtlCol="0" anchor="t"/>
          <a:lstStyle/>
          <a:p>
            <a:pPr marL="171450" indent="-171450">
              <a:spcBef>
                <a:spcPts val="300"/>
              </a:spcBef>
              <a:buClr>
                <a:srgbClr val="01A982"/>
              </a:buClr>
              <a:buFont typeface="Arial" panose="020B0604020202020204" pitchFamily="34" charset="0"/>
              <a:buChar char="■"/>
            </a:pPr>
            <a:r>
              <a:rPr lang="en-US" sz="1200" dirty="0">
                <a:solidFill>
                  <a:prstClr val="black"/>
                </a:solidFill>
              </a:rPr>
              <a:t>Data scientists</a:t>
            </a:r>
          </a:p>
          <a:p>
            <a:pPr marL="171450" indent="-171450">
              <a:spcBef>
                <a:spcPts val="300"/>
              </a:spcBef>
              <a:buClr>
                <a:srgbClr val="01A982"/>
              </a:buClr>
              <a:buFont typeface="Arial" panose="020B0604020202020204" pitchFamily="34" charset="0"/>
              <a:buChar char="■"/>
            </a:pPr>
            <a:r>
              <a:rPr lang="en-US" sz="1200" dirty="0">
                <a:solidFill>
                  <a:prstClr val="black"/>
                </a:solidFill>
              </a:rPr>
              <a:t>Big data technical expertise</a:t>
            </a:r>
          </a:p>
          <a:p>
            <a:pPr marL="171450" indent="-171450">
              <a:spcBef>
                <a:spcPts val="300"/>
              </a:spcBef>
              <a:buClr>
                <a:srgbClr val="01A982"/>
              </a:buClr>
              <a:buFont typeface="Arial" panose="020B0604020202020204" pitchFamily="34" charset="0"/>
              <a:buChar char="■"/>
            </a:pPr>
            <a:r>
              <a:rPr lang="en-US" sz="1200" dirty="0">
                <a:solidFill>
                  <a:prstClr val="black"/>
                </a:solidFill>
              </a:rPr>
              <a:t>BI and analytics architects and solution engineers</a:t>
            </a:r>
          </a:p>
          <a:p>
            <a:pPr marL="171450" indent="-171450">
              <a:spcBef>
                <a:spcPts val="300"/>
              </a:spcBef>
              <a:buClr>
                <a:srgbClr val="01A982"/>
              </a:buClr>
              <a:buFont typeface="Arial" panose="020B0604020202020204" pitchFamily="34" charset="0"/>
              <a:buChar char="■"/>
            </a:pPr>
            <a:r>
              <a:rPr lang="en-US" sz="1200" dirty="0">
                <a:solidFill>
                  <a:prstClr val="black"/>
                </a:solidFill>
              </a:rPr>
              <a:t>Strategy and advisory expertise</a:t>
            </a:r>
          </a:p>
        </p:txBody>
      </p:sp>
      <p:sp>
        <p:nvSpPr>
          <p:cNvPr id="91" name="Retângulo 90"/>
          <p:cNvSpPr/>
          <p:nvPr/>
        </p:nvSpPr>
        <p:spPr bwMode="ltGray">
          <a:xfrm>
            <a:off x="8184192" y="1202986"/>
            <a:ext cx="3405487" cy="46297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defTabSz="575898"/>
            <a:r>
              <a:rPr lang="en-US" sz="1500" b="1" kern="0" dirty="0">
                <a:solidFill>
                  <a:prstClr val="black"/>
                </a:solidFill>
              </a:rPr>
              <a:t>Talent gaps</a:t>
            </a:r>
          </a:p>
        </p:txBody>
      </p:sp>
      <p:sp>
        <p:nvSpPr>
          <p:cNvPr id="93" name="Retângulo 92"/>
          <p:cNvSpPr/>
          <p:nvPr/>
        </p:nvSpPr>
        <p:spPr bwMode="ltGray">
          <a:xfrm>
            <a:off x="8184192" y="4215674"/>
            <a:ext cx="3405487" cy="1828800"/>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18872" rIns="182880" rtlCol="0" anchor="t"/>
          <a:lstStyle/>
          <a:p>
            <a:pPr marL="171450" indent="-171450">
              <a:spcBef>
                <a:spcPts val="300"/>
              </a:spcBef>
              <a:buClr>
                <a:srgbClr val="01A982"/>
              </a:buClr>
              <a:buFont typeface="Arial" panose="020B0604020202020204" pitchFamily="34" charset="0"/>
              <a:buChar char="■"/>
            </a:pPr>
            <a:r>
              <a:rPr lang="en-US" sz="1200" dirty="0">
                <a:solidFill>
                  <a:prstClr val="black"/>
                </a:solidFill>
              </a:rPr>
              <a:t>GPS/location data</a:t>
            </a:r>
          </a:p>
          <a:p>
            <a:pPr marL="171450" indent="-171450">
              <a:spcBef>
                <a:spcPts val="300"/>
              </a:spcBef>
              <a:buClr>
                <a:srgbClr val="01A982"/>
              </a:buClr>
              <a:buFont typeface="Arial" panose="020B0604020202020204" pitchFamily="34" charset="0"/>
              <a:buChar char="■"/>
            </a:pPr>
            <a:r>
              <a:rPr lang="en-US" sz="1200" dirty="0">
                <a:solidFill>
                  <a:prstClr val="black"/>
                </a:solidFill>
              </a:rPr>
              <a:t>Weather data</a:t>
            </a:r>
          </a:p>
          <a:p>
            <a:pPr marL="171450" indent="-171450">
              <a:spcBef>
                <a:spcPts val="300"/>
              </a:spcBef>
              <a:buClr>
                <a:srgbClr val="01A982"/>
              </a:buClr>
              <a:buFont typeface="Arial" panose="020B0604020202020204" pitchFamily="34" charset="0"/>
              <a:buChar char="■"/>
            </a:pPr>
            <a:r>
              <a:rPr lang="en-US" sz="1200" dirty="0">
                <a:solidFill>
                  <a:prstClr val="black"/>
                </a:solidFill>
              </a:rPr>
              <a:t>Social Media data</a:t>
            </a:r>
          </a:p>
          <a:p>
            <a:pPr marL="171450" indent="-171450">
              <a:spcBef>
                <a:spcPts val="300"/>
              </a:spcBef>
              <a:buClr>
                <a:srgbClr val="C6C9CA"/>
              </a:buClr>
              <a:buFont typeface="Arial" panose="020B0604020202020204" pitchFamily="34" charset="0"/>
              <a:buChar char="■"/>
            </a:pPr>
            <a:r>
              <a:rPr lang="en-US" sz="1200" dirty="0">
                <a:solidFill>
                  <a:prstClr val="black"/>
                </a:solidFill>
              </a:rPr>
              <a:t>Open data</a:t>
            </a:r>
          </a:p>
          <a:p>
            <a:pPr marL="171450" indent="-171450">
              <a:spcBef>
                <a:spcPts val="300"/>
              </a:spcBef>
              <a:buClr>
                <a:srgbClr val="C6C9CA"/>
              </a:buClr>
              <a:buFont typeface="Arial" panose="020B0604020202020204" pitchFamily="34" charset="0"/>
              <a:buChar char="■"/>
            </a:pPr>
            <a:r>
              <a:rPr lang="en-US" sz="1200" dirty="0">
                <a:solidFill>
                  <a:prstClr val="black"/>
                </a:solidFill>
              </a:rPr>
              <a:t>Satellite data</a:t>
            </a:r>
          </a:p>
          <a:p>
            <a:pPr marL="171450" indent="-171450">
              <a:spcBef>
                <a:spcPts val="300"/>
              </a:spcBef>
              <a:buClr>
                <a:srgbClr val="01A982"/>
              </a:buClr>
              <a:buFont typeface="Arial" panose="020B0604020202020204" pitchFamily="34" charset="0"/>
              <a:buChar char="■"/>
            </a:pPr>
            <a:r>
              <a:rPr lang="en-US" sz="1200" dirty="0">
                <a:solidFill>
                  <a:prstClr val="black"/>
                </a:solidFill>
              </a:rPr>
              <a:t>Telemetry data</a:t>
            </a:r>
          </a:p>
        </p:txBody>
      </p:sp>
      <p:sp>
        <p:nvSpPr>
          <p:cNvPr id="94" name="Retângulo 93"/>
          <p:cNvSpPr/>
          <p:nvPr/>
        </p:nvSpPr>
        <p:spPr bwMode="ltGray">
          <a:xfrm>
            <a:off x="8184192" y="3758296"/>
            <a:ext cx="3405487" cy="462976"/>
          </a:xfrm>
          <a:prstGeom prst="rect">
            <a:avLst/>
          </a:prstGeom>
          <a:solidFill>
            <a:schemeClr val="bg1"/>
          </a:solidFill>
          <a:ln w="38100">
            <a:solidFill>
              <a:srgbClr val="425563"/>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defTabSz="575898"/>
            <a:r>
              <a:rPr lang="en-US" sz="1500" b="1" kern="0" dirty="0">
                <a:solidFill>
                  <a:prstClr val="black"/>
                </a:solidFill>
              </a:rPr>
              <a:t>Ecosystem of data</a:t>
            </a:r>
          </a:p>
        </p:txBody>
      </p:sp>
      <p:sp>
        <p:nvSpPr>
          <p:cNvPr id="95" name="Espaço Reservado para Número de Slide 2"/>
          <p:cNvSpPr>
            <a:spLocks noGrp="1"/>
          </p:cNvSpPr>
          <p:nvPr>
            <p:ph type="sldNum" sz="quarter" idx="12"/>
          </p:nvPr>
        </p:nvSpPr>
        <p:spPr>
          <a:xfrm>
            <a:off x="11049000" y="6430868"/>
            <a:ext cx="533399" cy="232147"/>
          </a:xfrm>
        </p:spPr>
        <p:txBody>
          <a:bodyPr/>
          <a:lstStyle/>
          <a:p>
            <a:fld id="{B016F8AB-BCEA-4347-8BA6-BE776009BC89}" type="slidenum">
              <a:rPr lang="en-US" smtClean="0">
                <a:solidFill>
                  <a:srgbClr val="5F7A76"/>
                </a:solidFill>
              </a:rPr>
              <a:pPr/>
              <a:t>7</a:t>
            </a:fld>
            <a:endParaRPr lang="en-US" dirty="0">
              <a:solidFill>
                <a:srgbClr val="5F7A76"/>
              </a:solidFill>
            </a:endParaRPr>
          </a:p>
        </p:txBody>
      </p:sp>
    </p:spTree>
    <p:extLst>
      <p:ext uri="{BB962C8B-B14F-4D97-AF65-F5344CB8AC3E}">
        <p14:creationId xmlns:p14="http://schemas.microsoft.com/office/powerpoint/2010/main" val="81164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441" y="519236"/>
            <a:ext cx="10969943" cy="495910"/>
          </a:xfrm>
        </p:spPr>
        <p:txBody>
          <a:bodyPr/>
          <a:lstStyle/>
          <a:p>
            <a:r>
              <a:rPr lang="en-US" dirty="0">
                <a:cs typeface="Segoe UI" panose="020B0502040204020203" pitchFamily="34" charset="0"/>
              </a:rPr>
              <a:t>Artificial Intelligence, Cognitive Computing &amp; Machine Learning</a:t>
            </a:r>
          </a:p>
        </p:txBody>
      </p:sp>
      <p:graphicFrame>
        <p:nvGraphicFramePr>
          <p:cNvPr id="8" name="Table 7"/>
          <p:cNvGraphicFramePr>
            <a:graphicFrameLocks noGrp="1"/>
          </p:cNvGraphicFramePr>
          <p:nvPr>
            <p:extLst>
              <p:ext uri="{D42A27DB-BD31-4B8C-83A1-F6EECF244321}">
                <p14:modId xmlns:p14="http://schemas.microsoft.com/office/powerpoint/2010/main" val="3757407270"/>
              </p:ext>
            </p:extLst>
          </p:nvPr>
        </p:nvGraphicFramePr>
        <p:xfrm>
          <a:off x="3607934" y="1295400"/>
          <a:ext cx="7971449" cy="4429760"/>
        </p:xfrm>
        <a:graphic>
          <a:graphicData uri="http://schemas.openxmlformats.org/drawingml/2006/table">
            <a:tbl>
              <a:tblPr firstRow="1" bandRow="1">
                <a:tableStyleId>{69012ECD-51FC-41F1-AA8D-1B2483CD663E}</a:tableStyleId>
              </a:tblPr>
              <a:tblGrid>
                <a:gridCol w="5307466">
                  <a:extLst>
                    <a:ext uri="{9D8B030D-6E8A-4147-A177-3AD203B41FA5}">
                      <a16:colId xmlns:a16="http://schemas.microsoft.com/office/drawing/2014/main" val="20000"/>
                    </a:ext>
                  </a:extLst>
                </a:gridCol>
                <a:gridCol w="2663983">
                  <a:extLst>
                    <a:ext uri="{9D8B030D-6E8A-4147-A177-3AD203B41FA5}">
                      <a16:colId xmlns:a16="http://schemas.microsoft.com/office/drawing/2014/main" val="20001"/>
                    </a:ext>
                  </a:extLst>
                </a:gridCol>
              </a:tblGrid>
              <a:tr h="1868643">
                <a:tc>
                  <a:txBody>
                    <a:bodyPr/>
                    <a:lstStyle/>
                    <a:p>
                      <a:pPr algn="l"/>
                      <a:r>
                        <a:rPr lang="en-US" sz="1400" b="1" dirty="0">
                          <a:solidFill>
                            <a:schemeClr val="tx1"/>
                          </a:solidFill>
                          <a:latin typeface="+mn-lt"/>
                          <a:ea typeface="Segoe UI Black" panose="020B0A02040204020203" pitchFamily="34" charset="0"/>
                          <a:cs typeface="Segoe UI Black" panose="020B0A02040204020203" pitchFamily="34" charset="0"/>
                        </a:rPr>
                        <a:t>Artificial Intelligence </a:t>
                      </a:r>
                      <a:r>
                        <a:rPr lang="en-US" sz="1400" b="0" dirty="0">
                          <a:solidFill>
                            <a:schemeClr val="tx1"/>
                          </a:solidFill>
                          <a:latin typeface="+mn-lt"/>
                          <a:cs typeface="Segoe UI" panose="020B0502040204020203" pitchFamily="34" charset="0"/>
                        </a:rPr>
                        <a:t>is intelligence exhibited by machines. </a:t>
                      </a:r>
                    </a:p>
                    <a:p>
                      <a:pPr algn="l"/>
                      <a:r>
                        <a:rPr lang="en-US" sz="1400" b="0" dirty="0">
                          <a:solidFill>
                            <a:schemeClr val="tx1"/>
                          </a:solidFill>
                          <a:latin typeface="+mn-lt"/>
                          <a:cs typeface="Segoe UI" panose="020B0502040204020203" pitchFamily="34" charset="0"/>
                        </a:rPr>
                        <a:t>In computer science, an ideal "intelligent" machine is a flexible rational agent that perceives its environment and takes actions that maximize its chance of success at some goal.  AI research include reasoning, knowledge, planning, learning, natural language processing (communication), perception and the ability to move and manipulate objects.  </a:t>
                      </a:r>
                      <a:r>
                        <a:rPr lang="en-US" sz="1400" dirty="0">
                          <a:solidFill>
                            <a:schemeClr val="tx1"/>
                          </a:solidFill>
                          <a:latin typeface="+mn-lt"/>
                          <a:cs typeface="Segoe UI" panose="020B0502040204020203" pitchFamily="34" charset="0"/>
                        </a:rPr>
                        <a:t>(</a:t>
                      </a:r>
                      <a:r>
                        <a:rPr lang="en-US" sz="1400" dirty="0">
                          <a:solidFill>
                            <a:schemeClr val="tx1"/>
                          </a:solidFill>
                          <a:latin typeface="+mn-lt"/>
                          <a:cs typeface="Segoe UI" panose="020B0502040204020203" pitchFamily="34" charset="0"/>
                          <a:hlinkClick r:id="rId3"/>
                        </a:rPr>
                        <a:t>Source Wikipedia</a:t>
                      </a:r>
                      <a:r>
                        <a:rPr lang="en-US" sz="1400" dirty="0">
                          <a:solidFill>
                            <a:schemeClr val="tx1"/>
                          </a:solidFill>
                          <a:latin typeface="+mn-lt"/>
                          <a:cs typeface="Segoe UI" panose="020B0502040204020203" pitchFamily="34" charset="0"/>
                        </a:rPr>
                        <a:t>)</a:t>
                      </a:r>
                    </a:p>
                    <a:p>
                      <a:pPr algn="l"/>
                      <a:endParaRPr lang="en-US" sz="1400" dirty="0">
                        <a:solidFill>
                          <a:schemeClr val="tx1"/>
                        </a:solidFill>
                        <a:latin typeface="+mn-lt"/>
                        <a:cs typeface="Segoe UI" panose="020B0502040204020203"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l"/>
                      <a:r>
                        <a:rPr lang="en-US" sz="1400" i="1" dirty="0">
                          <a:solidFill>
                            <a:srgbClr val="00B388"/>
                          </a:solidFill>
                          <a:latin typeface="+mn-lt"/>
                          <a:cs typeface="Segoe UI" panose="020B0502040204020203" pitchFamily="34" charset="0"/>
                        </a:rPr>
                        <a:t>Artificial Intelligence includes cognitive computing and</a:t>
                      </a:r>
                      <a:r>
                        <a:rPr lang="en-US" sz="1400" i="1" baseline="0" dirty="0">
                          <a:solidFill>
                            <a:srgbClr val="00B388"/>
                          </a:solidFill>
                          <a:latin typeface="+mn-lt"/>
                          <a:cs typeface="Segoe UI" panose="020B0502040204020203" pitchFamily="34" charset="0"/>
                        </a:rPr>
                        <a:t> machine learning, and typically also applies robotics and machines.</a:t>
                      </a:r>
                      <a:endParaRPr lang="en-US" sz="1400" i="1" dirty="0">
                        <a:solidFill>
                          <a:srgbClr val="00B388"/>
                        </a:solidFill>
                        <a:latin typeface="+mn-lt"/>
                        <a:cs typeface="Segoe UI" panose="020B0502040204020203"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422400">
                <a:tc>
                  <a:txBody>
                    <a:bodyPr/>
                    <a:lstStyle/>
                    <a:p>
                      <a:pPr algn="l"/>
                      <a:r>
                        <a:rPr lang="en-US" sz="1400" b="1" dirty="0">
                          <a:solidFill>
                            <a:schemeClr val="tx1"/>
                          </a:solidFill>
                          <a:latin typeface="+mn-lt"/>
                          <a:ea typeface="Segoe UI Black" panose="020B0A02040204020203" pitchFamily="34" charset="0"/>
                          <a:cs typeface="Segoe UI Black" panose="020B0A02040204020203" pitchFamily="34" charset="0"/>
                        </a:rPr>
                        <a:t>Cognitive</a:t>
                      </a:r>
                      <a:r>
                        <a:rPr lang="en-US" sz="1400" b="1" baseline="0" dirty="0">
                          <a:solidFill>
                            <a:schemeClr val="tx1"/>
                          </a:solidFill>
                          <a:latin typeface="+mn-lt"/>
                          <a:ea typeface="Segoe UI Black" panose="020B0A02040204020203" pitchFamily="34" charset="0"/>
                          <a:cs typeface="Segoe UI Black" panose="020B0A02040204020203" pitchFamily="34" charset="0"/>
                        </a:rPr>
                        <a:t> Computing </a:t>
                      </a:r>
                      <a:r>
                        <a:rPr lang="en-US" sz="1400" baseline="0" dirty="0">
                          <a:solidFill>
                            <a:schemeClr val="tx1"/>
                          </a:solidFill>
                          <a:latin typeface="+mn-lt"/>
                          <a:cs typeface="Segoe UI" panose="020B0502040204020203" pitchFamily="34" charset="0"/>
                        </a:rPr>
                        <a:t>has been used to refer to new hardware and/or software that mimics the functioning of the human brain and helps to improve human decision-making.  IBM has been credited for coining this term and describes it as “systems that learn at scale, reason with purpose and interact with humans naturally.”  (Source Wikipedia)</a:t>
                      </a:r>
                    </a:p>
                    <a:p>
                      <a:pPr algn="l"/>
                      <a:endParaRPr lang="en-US" sz="1400" dirty="0">
                        <a:solidFill>
                          <a:schemeClr val="tx1"/>
                        </a:solidFill>
                        <a:latin typeface="+mn-lt"/>
                        <a:cs typeface="Segoe UI" panose="020B0502040204020203"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l"/>
                      <a:r>
                        <a:rPr lang="en-US" sz="1400" b="1" i="1" dirty="0">
                          <a:solidFill>
                            <a:srgbClr val="00B388"/>
                          </a:solidFill>
                          <a:latin typeface="+mn-lt"/>
                          <a:cs typeface="Segoe UI" panose="020B0502040204020203" pitchFamily="34" charset="0"/>
                        </a:rPr>
                        <a:t>Cognitive Computing include Machine Learning and typically also includes sensing, encoding, processing.</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76157">
                <a:tc>
                  <a:txBody>
                    <a:bodyPr/>
                    <a:lstStyle/>
                    <a:p>
                      <a:pPr algn="l"/>
                      <a:r>
                        <a:rPr lang="en-US" sz="1400" b="1" dirty="0">
                          <a:solidFill>
                            <a:schemeClr val="tx1"/>
                          </a:solidFill>
                          <a:latin typeface="+mn-lt"/>
                          <a:ea typeface="Segoe UI Black" panose="020B0A02040204020203" pitchFamily="34" charset="0"/>
                          <a:cs typeface="Segoe UI Black" panose="020B0A02040204020203" pitchFamily="34" charset="0"/>
                        </a:rPr>
                        <a:t>Machine Learning</a:t>
                      </a:r>
                      <a:r>
                        <a:rPr lang="en-US" sz="1400" b="1" baseline="0" dirty="0">
                          <a:solidFill>
                            <a:schemeClr val="tx1"/>
                          </a:solidFill>
                          <a:latin typeface="+mn-lt"/>
                          <a:ea typeface="Segoe UI Black" panose="020B0A02040204020203" pitchFamily="34" charset="0"/>
                          <a:cs typeface="Segoe UI Black" panose="020B0A02040204020203" pitchFamily="34" charset="0"/>
                        </a:rPr>
                        <a:t> </a:t>
                      </a:r>
                      <a:r>
                        <a:rPr lang="en-US" sz="1400" baseline="0" dirty="0">
                          <a:solidFill>
                            <a:schemeClr val="tx1"/>
                          </a:solidFill>
                          <a:latin typeface="+mn-lt"/>
                          <a:cs typeface="Segoe UI" panose="020B0502040204020203" pitchFamily="34" charset="0"/>
                        </a:rPr>
                        <a:t>is a method of data analysis that automates analytical model building. Using algorithms that iteratively learn from data, machine learning allows computers to find hidden insights without being explicitly programmed where to look.</a:t>
                      </a:r>
                      <a:endParaRPr lang="en-US" sz="1400" dirty="0">
                        <a:solidFill>
                          <a:schemeClr val="tx1"/>
                        </a:solidFill>
                        <a:latin typeface="+mn-lt"/>
                        <a:cs typeface="Segoe UI" panose="020B0502040204020203"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l"/>
                      <a:r>
                        <a:rPr lang="en-US" sz="1400" b="1" i="1" dirty="0">
                          <a:solidFill>
                            <a:srgbClr val="00B388"/>
                          </a:solidFill>
                          <a:latin typeface="+mn-lt"/>
                          <a:cs typeface="Segoe UI" panose="020B0502040204020203" pitchFamily="34" charset="0"/>
                        </a:rPr>
                        <a:t>Machine Learning focuses on</a:t>
                      </a:r>
                      <a:r>
                        <a:rPr lang="en-US" sz="1400" b="1" i="1" baseline="0" dirty="0">
                          <a:solidFill>
                            <a:srgbClr val="00B388"/>
                          </a:solidFill>
                          <a:latin typeface="+mn-lt"/>
                          <a:cs typeface="Segoe UI" panose="020B0502040204020203" pitchFamily="34" charset="0"/>
                        </a:rPr>
                        <a:t> analytics to understand and predict using data.</a:t>
                      </a:r>
                      <a:endParaRPr lang="en-US" sz="1400" b="1" i="1" dirty="0">
                        <a:solidFill>
                          <a:srgbClr val="00B388"/>
                        </a:solidFill>
                        <a:latin typeface="+mn-lt"/>
                        <a:cs typeface="Segoe UI" panose="020B0502040204020203" pitchFamily="34"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9" name="Rectangle 8"/>
          <p:cNvSpPr/>
          <p:nvPr/>
        </p:nvSpPr>
        <p:spPr bwMode="ltGray">
          <a:xfrm>
            <a:off x="628491" y="1333500"/>
            <a:ext cx="2819559" cy="4787762"/>
          </a:xfrm>
          <a:prstGeom prst="rect">
            <a:avLst/>
          </a:prstGeom>
          <a:solidFill>
            <a:srgbClr val="00B388">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b="1" dirty="0">
              <a:solidFill>
                <a:prstClr val="white"/>
              </a:solidFill>
              <a:cs typeface="Segoe UI" panose="020B0502040204020203" pitchFamily="34" charset="0"/>
            </a:endParaRPr>
          </a:p>
        </p:txBody>
      </p:sp>
      <p:sp>
        <p:nvSpPr>
          <p:cNvPr id="10" name="Rectangle 9"/>
          <p:cNvSpPr/>
          <p:nvPr/>
        </p:nvSpPr>
        <p:spPr bwMode="ltGray">
          <a:xfrm>
            <a:off x="1085850" y="2311577"/>
            <a:ext cx="2362199" cy="3809685"/>
          </a:xfrm>
          <a:prstGeom prst="rect">
            <a:avLst/>
          </a:prstGeom>
          <a:solidFill>
            <a:srgbClr val="00B388">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b="1" dirty="0">
              <a:solidFill>
                <a:prstClr val="white"/>
              </a:solidFill>
              <a:cs typeface="Segoe UI" panose="020B0502040204020203" pitchFamily="34" charset="0"/>
            </a:endParaRPr>
          </a:p>
        </p:txBody>
      </p:sp>
      <p:sp>
        <p:nvSpPr>
          <p:cNvPr id="11" name="Rectangle 10"/>
          <p:cNvSpPr/>
          <p:nvPr/>
        </p:nvSpPr>
        <p:spPr bwMode="ltGray">
          <a:xfrm>
            <a:off x="1509184" y="4148667"/>
            <a:ext cx="1935934" cy="1972595"/>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b="1" dirty="0">
              <a:solidFill>
                <a:prstClr val="white"/>
              </a:solidFill>
              <a:cs typeface="Segoe UI" panose="020B0502040204020203" pitchFamily="34" charset="0"/>
            </a:endParaRPr>
          </a:p>
        </p:txBody>
      </p:sp>
      <p:sp>
        <p:nvSpPr>
          <p:cNvPr id="12" name="TextBox 11"/>
          <p:cNvSpPr txBox="1"/>
          <p:nvPr/>
        </p:nvSpPr>
        <p:spPr>
          <a:xfrm>
            <a:off x="780970" y="1478818"/>
            <a:ext cx="2514600" cy="381000"/>
          </a:xfrm>
          <a:prstGeom prst="rect">
            <a:avLst/>
          </a:prstGeom>
          <a:noFill/>
        </p:spPr>
        <p:txBody>
          <a:bodyPr wrap="none" lIns="0" tIns="0" rIns="0" bIns="0" rtlCol="0">
            <a:noAutofit/>
          </a:bodyPr>
          <a:lstStyle/>
          <a:p>
            <a:pPr>
              <a:lnSpc>
                <a:spcPct val="90000"/>
              </a:lnSpc>
            </a:pPr>
            <a:r>
              <a:rPr lang="en-US" sz="1600" dirty="0">
                <a:solidFill>
                  <a:prstClr val="white"/>
                </a:solidFill>
                <a:ea typeface="Segoe UI Black" panose="020B0A02040204020203" pitchFamily="34" charset="0"/>
                <a:cs typeface="Segoe UI Black" panose="020B0A02040204020203" pitchFamily="34" charset="0"/>
              </a:rPr>
              <a:t>Artificial Intelligence</a:t>
            </a:r>
          </a:p>
        </p:txBody>
      </p:sp>
      <p:sp>
        <p:nvSpPr>
          <p:cNvPr id="13" name="TextBox 12"/>
          <p:cNvSpPr txBox="1"/>
          <p:nvPr/>
        </p:nvSpPr>
        <p:spPr>
          <a:xfrm>
            <a:off x="1236783" y="2460897"/>
            <a:ext cx="2514600" cy="381000"/>
          </a:xfrm>
          <a:prstGeom prst="rect">
            <a:avLst/>
          </a:prstGeom>
          <a:noFill/>
        </p:spPr>
        <p:txBody>
          <a:bodyPr wrap="none" lIns="0" tIns="0" rIns="0" bIns="0" rtlCol="0">
            <a:noAutofit/>
          </a:bodyPr>
          <a:lstStyle/>
          <a:p>
            <a:pPr>
              <a:lnSpc>
                <a:spcPct val="90000"/>
              </a:lnSpc>
            </a:pPr>
            <a:r>
              <a:rPr lang="en-US" sz="1600" dirty="0">
                <a:solidFill>
                  <a:prstClr val="white"/>
                </a:solidFill>
                <a:ea typeface="Segoe UI Black" panose="020B0A02040204020203" pitchFamily="34" charset="0"/>
                <a:cs typeface="Segoe UI Black" panose="020B0A02040204020203" pitchFamily="34" charset="0"/>
              </a:rPr>
              <a:t>Cognitive Computing</a:t>
            </a:r>
          </a:p>
        </p:txBody>
      </p:sp>
      <p:sp>
        <p:nvSpPr>
          <p:cNvPr id="14" name="TextBox 13"/>
          <p:cNvSpPr txBox="1"/>
          <p:nvPr/>
        </p:nvSpPr>
        <p:spPr>
          <a:xfrm>
            <a:off x="1576552" y="4356150"/>
            <a:ext cx="1761590" cy="381000"/>
          </a:xfrm>
          <a:prstGeom prst="rect">
            <a:avLst/>
          </a:prstGeom>
          <a:noFill/>
        </p:spPr>
        <p:txBody>
          <a:bodyPr wrap="none" lIns="0" tIns="0" rIns="0" bIns="0" rtlCol="0">
            <a:noAutofit/>
          </a:bodyPr>
          <a:lstStyle/>
          <a:p>
            <a:pPr>
              <a:lnSpc>
                <a:spcPct val="90000"/>
              </a:lnSpc>
            </a:pPr>
            <a:r>
              <a:rPr lang="en-US" sz="1600" dirty="0">
                <a:solidFill>
                  <a:prstClr val="white"/>
                </a:solidFill>
                <a:ea typeface="Segoe UI Black" panose="020B0A02040204020203" pitchFamily="34" charset="0"/>
                <a:cs typeface="Segoe UI Black" panose="020B0A02040204020203" pitchFamily="34" charset="0"/>
              </a:rPr>
              <a:t>Machine Learning</a:t>
            </a:r>
          </a:p>
        </p:txBody>
      </p:sp>
      <p:graphicFrame>
        <p:nvGraphicFramePr>
          <p:cNvPr id="15" name="Table 14"/>
          <p:cNvGraphicFramePr>
            <a:graphicFrameLocks noGrp="1"/>
          </p:cNvGraphicFramePr>
          <p:nvPr>
            <p:extLst>
              <p:ext uri="{D42A27DB-BD31-4B8C-83A1-F6EECF244321}">
                <p14:modId xmlns:p14="http://schemas.microsoft.com/office/powerpoint/2010/main" val="1841181874"/>
              </p:ext>
            </p:extLst>
          </p:nvPr>
        </p:nvGraphicFramePr>
        <p:xfrm>
          <a:off x="1664675" y="2750093"/>
          <a:ext cx="1780442" cy="1295400"/>
        </p:xfrm>
        <a:graphic>
          <a:graphicData uri="http://schemas.openxmlformats.org/drawingml/2006/table">
            <a:tbl>
              <a:tblPr firstRow="1" bandRow="1">
                <a:tableStyleId>{69012ECD-51FC-41F1-AA8D-1B2483CD663E}</a:tableStyleId>
              </a:tblPr>
              <a:tblGrid>
                <a:gridCol w="1780442">
                  <a:extLst>
                    <a:ext uri="{9D8B030D-6E8A-4147-A177-3AD203B41FA5}">
                      <a16:colId xmlns:a16="http://schemas.microsoft.com/office/drawing/2014/main" val="20000"/>
                    </a:ext>
                  </a:extLst>
                </a:gridCol>
              </a:tblGrid>
              <a:tr h="0">
                <a:tc>
                  <a:txBody>
                    <a:bodyPr/>
                    <a:lstStyle/>
                    <a:p>
                      <a:pPr marL="171450" indent="-171450">
                        <a:buFont typeface="Arial" panose="020B0604020202020204" pitchFamily="34" charset="0"/>
                        <a:buChar char="•"/>
                      </a:pPr>
                      <a:r>
                        <a:rPr lang="en-US" sz="1100" b="1" dirty="0">
                          <a:solidFill>
                            <a:schemeClr val="bg1"/>
                          </a:solidFill>
                          <a:latin typeface="Arial" panose="020B0604020202020204" pitchFamily="34" charset="0"/>
                        </a:rPr>
                        <a:t>Recognition</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171450" indent="-171450">
                        <a:buFont typeface="Arial" panose="020B0604020202020204" pitchFamily="34" charset="0"/>
                        <a:buChar char="•"/>
                      </a:pPr>
                      <a:r>
                        <a:rPr lang="en-US" sz="1100" b="1" dirty="0">
                          <a:solidFill>
                            <a:schemeClr val="bg1"/>
                          </a:solidFill>
                          <a:latin typeface="Arial" panose="020B0604020202020204" pitchFamily="34" charset="0"/>
                        </a:rPr>
                        <a:t>Memory</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dirty="0">
                          <a:solidFill>
                            <a:schemeClr val="bg1"/>
                          </a:solidFill>
                          <a:latin typeface="Arial" panose="020B0604020202020204" pitchFamily="34" charset="0"/>
                        </a:rPr>
                        <a:t>Retrieval</a:t>
                      </a:r>
                      <a:r>
                        <a:rPr lang="en-US" sz="1100" b="1" i="0" baseline="0" dirty="0">
                          <a:solidFill>
                            <a:schemeClr val="bg1"/>
                          </a:solidFill>
                          <a:latin typeface="Arial" panose="020B0604020202020204" pitchFamily="34" charset="0"/>
                        </a:rPr>
                        <a:t> </a:t>
                      </a:r>
                      <a:endParaRPr lang="en-US" sz="1100" b="1" i="0" dirty="0">
                        <a:solidFill>
                          <a:schemeClr val="bg1"/>
                        </a:solidFill>
                        <a:latin typeface="Arial" panose="020B0604020202020204"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marL="171450" indent="-171450">
                        <a:buFont typeface="Arial" panose="020B0604020202020204" pitchFamily="34" charset="0"/>
                        <a:buChar char="•"/>
                      </a:pPr>
                      <a:r>
                        <a:rPr lang="en-US" sz="1100" b="1" dirty="0">
                          <a:solidFill>
                            <a:schemeClr val="bg1"/>
                          </a:solidFill>
                          <a:latin typeface="Arial" panose="020B0604020202020204" pitchFamily="34" charset="0"/>
                        </a:rPr>
                        <a:t>Decisioning</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3403">
                <a:tc>
                  <a:txBody>
                    <a:bodyPr/>
                    <a:lstStyle/>
                    <a:p>
                      <a:pPr marL="171450" indent="-171450">
                        <a:buFont typeface="Arial" panose="020B0604020202020204" pitchFamily="34" charset="0"/>
                        <a:buChar char="•"/>
                      </a:pPr>
                      <a:r>
                        <a:rPr lang="en-US" sz="1100" b="1" dirty="0">
                          <a:solidFill>
                            <a:schemeClr val="bg1"/>
                          </a:solidFill>
                          <a:latin typeface="Arial" panose="020B0604020202020204" pitchFamily="34" charset="0"/>
                        </a:rPr>
                        <a:t>Responding</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50030289"/>
              </p:ext>
            </p:extLst>
          </p:nvPr>
        </p:nvGraphicFramePr>
        <p:xfrm>
          <a:off x="1664676" y="1785259"/>
          <a:ext cx="1780442" cy="518160"/>
        </p:xfrm>
        <a:graphic>
          <a:graphicData uri="http://schemas.openxmlformats.org/drawingml/2006/table">
            <a:tbl>
              <a:tblPr firstRow="1" bandRow="1">
                <a:tableStyleId>{69012ECD-51FC-41F1-AA8D-1B2483CD663E}</a:tableStyleId>
              </a:tblPr>
              <a:tblGrid>
                <a:gridCol w="1780442">
                  <a:extLst>
                    <a:ext uri="{9D8B030D-6E8A-4147-A177-3AD203B41FA5}">
                      <a16:colId xmlns:a16="http://schemas.microsoft.com/office/drawing/2014/main" val="20000"/>
                    </a:ext>
                  </a:extLst>
                </a:gridCol>
              </a:tblGrid>
              <a:tr h="0">
                <a:tc>
                  <a:txBody>
                    <a:bodyPr/>
                    <a:lstStyle/>
                    <a:p>
                      <a:pPr marL="171450" indent="-171450">
                        <a:buFont typeface="Arial" panose="020B0604020202020204" pitchFamily="34" charset="0"/>
                        <a:buChar char="•"/>
                      </a:pPr>
                      <a:r>
                        <a:rPr lang="en-US" sz="1100" b="1" dirty="0">
                          <a:solidFill>
                            <a:schemeClr val="bg1"/>
                          </a:solidFill>
                          <a:latin typeface="Arial" panose="020B0604020202020204" pitchFamily="34" charset="0"/>
                        </a:rPr>
                        <a:t>Perception</a:t>
                      </a:r>
                    </a:p>
                  </a:txBody>
                  <a:tcPr>
                    <a:lnL>
                      <a:noFill/>
                    </a:lnL>
                    <a:lnR>
                      <a:noFill/>
                    </a:lnR>
                    <a:lnT w="6350" cap="flat" cmpd="sng" algn="ctr">
                      <a:noFill/>
                      <a:prstDash val="solid"/>
                      <a:miter lim="800000"/>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7387">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chemeClr val="bg1"/>
                          </a:solidFill>
                          <a:latin typeface="Arial" panose="020B0604020202020204" pitchFamily="34" charset="0"/>
                        </a:rPr>
                        <a:t>Interaction</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993769849"/>
              </p:ext>
            </p:extLst>
          </p:nvPr>
        </p:nvGraphicFramePr>
        <p:xfrm>
          <a:off x="1664675" y="4660821"/>
          <a:ext cx="1787768" cy="1112520"/>
        </p:xfrm>
        <a:graphic>
          <a:graphicData uri="http://schemas.openxmlformats.org/drawingml/2006/table">
            <a:tbl>
              <a:tblPr firstRow="1" bandRow="1">
                <a:tableStyleId>{69012ECD-51FC-41F1-AA8D-1B2483CD663E}</a:tableStyleId>
              </a:tblPr>
              <a:tblGrid>
                <a:gridCol w="1787768">
                  <a:extLst>
                    <a:ext uri="{9D8B030D-6E8A-4147-A177-3AD203B41FA5}">
                      <a16:colId xmlns:a16="http://schemas.microsoft.com/office/drawing/2014/main" val="20000"/>
                    </a:ext>
                  </a:extLst>
                </a:gridCol>
              </a:tblGrid>
              <a:tr h="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latin typeface="Arial" panose="020B0604020202020204" pitchFamily="34" charset="0"/>
                        </a:rPr>
                        <a:t>Supervised Learning</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171450" indent="-171450">
                        <a:buFont typeface="Arial" panose="020B0604020202020204" pitchFamily="34" charset="0"/>
                        <a:buChar char="•"/>
                      </a:pPr>
                      <a:r>
                        <a:rPr lang="en-US" sz="1100" dirty="0">
                          <a:solidFill>
                            <a:schemeClr val="bg1"/>
                          </a:solidFill>
                          <a:latin typeface="Arial" panose="020B0604020202020204" pitchFamily="34" charset="0"/>
                        </a:rPr>
                        <a:t>Unsupervised Learning</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171450" indent="-171450">
                        <a:buFont typeface="Arial" panose="020B0604020202020204" pitchFamily="34" charset="0"/>
                        <a:buChar char="•"/>
                      </a:pPr>
                      <a:r>
                        <a:rPr lang="en-US" sz="1100" dirty="0">
                          <a:solidFill>
                            <a:schemeClr val="bg1"/>
                          </a:solidFill>
                          <a:latin typeface="Arial" panose="020B0604020202020204" pitchFamily="34" charset="0"/>
                        </a:rPr>
                        <a:t>Reinforcement</a:t>
                      </a:r>
                      <a:r>
                        <a:rPr lang="en-US" sz="1100" baseline="0" dirty="0">
                          <a:solidFill>
                            <a:schemeClr val="bg1"/>
                          </a:solidFill>
                          <a:latin typeface="Arial" panose="020B0604020202020204" pitchFamily="34" charset="0"/>
                        </a:rPr>
                        <a:t> Learning </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1245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Image result for ai 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847" y="1668224"/>
            <a:ext cx="5610244" cy="50240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016F8AB-BCEA-4347-8BA6-BE776009BC89}" type="slidenum">
              <a:rPr lang="en-US" smtClean="0">
                <a:solidFill>
                  <a:srgbClr val="617D78"/>
                </a:solidFill>
              </a:rPr>
              <a:pPr/>
              <a:t>9</a:t>
            </a:fld>
            <a:endParaRPr lang="en-US" dirty="0">
              <a:solidFill>
                <a:srgbClr val="617D78"/>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981480552"/>
              </p:ext>
            </p:extLst>
          </p:nvPr>
        </p:nvGraphicFramePr>
        <p:xfrm>
          <a:off x="506647" y="1821159"/>
          <a:ext cx="3124200" cy="2084832"/>
        </p:xfrm>
        <a:graphic>
          <a:graphicData uri="http://schemas.openxmlformats.org/drawingml/2006/table">
            <a:tbl>
              <a:tblPr firstRow="1" bandRow="1">
                <a:tableStyleId>{69012ECD-51FC-41F1-AA8D-1B2483CD663E}</a:tableStyleId>
              </a:tblPr>
              <a:tblGrid>
                <a:gridCol w="1163891">
                  <a:extLst>
                    <a:ext uri="{9D8B030D-6E8A-4147-A177-3AD203B41FA5}">
                      <a16:colId xmlns:a16="http://schemas.microsoft.com/office/drawing/2014/main" val="20000"/>
                    </a:ext>
                  </a:extLst>
                </a:gridCol>
                <a:gridCol w="1960309">
                  <a:extLst>
                    <a:ext uri="{9D8B030D-6E8A-4147-A177-3AD203B41FA5}">
                      <a16:colId xmlns:a16="http://schemas.microsoft.com/office/drawing/2014/main" val="20001"/>
                    </a:ext>
                  </a:extLst>
                </a:gridCol>
              </a:tblGrid>
              <a:tr h="350764">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00B388"/>
                          </a:solidFill>
                          <a:latin typeface="Segoe UI" panose="020B0502040204020203" pitchFamily="34" charset="0"/>
                          <a:cs typeface="Segoe UI" panose="020B0502040204020203" pitchFamily="34" charset="0"/>
                        </a:rPr>
                        <a:t>MACHINE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00B388"/>
                          </a:solidFill>
                          <a:latin typeface="Segoe UI" panose="020B0502040204020203" pitchFamily="34" charset="0"/>
                          <a:cs typeface="Segoe UI" panose="020B0502040204020203" pitchFamily="34" charset="0"/>
                        </a:rPr>
                        <a:t>LEARNING</a:t>
                      </a:r>
                      <a:endParaRPr lang="en-US" sz="1000" b="1" dirty="0">
                        <a:solidFill>
                          <a:srgbClr val="00B388"/>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B388"/>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dirty="0">
                          <a:solidFill>
                            <a:schemeClr val="accent3"/>
                          </a:solidFill>
                          <a:latin typeface="Segoe UI" panose="020B0502040204020203" pitchFamily="34" charset="0"/>
                          <a:cs typeface="Segoe UI" panose="020B0502040204020203" pitchFamily="34" charset="0"/>
                        </a:rPr>
                        <a:t>Machine Learning is the development of </a:t>
                      </a:r>
                      <a:r>
                        <a:rPr lang="en-US" sz="1000" b="0" i="1" u="none" dirty="0">
                          <a:solidFill>
                            <a:schemeClr val="accent3"/>
                          </a:solidFill>
                          <a:latin typeface="Segoe UI" panose="020B0502040204020203" pitchFamily="34" charset="0"/>
                          <a:cs typeface="Segoe UI" panose="020B0502040204020203" pitchFamily="34" charset="0"/>
                        </a:rPr>
                        <a:t>algorithms</a:t>
                      </a:r>
                      <a:r>
                        <a:rPr lang="en-US" sz="1000" b="0" i="1" dirty="0">
                          <a:solidFill>
                            <a:schemeClr val="accent3"/>
                          </a:solidFill>
                          <a:latin typeface="Segoe UI" panose="020B0502040204020203" pitchFamily="34" charset="0"/>
                          <a:cs typeface="Segoe UI" panose="020B0502040204020203" pitchFamily="34" charset="0"/>
                        </a:rPr>
                        <a:t> that learn from given data.</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Supervised Learning</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1" kern="1200" dirty="0">
                        <a:solidFill>
                          <a:schemeClr val="tx1"/>
                        </a:solidFill>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u="none" dirty="0">
                          <a:solidFill>
                            <a:schemeClr val="bg1">
                              <a:lumMod val="50000"/>
                            </a:schemeClr>
                          </a:solidFill>
                          <a:latin typeface="Segoe UI" panose="020B0502040204020203" pitchFamily="34" charset="0"/>
                          <a:cs typeface="Segoe UI" panose="020B0502040204020203" pitchFamily="34" charset="0"/>
                        </a:rPr>
                        <a:t>Algorithm is trained using past examples of targeted </a:t>
                      </a:r>
                      <a:r>
                        <a:rPr lang="en-US" sz="1000" i="1" u="none" baseline="0" dirty="0">
                          <a:solidFill>
                            <a:schemeClr val="bg1">
                              <a:lumMod val="50000"/>
                            </a:schemeClr>
                          </a:solidFill>
                          <a:latin typeface="Segoe UI" panose="020B0502040204020203" pitchFamily="34" charset="0"/>
                          <a:cs typeface="Segoe UI" panose="020B0502040204020203" pitchFamily="34" charset="0"/>
                        </a:rPr>
                        <a:t>outcomes</a:t>
                      </a:r>
                      <a:endParaRPr lang="en-US" sz="1000" i="1" u="none" dirty="0">
                        <a:solidFill>
                          <a:schemeClr val="bg1">
                            <a:lumMod val="50000"/>
                          </a:schemeClr>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86933">
                <a:tc vMerge="1">
                  <a:txBody>
                    <a:bodyPr/>
                    <a:lstStyle/>
                    <a:p>
                      <a:endParaRPr lang="en-US" sz="1050" dirty="0"/>
                    </a:p>
                  </a:txBody>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Unsupervised Learning</a:t>
                      </a:r>
                    </a:p>
                    <a:p>
                      <a:endParaRPr lang="en-US" sz="300" dirty="0">
                        <a:solidFill>
                          <a:schemeClr val="tx1"/>
                        </a:solidFill>
                        <a:latin typeface="Segoe UI" panose="020B0502040204020203" pitchFamily="34" charset="0"/>
                        <a:cs typeface="Segoe UI" panose="020B0502040204020203" pitchFamily="34" charset="0"/>
                      </a:endParaRPr>
                    </a:p>
                    <a:p>
                      <a:r>
                        <a:rPr lang="en-US" sz="1000" i="1" dirty="0">
                          <a:solidFill>
                            <a:schemeClr val="bg1">
                              <a:lumMod val="50000"/>
                            </a:schemeClr>
                          </a:solidFill>
                          <a:latin typeface="Segoe UI" panose="020B0502040204020203" pitchFamily="34" charset="0"/>
                          <a:cs typeface="Segoe UI" panose="020B0502040204020203" pitchFamily="34" charset="0"/>
                        </a:rPr>
                        <a:t>Algorithm</a:t>
                      </a:r>
                      <a:r>
                        <a:rPr lang="en-US" sz="1000" i="1" baseline="0" dirty="0">
                          <a:solidFill>
                            <a:schemeClr val="bg1">
                              <a:lumMod val="50000"/>
                            </a:schemeClr>
                          </a:solidFill>
                          <a:latin typeface="Segoe UI" panose="020B0502040204020203" pitchFamily="34" charset="0"/>
                          <a:cs typeface="Segoe UI" panose="020B0502040204020203" pitchFamily="34" charset="0"/>
                        </a:rPr>
                        <a:t> finds patterns in data with no specific outcome</a:t>
                      </a:r>
                      <a:endParaRPr lang="en-US" sz="1000" i="1" dirty="0">
                        <a:solidFill>
                          <a:schemeClr val="bg1">
                            <a:lumMod val="50000"/>
                          </a:schemeClr>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4929">
                <a:tc vMerge="1">
                  <a:txBody>
                    <a:bodyPr/>
                    <a:lstStyle/>
                    <a:p>
                      <a:endParaRPr lang="en-US" sz="1050" dirty="0"/>
                    </a:p>
                  </a:txBody>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Reinforcement Learning </a:t>
                      </a:r>
                    </a:p>
                    <a:p>
                      <a:endParaRPr lang="en-US" sz="300" baseline="0" dirty="0">
                        <a:solidFill>
                          <a:schemeClr val="tx1"/>
                        </a:solidFill>
                        <a:latin typeface="Segoe UI" panose="020B0502040204020203" pitchFamily="34" charset="0"/>
                        <a:cs typeface="Segoe UI" panose="020B0502040204020203" pitchFamily="34" charset="0"/>
                      </a:endParaRPr>
                    </a:p>
                    <a:p>
                      <a:r>
                        <a:rPr lang="en-US" sz="1000" i="1" baseline="0" dirty="0">
                          <a:solidFill>
                            <a:schemeClr val="bg1">
                              <a:lumMod val="50000"/>
                            </a:schemeClr>
                          </a:solidFill>
                          <a:latin typeface="Segoe UI" panose="020B0502040204020203" pitchFamily="34" charset="0"/>
                          <a:cs typeface="Segoe UI" panose="020B0502040204020203" pitchFamily="34" charset="0"/>
                        </a:rPr>
                        <a:t>Algorithm learns optimal patterns based on rewards for desired outcomes</a:t>
                      </a:r>
                      <a:endParaRPr lang="en-US" sz="1000" i="1" dirty="0">
                        <a:solidFill>
                          <a:schemeClr val="bg1">
                            <a:lumMod val="50000"/>
                          </a:schemeClr>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81826701"/>
              </p:ext>
            </p:extLst>
          </p:nvPr>
        </p:nvGraphicFramePr>
        <p:xfrm>
          <a:off x="512510" y="3964788"/>
          <a:ext cx="2773680" cy="251460"/>
        </p:xfrm>
        <a:graphic>
          <a:graphicData uri="http://schemas.openxmlformats.org/drawingml/2006/table">
            <a:tbl>
              <a:tblPr firstRow="1" bandRow="1">
                <a:tableStyleId>{69012ECD-51FC-41F1-AA8D-1B2483CD663E}</a:tableStyleId>
              </a:tblPr>
              <a:tblGrid>
                <a:gridCol w="109728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1655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0" dirty="0">
                          <a:solidFill>
                            <a:srgbClr val="00B388"/>
                          </a:solidFill>
                          <a:latin typeface="Segoe UI" panose="020B0502040204020203" pitchFamily="34" charset="0"/>
                          <a:cs typeface="Segoe UI" panose="020B0502040204020203" pitchFamily="34" charset="0"/>
                        </a:rPr>
                        <a:t>RETRIEVAL</a:t>
                      </a:r>
                      <a:endParaRPr lang="en-US" sz="1000" b="1" i="0" dirty="0">
                        <a:solidFill>
                          <a:srgbClr val="00B388"/>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11430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Search Algorithms</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402442245"/>
              </p:ext>
            </p:extLst>
          </p:nvPr>
        </p:nvGraphicFramePr>
        <p:xfrm>
          <a:off x="502533" y="4455155"/>
          <a:ext cx="2758054" cy="414528"/>
        </p:xfrm>
        <a:graphic>
          <a:graphicData uri="http://schemas.openxmlformats.org/drawingml/2006/table">
            <a:tbl>
              <a:tblPr firstRow="1" bandRow="1">
                <a:tableStyleId>{69012ECD-51FC-41F1-AA8D-1B2483CD663E}</a:tableStyleId>
              </a:tblPr>
              <a:tblGrid>
                <a:gridCol w="1097280">
                  <a:extLst>
                    <a:ext uri="{9D8B030D-6E8A-4147-A177-3AD203B41FA5}">
                      <a16:colId xmlns:a16="http://schemas.microsoft.com/office/drawing/2014/main" val="20000"/>
                    </a:ext>
                  </a:extLst>
                </a:gridCol>
                <a:gridCol w="1660774">
                  <a:extLst>
                    <a:ext uri="{9D8B030D-6E8A-4147-A177-3AD203B41FA5}">
                      <a16:colId xmlns:a16="http://schemas.microsoft.com/office/drawing/2014/main" val="20001"/>
                    </a:ext>
                  </a:extLst>
                </a:gridCol>
              </a:tblGrid>
              <a:tr h="165516">
                <a:tc rowSpan="2">
                  <a:txBody>
                    <a:bodyPr/>
                    <a:lstStyle/>
                    <a:p>
                      <a:r>
                        <a:rPr lang="en-US" sz="1050" b="1" dirty="0">
                          <a:solidFill>
                            <a:srgbClr val="00B388"/>
                          </a:solidFill>
                          <a:latin typeface="Segoe UI" panose="020B0502040204020203" pitchFamily="34" charset="0"/>
                          <a:cs typeface="Segoe UI" panose="020B0502040204020203" pitchFamily="34" charset="0"/>
                        </a:rPr>
                        <a:t>DECISIONING</a:t>
                      </a:r>
                      <a:endParaRPr lang="en-US" sz="10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11430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Rules</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buFont typeface="Arial" panose="020B0604020202020204" pitchFamily="34" charset="0"/>
                        <a:buChar char="•"/>
                      </a:pPr>
                      <a:r>
                        <a:rPr lang="en-US" sz="1000" b="1" dirty="0">
                          <a:solidFill>
                            <a:schemeClr val="tx1"/>
                          </a:solidFill>
                          <a:latin typeface="Segoe UI" panose="020B0502040204020203" pitchFamily="34" charset="0"/>
                          <a:cs typeface="Segoe UI" panose="020B0502040204020203" pitchFamily="34" charset="0"/>
                        </a:rPr>
                        <a:t>Optimization</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001455173"/>
              </p:ext>
            </p:extLst>
          </p:nvPr>
        </p:nvGraphicFramePr>
        <p:xfrm>
          <a:off x="502533" y="5017008"/>
          <a:ext cx="2926080" cy="926592"/>
        </p:xfrm>
        <a:graphic>
          <a:graphicData uri="http://schemas.openxmlformats.org/drawingml/2006/table">
            <a:tbl>
              <a:tblPr firstRow="1" bandRow="1">
                <a:tableStyleId>{69012ECD-51FC-41F1-AA8D-1B2483CD663E}</a:tableStyleId>
              </a:tblPr>
              <a:tblGrid>
                <a:gridCol w="109728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165516">
                <a:tc rowSpan="3">
                  <a:txBody>
                    <a:bodyPr/>
                    <a:lstStyle/>
                    <a:p>
                      <a:r>
                        <a:rPr lang="en-US" sz="1050" b="1" dirty="0">
                          <a:solidFill>
                            <a:srgbClr val="00B388"/>
                          </a:solidFill>
                          <a:latin typeface="Segoe UI" panose="020B0502040204020203" pitchFamily="34" charset="0"/>
                          <a:cs typeface="Segoe UI" panose="020B0502040204020203" pitchFamily="34" charset="0"/>
                        </a:rPr>
                        <a:t>RESPONSE</a:t>
                      </a:r>
                      <a:endParaRPr lang="en-US" sz="11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Complex Event</a:t>
                      </a:r>
                      <a:r>
                        <a:rPr lang="en-US" sz="1000" baseline="0" dirty="0">
                          <a:solidFill>
                            <a:schemeClr val="tx1"/>
                          </a:solidFill>
                          <a:latin typeface="Segoe UI" panose="020B0502040204020203" pitchFamily="34" charset="0"/>
                          <a:cs typeface="Segoe UI" panose="020B0502040204020203" pitchFamily="34" charset="0"/>
                        </a:rPr>
                        <a:t> Processing</a:t>
                      </a:r>
                      <a:endParaRPr lang="en-US" sz="1000" dirty="0">
                        <a:solidFill>
                          <a:schemeClr val="tx1"/>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chemeClr val="tx1"/>
                          </a:solidFill>
                          <a:latin typeface="Segoe UI" panose="020B0502040204020203" pitchFamily="34" charset="0"/>
                          <a:cs typeface="Segoe UI" panose="020B0502040204020203" pitchFamily="34" charset="0"/>
                        </a:rPr>
                        <a:t>Recommendation</a:t>
                      </a:r>
                      <a:r>
                        <a:rPr lang="en-US" sz="1000" b="1" baseline="0" dirty="0">
                          <a:solidFill>
                            <a:schemeClr val="tx1"/>
                          </a:solidFill>
                          <a:latin typeface="Segoe UI" panose="020B0502040204020203" pitchFamily="34" charset="0"/>
                          <a:cs typeface="Segoe UI" panose="020B0502040204020203" pitchFamily="34" charset="0"/>
                        </a:rPr>
                        <a:t> Engine</a:t>
                      </a:r>
                      <a:endParaRPr lang="en-US" sz="1000" b="1" dirty="0">
                        <a:solidFill>
                          <a:schemeClr val="tx1"/>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dirty="0">
                          <a:solidFill>
                            <a:schemeClr val="tx1"/>
                          </a:solidFill>
                          <a:latin typeface="Segoe UI" panose="020B0502040204020203" pitchFamily="34" charset="0"/>
                          <a:cs typeface="Segoe UI" panose="020B0502040204020203" pitchFamily="34" charset="0"/>
                        </a:rPr>
                        <a:t>Natural Language</a:t>
                      </a:r>
                      <a:r>
                        <a:rPr lang="en-US" sz="1000" b="1" baseline="0" dirty="0">
                          <a:solidFill>
                            <a:schemeClr val="tx1"/>
                          </a:solidFill>
                          <a:latin typeface="Segoe UI" panose="020B0502040204020203" pitchFamily="34" charset="0"/>
                          <a:cs typeface="Segoe UI" panose="020B0502040204020203" pitchFamily="34" charset="0"/>
                        </a:rPr>
                        <a:t> Generation</a:t>
                      </a:r>
                      <a:endParaRPr lang="en-US" sz="1000" b="1" dirty="0">
                        <a:solidFill>
                          <a:schemeClr val="tx1"/>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151856070"/>
              </p:ext>
            </p:extLst>
          </p:nvPr>
        </p:nvGraphicFramePr>
        <p:xfrm>
          <a:off x="9357360" y="2035112"/>
          <a:ext cx="2682240" cy="2499360"/>
        </p:xfrm>
        <a:graphic>
          <a:graphicData uri="http://schemas.openxmlformats.org/drawingml/2006/table">
            <a:tbl>
              <a:tblPr firstRow="1" bandRow="1">
                <a:tableStyleId>{69012ECD-51FC-41F1-AA8D-1B2483CD663E}</a:tableStyleId>
              </a:tblPr>
              <a:tblGrid>
                <a:gridCol w="108204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165516">
                <a:tc rowSpan="3">
                  <a:txBody>
                    <a:bodyPr/>
                    <a:lstStyle/>
                    <a:p>
                      <a:r>
                        <a:rPr lang="en-US" sz="1050" b="1" dirty="0">
                          <a:solidFill>
                            <a:srgbClr val="00B388"/>
                          </a:solidFill>
                          <a:latin typeface="Segoe UI" panose="020B0502040204020203" pitchFamily="34" charset="0"/>
                          <a:cs typeface="Segoe UI" panose="020B0502040204020203" pitchFamily="34" charset="0"/>
                        </a:rPr>
                        <a:t>PERCEPTION</a:t>
                      </a:r>
                      <a:endParaRPr lang="en-US" sz="1000" b="1" dirty="0">
                        <a:solidFill>
                          <a:srgbClr val="00B388"/>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Segoe UI" panose="020B0502040204020203" pitchFamily="34" charset="0"/>
                          <a:cs typeface="Segoe UI" panose="020B0502040204020203" pitchFamily="34" charset="0"/>
                        </a:rPr>
                        <a:t>Seeing</a:t>
                      </a:r>
                      <a:r>
                        <a:rPr lang="en-US" sz="1000" baseline="0" dirty="0">
                          <a:solidFill>
                            <a:schemeClr val="tx1"/>
                          </a:solidFill>
                          <a:latin typeface="Segoe UI" panose="020B0502040204020203" pitchFamily="34" charset="0"/>
                          <a:cs typeface="Segoe UI" panose="020B050204020402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Segoe UI" panose="020B0502040204020203" pitchFamily="34" charset="0"/>
                          <a:cs typeface="Segoe UI" panose="020B0502040204020203" pitchFamily="34" charset="0"/>
                        </a:rPr>
                        <a:t>Cameras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Segoe UI" panose="020B0502040204020203" pitchFamily="34" charset="0"/>
                          <a:cs typeface="Segoe UI" panose="020B0502040204020203" pitchFamily="34" charset="0"/>
                        </a:rPr>
                        <a:t>Scanners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Segoe UI" panose="020B0502040204020203" pitchFamily="34" charset="0"/>
                          <a:cs typeface="Segoe UI" panose="020B0502040204020203" pitchFamily="34" charset="0"/>
                        </a:rPr>
                        <a:t>Digital Images</a:t>
                      </a:r>
                      <a:endParaRPr lang="en-US" sz="1000" b="0" dirty="0">
                        <a:solidFill>
                          <a:schemeClr val="tx1"/>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Segoe UI" panose="020B0502040204020203" pitchFamily="34" charset="0"/>
                          <a:cs typeface="Segoe UI" panose="020B0502040204020203" pitchFamily="34" charset="0"/>
                        </a:rPr>
                        <a:t>Hearing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solidFill>
                            <a:schemeClr val="tx1"/>
                          </a:solidFill>
                          <a:latin typeface="Segoe UI" panose="020B0502040204020203" pitchFamily="34" charset="0"/>
                          <a:cs typeface="Segoe UI" panose="020B0502040204020203" pitchFamily="34" charset="0"/>
                        </a:rPr>
                        <a:t>Microphones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solidFill>
                            <a:schemeClr val="tx1"/>
                          </a:solidFill>
                          <a:latin typeface="Segoe UI" panose="020B0502040204020203" pitchFamily="34" charset="0"/>
                          <a:cs typeface="Segoe UI" panose="020B0502040204020203" pitchFamily="34" charset="0"/>
                        </a:rPr>
                        <a:t>Digital Recordings</a:t>
                      </a:r>
                      <a:endParaRPr lang="en-US" sz="1000" dirty="0">
                        <a:solidFill>
                          <a:schemeClr val="tx1"/>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65516">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Segoe UI" panose="020B0502040204020203" pitchFamily="34" charset="0"/>
                          <a:cs typeface="Segoe UI" panose="020B0502040204020203" pitchFamily="34" charset="0"/>
                        </a:rPr>
                        <a:t>Feeling (Sensors)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Temperature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Vibration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Location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Orientation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1"/>
                          </a:solidFill>
                          <a:latin typeface="Segoe UI" panose="020B0502040204020203" pitchFamily="34" charset="0"/>
                          <a:cs typeface="Segoe UI" panose="020B0502040204020203" pitchFamily="34" charset="0"/>
                        </a:rPr>
                        <a:t>Motion</a:t>
                      </a: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5516">
                <a:tc>
                  <a:txBody>
                    <a:bodyPr/>
                    <a:lstStyle/>
                    <a:p>
                      <a:endParaRPr lang="en-US" sz="1000" b="1" dirty="0">
                        <a:solidFill>
                          <a:srgbClr val="00B388"/>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dirty="0">
                        <a:solidFill>
                          <a:schemeClr val="tx1"/>
                        </a:solidFill>
                        <a:latin typeface="Segoe UI" panose="020B0502040204020203" pitchFamily="34" charset="0"/>
                        <a:cs typeface="Segoe UI" panose="020B0502040204020203" pitchFamily="34" charset="0"/>
                      </a:endParaRPr>
                    </a:p>
                  </a:txBody>
                  <a:tcP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95858627"/>
              </p:ext>
            </p:extLst>
          </p:nvPr>
        </p:nvGraphicFramePr>
        <p:xfrm>
          <a:off x="9357360" y="4586712"/>
          <a:ext cx="2682240" cy="574548"/>
        </p:xfrm>
        <a:graphic>
          <a:graphicData uri="http://schemas.openxmlformats.org/drawingml/2006/table">
            <a:tbl>
              <a:tblPr firstRow="1" bandRow="1">
                <a:tableStyleId>{69012ECD-51FC-41F1-AA8D-1B2483CD663E}</a:tableStyleId>
              </a:tblPr>
              <a:tblGrid>
                <a:gridCol w="108204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165516">
                <a:tc>
                  <a:txBody>
                    <a:bodyPr/>
                    <a:lstStyle/>
                    <a:p>
                      <a:r>
                        <a:rPr lang="en-US" sz="1050" b="1" dirty="0">
                          <a:solidFill>
                            <a:srgbClr val="00B388"/>
                          </a:solidFill>
                          <a:latin typeface="Segoe UI" panose="020B0502040204020203" pitchFamily="34" charset="0"/>
                          <a:cs typeface="Segoe UI" panose="020B0502040204020203" pitchFamily="34" charset="0"/>
                        </a:rPr>
                        <a:t>INTERACTION</a:t>
                      </a:r>
                      <a:endParaRPr lang="en-US" sz="9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Robotics</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65516">
                <a:tc>
                  <a:txBody>
                    <a:bodyPr/>
                    <a:lstStyle/>
                    <a:p>
                      <a:endParaRPr lang="en-US" sz="10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dirty="0">
                          <a:solidFill>
                            <a:schemeClr val="tx1"/>
                          </a:solidFill>
                          <a:latin typeface="Segoe UI" panose="020B0502040204020203" pitchFamily="34" charset="0"/>
                          <a:ea typeface="+mn-ea"/>
                          <a:cs typeface="Segoe UI" panose="020B0502040204020203" pitchFamily="34" charset="0"/>
                        </a:rPr>
                        <a:t>Machine Control Systems</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18" name="Line Callout 2 (No Border) 17"/>
          <p:cNvSpPr/>
          <p:nvPr/>
        </p:nvSpPr>
        <p:spPr bwMode="ltGray">
          <a:xfrm flipH="1">
            <a:off x="2838743" y="1905000"/>
            <a:ext cx="685800" cy="381000"/>
          </a:xfrm>
          <a:prstGeom prst="callout2">
            <a:avLst>
              <a:gd name="adj1" fmla="val 18750"/>
              <a:gd name="adj2" fmla="val -8333"/>
              <a:gd name="adj3" fmla="val 18751"/>
              <a:gd name="adj4" fmla="val -37180"/>
              <a:gd name="adj5" fmla="val 109616"/>
              <a:gd name="adj6" fmla="val -184808"/>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Segoe UI" panose="020B0502040204020203" pitchFamily="34" charset="0"/>
            </a:endParaRPr>
          </a:p>
        </p:txBody>
      </p:sp>
      <p:sp>
        <p:nvSpPr>
          <p:cNvPr id="20" name="Line Callout 2 (No Border) 19"/>
          <p:cNvSpPr/>
          <p:nvPr/>
        </p:nvSpPr>
        <p:spPr bwMode="ltGray">
          <a:xfrm flipH="1">
            <a:off x="2832881" y="4093549"/>
            <a:ext cx="685800" cy="381000"/>
          </a:xfrm>
          <a:prstGeom prst="callout2">
            <a:avLst>
              <a:gd name="adj1" fmla="val 18750"/>
              <a:gd name="adj2" fmla="val -8333"/>
              <a:gd name="adj3" fmla="val 18751"/>
              <a:gd name="adj4" fmla="val -37180"/>
              <a:gd name="adj5" fmla="val -95191"/>
              <a:gd name="adj6" fmla="val -133526"/>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Segoe UI" panose="020B0502040204020203" pitchFamily="34" charset="0"/>
            </a:endParaRPr>
          </a:p>
        </p:txBody>
      </p:sp>
      <p:sp>
        <p:nvSpPr>
          <p:cNvPr id="21" name="Line Callout 2 (No Border) 20"/>
          <p:cNvSpPr/>
          <p:nvPr/>
        </p:nvSpPr>
        <p:spPr bwMode="ltGray">
          <a:xfrm flipH="1">
            <a:off x="2832881" y="5007949"/>
            <a:ext cx="685800" cy="381000"/>
          </a:xfrm>
          <a:prstGeom prst="callout2">
            <a:avLst>
              <a:gd name="adj1" fmla="val 18750"/>
              <a:gd name="adj2" fmla="val -8333"/>
              <a:gd name="adj3" fmla="val 18751"/>
              <a:gd name="adj4" fmla="val -37180"/>
              <a:gd name="adj5" fmla="val -179423"/>
              <a:gd name="adj6" fmla="val -197629"/>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Segoe UI" panose="020B0502040204020203" pitchFamily="34" charset="0"/>
            </a:endParaRPr>
          </a:p>
        </p:txBody>
      </p:sp>
      <p:sp>
        <p:nvSpPr>
          <p:cNvPr id="24" name="Line Callout 2 (No Border) 23"/>
          <p:cNvSpPr/>
          <p:nvPr/>
        </p:nvSpPr>
        <p:spPr bwMode="ltGray">
          <a:xfrm>
            <a:off x="6629400" y="990600"/>
            <a:ext cx="666457" cy="381000"/>
          </a:xfrm>
          <a:prstGeom prst="callout2">
            <a:avLst>
              <a:gd name="adj1" fmla="val 18750"/>
              <a:gd name="adj2" fmla="val -8333"/>
              <a:gd name="adj3" fmla="val 18751"/>
              <a:gd name="adj4" fmla="val -37180"/>
              <a:gd name="adj5" fmla="val 219809"/>
              <a:gd name="adj6" fmla="val -68747"/>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Segoe UI" panose="020B0502040204020203" pitchFamily="34" charset="0"/>
            </a:endParaRPr>
          </a:p>
        </p:txBody>
      </p:sp>
      <p:sp>
        <p:nvSpPr>
          <p:cNvPr id="25" name="Line Callout 2 (No Border) 24"/>
          <p:cNvSpPr/>
          <p:nvPr/>
        </p:nvSpPr>
        <p:spPr bwMode="ltGray">
          <a:xfrm>
            <a:off x="9454451" y="2057144"/>
            <a:ext cx="666457" cy="381000"/>
          </a:xfrm>
          <a:prstGeom prst="callout2">
            <a:avLst>
              <a:gd name="adj1" fmla="val 18750"/>
              <a:gd name="adj2" fmla="val -8333"/>
              <a:gd name="adj3" fmla="val 18751"/>
              <a:gd name="adj4" fmla="val -37180"/>
              <a:gd name="adj5" fmla="val 235962"/>
              <a:gd name="adj6" fmla="val -352717"/>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Segoe UI" panose="020B0502040204020203" pitchFamily="34" charset="0"/>
            </a:endParaRPr>
          </a:p>
        </p:txBody>
      </p:sp>
      <p:sp>
        <p:nvSpPr>
          <p:cNvPr id="26" name="Line Callout 2 (No Border) 25"/>
          <p:cNvSpPr/>
          <p:nvPr/>
        </p:nvSpPr>
        <p:spPr bwMode="ltGray">
          <a:xfrm>
            <a:off x="9358720" y="4655292"/>
            <a:ext cx="666457" cy="381000"/>
          </a:xfrm>
          <a:prstGeom prst="callout2">
            <a:avLst>
              <a:gd name="adj1" fmla="val 18750"/>
              <a:gd name="adj2" fmla="val -8333"/>
              <a:gd name="adj3" fmla="val 18751"/>
              <a:gd name="adj4" fmla="val -37180"/>
              <a:gd name="adj5" fmla="val 98078"/>
              <a:gd name="adj6" fmla="val -146254"/>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Segoe UI" panose="020B0502040204020203" pitchFamily="34" charset="0"/>
            </a:endParaRPr>
          </a:p>
        </p:txBody>
      </p:sp>
      <p:sp>
        <p:nvSpPr>
          <p:cNvPr id="32" name="Title 18"/>
          <p:cNvSpPr>
            <a:spLocks noGrp="1"/>
          </p:cNvSpPr>
          <p:nvPr>
            <p:ph type="title"/>
          </p:nvPr>
        </p:nvSpPr>
        <p:spPr>
          <a:xfrm>
            <a:off x="512510" y="237711"/>
            <a:ext cx="11069890" cy="535284"/>
          </a:xfrm>
          <a:solidFill>
            <a:schemeClr val="bg1"/>
          </a:solidFill>
        </p:spPr>
        <p:txBody>
          <a:bodyPr/>
          <a:lstStyle/>
          <a:p>
            <a:r>
              <a:rPr lang="en-US" dirty="0">
                <a:cs typeface="Segoe UI" panose="020B0502040204020203" pitchFamily="34" charset="0"/>
              </a:rPr>
              <a:t>Artificial Intelligence</a:t>
            </a:r>
          </a:p>
        </p:txBody>
      </p:sp>
      <p:graphicFrame>
        <p:nvGraphicFramePr>
          <p:cNvPr id="4" name="Table 3"/>
          <p:cNvGraphicFramePr>
            <a:graphicFrameLocks noGrp="1"/>
          </p:cNvGraphicFramePr>
          <p:nvPr>
            <p:extLst>
              <p:ext uri="{D42A27DB-BD31-4B8C-83A1-F6EECF244321}">
                <p14:modId xmlns:p14="http://schemas.microsoft.com/office/powerpoint/2010/main" val="3996595566"/>
              </p:ext>
            </p:extLst>
          </p:nvPr>
        </p:nvGraphicFramePr>
        <p:xfrm>
          <a:off x="2342093" y="1013345"/>
          <a:ext cx="2758922" cy="566928"/>
        </p:xfrm>
        <a:graphic>
          <a:graphicData uri="http://schemas.openxmlformats.org/drawingml/2006/table">
            <a:tbl>
              <a:tblPr firstRow="1" bandRow="1">
                <a:tableStyleId>{69012ECD-51FC-41F1-AA8D-1B2483CD663E}</a:tableStyleId>
              </a:tblPr>
              <a:tblGrid>
                <a:gridCol w="1027810">
                  <a:extLst>
                    <a:ext uri="{9D8B030D-6E8A-4147-A177-3AD203B41FA5}">
                      <a16:colId xmlns:a16="http://schemas.microsoft.com/office/drawing/2014/main" val="20000"/>
                    </a:ext>
                  </a:extLst>
                </a:gridCol>
                <a:gridCol w="1731112">
                  <a:extLst>
                    <a:ext uri="{9D8B030D-6E8A-4147-A177-3AD203B41FA5}">
                      <a16:colId xmlns:a16="http://schemas.microsoft.com/office/drawing/2014/main" val="20001"/>
                    </a:ext>
                  </a:extLst>
                </a:gridCol>
              </a:tblGrid>
              <a:tr h="124014">
                <a:tc rowSpan="2">
                  <a:txBody>
                    <a:bodyPr/>
                    <a:lstStyle/>
                    <a:p>
                      <a:r>
                        <a:rPr lang="en-US" sz="1050" b="1" dirty="0">
                          <a:solidFill>
                            <a:srgbClr val="00B388"/>
                          </a:solidFill>
                          <a:latin typeface="Segoe UI" panose="020B0502040204020203" pitchFamily="34" charset="0"/>
                          <a:cs typeface="Segoe UI" panose="020B0502040204020203" pitchFamily="34" charset="0"/>
                        </a:rPr>
                        <a:t>MEMORY</a:t>
                      </a:r>
                      <a:endParaRPr lang="en-US" sz="90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Long Term Data Storage</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24014">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Short Term Data Cache</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59700788"/>
              </p:ext>
            </p:extLst>
          </p:nvPr>
        </p:nvGraphicFramePr>
        <p:xfrm>
          <a:off x="6687617" y="992103"/>
          <a:ext cx="3675583" cy="829056"/>
        </p:xfrm>
        <a:graphic>
          <a:graphicData uri="http://schemas.openxmlformats.org/drawingml/2006/table">
            <a:tbl>
              <a:tblPr firstRow="1" bandRow="1">
                <a:tableStyleId>{69012ECD-51FC-41F1-AA8D-1B2483CD663E}</a:tableStyleId>
              </a:tblPr>
              <a:tblGrid>
                <a:gridCol w="1241079">
                  <a:extLst>
                    <a:ext uri="{9D8B030D-6E8A-4147-A177-3AD203B41FA5}">
                      <a16:colId xmlns:a16="http://schemas.microsoft.com/office/drawing/2014/main" val="20000"/>
                    </a:ext>
                  </a:extLst>
                </a:gridCol>
                <a:gridCol w="2434504">
                  <a:extLst>
                    <a:ext uri="{9D8B030D-6E8A-4147-A177-3AD203B41FA5}">
                      <a16:colId xmlns:a16="http://schemas.microsoft.com/office/drawing/2014/main" val="20001"/>
                    </a:ext>
                  </a:extLst>
                </a:gridCol>
              </a:tblGrid>
              <a:tr h="94874">
                <a:tc rowSpan="4">
                  <a:txBody>
                    <a:bodyPr/>
                    <a:lstStyle/>
                    <a:p>
                      <a:r>
                        <a:rPr lang="en-US" sz="1100" b="1" dirty="0">
                          <a:solidFill>
                            <a:srgbClr val="00B388"/>
                          </a:solidFill>
                          <a:latin typeface="Segoe UI" panose="020B0502040204020203" pitchFamily="34" charset="0"/>
                          <a:cs typeface="Segoe UI" panose="020B0502040204020203" pitchFamily="34" charset="0"/>
                        </a:rPr>
                        <a:t>RECOGNITION</a:t>
                      </a:r>
                      <a:endParaRPr lang="en-US" sz="1050" b="1" dirty="0">
                        <a:solidFill>
                          <a:srgbClr val="00B388"/>
                        </a:solidFill>
                        <a:latin typeface="Segoe UI" panose="020B0502040204020203" pitchFamily="34" charset="0"/>
                        <a:cs typeface="Segoe UI" panose="020B0502040204020203" pitchFamily="34" charset="0"/>
                      </a:endParaRP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4300" indent="-114300">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Image Processing</a:t>
                      </a:r>
                      <a:r>
                        <a:rPr lang="en-US" sz="1000" baseline="0" dirty="0">
                          <a:solidFill>
                            <a:schemeClr val="tx1"/>
                          </a:solidFill>
                          <a:latin typeface="Segoe UI" panose="020B0502040204020203" pitchFamily="34" charset="0"/>
                          <a:cs typeface="Segoe UI" panose="020B0502040204020203" pitchFamily="34" charset="0"/>
                        </a:rPr>
                        <a:t> &amp; </a:t>
                      </a:r>
                      <a:r>
                        <a:rPr lang="en-US" sz="1000" dirty="0">
                          <a:solidFill>
                            <a:schemeClr val="tx1"/>
                          </a:solidFill>
                          <a:latin typeface="Segoe UI" panose="020B0502040204020203" pitchFamily="34" charset="0"/>
                          <a:cs typeface="Segoe UI" panose="020B0502040204020203" pitchFamily="34" charset="0"/>
                        </a:rPr>
                        <a:t>Recognition</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94874">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Audio Processing &amp; Recognition</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4874">
                <a:tc vMerge="1">
                  <a:txBody>
                    <a:bodyPr/>
                    <a:lstStyle/>
                    <a:p>
                      <a:endParaRPr lang="en-US"/>
                    </a:p>
                  </a:txBody>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Text Processing</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4874">
                <a:tc vMerge="1">
                  <a:txBody>
                    <a:bodyPr/>
                    <a:lstStyle/>
                    <a:p>
                      <a:endParaRPr lang="en-US" sz="900" dirty="0"/>
                    </a:p>
                  </a:txBody>
                  <a:tcPr>
                    <a:lnL>
                      <a:noFill/>
                    </a:lnL>
                    <a:lnR>
                      <a:noFill/>
                    </a:lnR>
                    <a:lnT w="6350" cap="flat" cmpd="sng" algn="ctr">
                      <a:solidFill>
                        <a:schemeClr val="accent5"/>
                      </a:solidFill>
                      <a:prstDash val="solid"/>
                      <a:round/>
                      <a:headEnd type="none" w="med" len="med"/>
                      <a:tailEnd type="none" w="med" len="med"/>
                    </a:lnT>
                    <a:lnB w="63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14300" indent="-114300" algn="l" defTabSz="914400" rtl="0" eaLnBrk="1" latinLnBrk="0" hangingPunct="1">
                        <a:buFont typeface="Arial" panose="020B0604020202020204" pitchFamily="34" charset="0"/>
                        <a:buChar char="•"/>
                      </a:pPr>
                      <a:r>
                        <a:rPr lang="en-US" sz="1000" b="1" kern="1200" dirty="0">
                          <a:solidFill>
                            <a:schemeClr val="tx1"/>
                          </a:solidFill>
                          <a:latin typeface="Segoe UI" panose="020B0502040204020203" pitchFamily="34" charset="0"/>
                          <a:ea typeface="+mn-ea"/>
                          <a:cs typeface="Segoe UI" panose="020B0502040204020203" pitchFamily="34" charset="0"/>
                        </a:rPr>
                        <a:t>Speech Processing &amp; Recognition</a:t>
                      </a:r>
                    </a:p>
                  </a:txBody>
                  <a:tcPr marT="27432" marB="27432">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22" name="Line Callout 2 (No Border) 21"/>
          <p:cNvSpPr/>
          <p:nvPr/>
        </p:nvSpPr>
        <p:spPr bwMode="ltGray">
          <a:xfrm flipH="1">
            <a:off x="4114800" y="990600"/>
            <a:ext cx="685800" cy="381000"/>
          </a:xfrm>
          <a:prstGeom prst="callout2">
            <a:avLst>
              <a:gd name="adj1" fmla="val 18750"/>
              <a:gd name="adj2" fmla="val -8333"/>
              <a:gd name="adj3" fmla="val 18751"/>
              <a:gd name="adj4" fmla="val -37180"/>
              <a:gd name="adj5" fmla="val 232501"/>
              <a:gd name="adj6" fmla="val -97628"/>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Segoe UI" panose="020B0502040204020203" pitchFamily="34" charset="0"/>
            </a:endParaRPr>
          </a:p>
        </p:txBody>
      </p:sp>
      <p:sp>
        <p:nvSpPr>
          <p:cNvPr id="27" name="Line Callout 2 (No Border) 26"/>
          <p:cNvSpPr/>
          <p:nvPr/>
        </p:nvSpPr>
        <p:spPr bwMode="ltGray">
          <a:xfrm flipH="1">
            <a:off x="2819400" y="4550749"/>
            <a:ext cx="685800" cy="381000"/>
          </a:xfrm>
          <a:prstGeom prst="callout2">
            <a:avLst>
              <a:gd name="adj1" fmla="val 18750"/>
              <a:gd name="adj2" fmla="val -8333"/>
              <a:gd name="adj3" fmla="val 18751"/>
              <a:gd name="adj4" fmla="val -37180"/>
              <a:gd name="adj5" fmla="val -117691"/>
              <a:gd name="adj6" fmla="val -150193"/>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Segoe UI" panose="020B0502040204020203" pitchFamily="34" charset="0"/>
            </a:endParaRPr>
          </a:p>
        </p:txBody>
      </p:sp>
    </p:spTree>
    <p:extLst>
      <p:ext uri="{BB962C8B-B14F-4D97-AF65-F5344CB8AC3E}">
        <p14:creationId xmlns:p14="http://schemas.microsoft.com/office/powerpoint/2010/main" val="288118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Arial_16x9_v5.potx" id="{6E765CE8-72DF-47CC-8CE6-E2F106A29740}" vid="{F1B02632-9815-49C8-944D-886AB684271D}"/>
    </a:ext>
  </a:extLst>
</a:theme>
</file>

<file path=ppt/theme/theme2.xml><?xml version="1.0" encoding="utf-8"?>
<a:theme xmlns:a="http://schemas.openxmlformats.org/drawingml/2006/main" name="HPE_Standard_Arial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_Standard_Arial_16x9.potx" id="{21F84462-1C9F-438F-A772-0EBAD7B3BCD8}" vid="{077F0EBE-C80C-4B61-8BF1-0309CF31637A}"/>
    </a:ext>
  </a:extLst>
</a:theme>
</file>

<file path=ppt/theme/theme3.xml><?xml version="1.0" encoding="utf-8"?>
<a:theme xmlns:a="http://schemas.openxmlformats.org/drawingml/2006/main" name="1_HPE_Standard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Standard_Arial_16x9_v5.potx" id="{6E765CE8-72DF-47CC-8CE6-E2F106A29740}" vid="{F1B02632-9815-49C8-944D-886AB684271D}"/>
    </a:ext>
  </a:extLst>
</a:theme>
</file>

<file path=ppt/theme/theme4.xml><?xml version="1.0" encoding="utf-8"?>
<a:theme xmlns:a="http://schemas.openxmlformats.org/drawingml/2006/main" name="1_HPE_Standard_Arial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Presentation1.pptx" id="{9098344D-B6C7-474B-BC8E-3A76800EE01F}" vid="{C6189DEA-C11E-47D6-A622-DDF31F490BF4}"/>
    </a:ext>
  </a:extLst>
</a:theme>
</file>

<file path=ppt/theme/theme5.xml><?xml version="1.0" encoding="utf-8"?>
<a:theme xmlns:a="http://schemas.openxmlformats.org/drawingml/2006/main" name="HPE_Standard_Arial_16x9_v4">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69|130">
      <a:srgbClr val="00A982"/>
    </a:custClr>
    <a:custClr name="128|116|110">
      <a:srgbClr val="80746E"/>
    </a:custClr>
    <a:custClr name="66|85|99">
      <a:srgbClr val="425563"/>
    </a:custClr>
  </a:custClrLst>
  <a:extLst>
    <a:ext uri="{05A4C25C-085E-4340-85A3-A5531E510DB2}">
      <thm15:themeFamily xmlns:thm15="http://schemas.microsoft.com/office/thememl/2012/main" name="HPE_Standard_Arial_16x9_v4.potx" id="{33E1E5A2-5199-4820-A66F-4091C073A05F}" vid="{002BF65F-E8AE-41C2-BA68-CEDEE5E69DD2}"/>
    </a:ext>
  </a:extLst>
</a:theme>
</file>

<file path=ppt/theme/theme6.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theme>
</file>

<file path=docProps/app.xml><?xml version="1.0" encoding="utf-8"?>
<Properties xmlns="http://schemas.openxmlformats.org/officeDocument/2006/extended-properties" xmlns:vt="http://schemas.openxmlformats.org/officeDocument/2006/docPropsVTypes">
  <Template>HPE_Standard_Arial_16x9_v6</Template>
  <TotalTime>3978</TotalTime>
  <Words>4140</Words>
  <Application>Microsoft Office PowerPoint</Application>
  <PresentationFormat>Widescreen</PresentationFormat>
  <Paragraphs>845</Paragraphs>
  <Slides>53</Slides>
  <Notes>52</Notes>
  <HiddenSlides>3</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53</vt:i4>
      </vt:variant>
    </vt:vector>
  </HeadingPairs>
  <TitlesOfParts>
    <vt:vector size="67" baseType="lpstr">
      <vt:lpstr>Arial</vt:lpstr>
      <vt:lpstr>HP Simplified</vt:lpstr>
      <vt:lpstr>PMingLiU</vt:lpstr>
      <vt:lpstr>Segoe UI</vt:lpstr>
      <vt:lpstr>Segoe UI Black</vt:lpstr>
      <vt:lpstr>Segoe UI Semibold</vt:lpstr>
      <vt:lpstr>Segoe UI Semilight</vt:lpstr>
      <vt:lpstr>Times New Roman</vt:lpstr>
      <vt:lpstr>Wingdings</vt:lpstr>
      <vt:lpstr>HPE_Standard_Arial_16x9_v5</vt:lpstr>
      <vt:lpstr>HPE_Standard_Arial_16x9_v2</vt:lpstr>
      <vt:lpstr>1_HPE_Standard_Arial_16x9_v5</vt:lpstr>
      <vt:lpstr>1_HPE_Standard_Arial_16x9_v2</vt:lpstr>
      <vt:lpstr>HPE_Standard_Arial_16x9_v4</vt:lpstr>
      <vt:lpstr>Build AI Bots with Cognitive Services</vt:lpstr>
      <vt:lpstr>Share &amp; Learn Objectives</vt:lpstr>
      <vt:lpstr>Artificial Intelligence is one of the hottest IT buzzwords</vt:lpstr>
      <vt:lpstr>By 2020 50% of all business analytics software will incorporate features built on cognitive computing </vt:lpstr>
      <vt:lpstr>What has changed today?</vt:lpstr>
      <vt:lpstr>A&amp;DM AI/ML Perspective</vt:lpstr>
      <vt:lpstr>Analytics trends</vt:lpstr>
      <vt:lpstr>Artificial Intelligence, Cognitive Computing &amp; Machine Learning</vt:lpstr>
      <vt:lpstr>Artificial Intelligence</vt:lpstr>
      <vt:lpstr>Artificial Intelligence in the Real World</vt:lpstr>
      <vt:lpstr>PowerPoint Presentation</vt:lpstr>
      <vt:lpstr>HDM Reference Architecture Functions used in AI Bot Solutions </vt:lpstr>
      <vt:lpstr>Our Findings</vt:lpstr>
      <vt:lpstr>Bot solutions we reviewed</vt:lpstr>
      <vt:lpstr>Microsoft Cognitive Services Areas Covered</vt:lpstr>
      <vt:lpstr>Cognitive Services Examples</vt:lpstr>
      <vt:lpstr>Bot Definition &amp; Key Features</vt:lpstr>
      <vt:lpstr>PowerPoint Presentation</vt:lpstr>
      <vt:lpstr>Finance Use Case: Virtual Assistant Bot</vt:lpstr>
      <vt:lpstr>Virtual Assistant </vt:lpstr>
      <vt:lpstr>PowerPoint Presentation</vt:lpstr>
      <vt:lpstr>PowerPoint Presentation</vt:lpstr>
      <vt:lpstr>Virtual Assistant</vt:lpstr>
      <vt:lpstr>PowerPoint Presentation</vt:lpstr>
      <vt:lpstr>Banking Demo</vt:lpstr>
      <vt:lpstr>Banking Demo – Personal Financial Advisor</vt:lpstr>
      <vt:lpstr>Banking Demo – Personal Financial Advisor</vt:lpstr>
      <vt:lpstr>Banking Demo – Personal Financial Advisor</vt:lpstr>
      <vt:lpstr>Bot Framework – Registering a Bot</vt:lpstr>
      <vt:lpstr>LUIS – Language Understanding Intelligence Service </vt:lpstr>
      <vt:lpstr>Knowledge Base Demo</vt:lpstr>
      <vt:lpstr>QnA Maker Service</vt:lpstr>
      <vt:lpstr>QnA Maker – Create a Service</vt:lpstr>
      <vt:lpstr>QnA Maker – App Testing and Tuning</vt:lpstr>
      <vt:lpstr>Azure Bot Service - an integrated environment for building &amp; deploying bots</vt:lpstr>
      <vt:lpstr>Retail Use Case</vt:lpstr>
      <vt:lpstr>Store Use Case - Virtual Assistant</vt:lpstr>
      <vt:lpstr>Virtual Assistant</vt:lpstr>
      <vt:lpstr>PowerPoint Presentation</vt:lpstr>
      <vt:lpstr>PowerPoint Presentation</vt:lpstr>
      <vt:lpstr>Support Chat Bot </vt:lpstr>
      <vt:lpstr>Overview</vt:lpstr>
      <vt:lpstr>Sample Job Card</vt:lpstr>
      <vt:lpstr>Scope of PoV (Proof of Value)</vt:lpstr>
      <vt:lpstr>Chat Bot Pilot – PoV Scope and Team</vt:lpstr>
      <vt:lpstr>Outcome/ Achievements of PoV</vt:lpstr>
      <vt:lpstr>Critical Success Factors</vt:lpstr>
      <vt:lpstr>Next Steps / Proposed Roadmap</vt:lpstr>
      <vt:lpstr>Q&amp;A</vt:lpstr>
      <vt:lpstr>Thank you</vt:lpstr>
      <vt:lpstr>Typical Virtual Assistant Capabilities</vt:lpstr>
      <vt:lpstr>PowerPoint Presentation</vt:lpstr>
      <vt:lpstr>Integration of Live Chat and Virtual Assistant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with picture</dc:title>
  <dc:creator>White, Darren (ES A&amp;DM (Asia))</dc:creator>
  <cp:lastModifiedBy>White, Darren (ES A&amp;DM (Asia))</cp:lastModifiedBy>
  <cp:revision>156</cp:revision>
  <dcterms:created xsi:type="dcterms:W3CDTF">2017-02-20T07:47:38Z</dcterms:created>
  <dcterms:modified xsi:type="dcterms:W3CDTF">2017-03-15T14:18:32Z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ies>
</file>